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23" r:id="rId1"/>
  </p:sldMasterIdLst>
  <p:notesMasterIdLst>
    <p:notesMasterId r:id="rId11"/>
  </p:notesMasterIdLst>
  <p:handoutMasterIdLst>
    <p:handoutMasterId r:id="rId12"/>
  </p:handoutMasterIdLst>
  <p:sldIdLst>
    <p:sldId id="352" r:id="rId2"/>
    <p:sldId id="351" r:id="rId3"/>
    <p:sldId id="359" r:id="rId4"/>
    <p:sldId id="363" r:id="rId5"/>
    <p:sldId id="364" r:id="rId6"/>
    <p:sldId id="365" r:id="rId7"/>
    <p:sldId id="367" r:id="rId8"/>
    <p:sldId id="361" r:id="rId9"/>
    <p:sldId id="358" r:id="rId10"/>
  </p:sldIdLst>
  <p:sldSz cx="9144000" cy="6858000" type="screen4x3"/>
  <p:notesSz cx="6881813"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008000"/>
    <a:srgbClr val="FFFF99"/>
    <a:srgbClr val="FF9999"/>
    <a:srgbClr val="FFFFCC"/>
    <a:srgbClr val="CC0099"/>
    <a:srgbClr val="FF9900"/>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530"/>
    <p:restoredTop sz="94675"/>
  </p:normalViewPr>
  <p:slideViewPr>
    <p:cSldViewPr>
      <p:cViewPr>
        <p:scale>
          <a:sx n="118" d="100"/>
          <a:sy n="118" d="100"/>
        </p:scale>
        <p:origin x="144"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82119"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sz="quarter" idx="1"/>
          </p:nvPr>
        </p:nvSpPr>
        <p:spPr>
          <a:xfrm>
            <a:off x="3898102" y="0"/>
            <a:ext cx="2982119" cy="466434"/>
          </a:xfrm>
          <a:prstGeom prst="rect">
            <a:avLst/>
          </a:prstGeom>
        </p:spPr>
        <p:txBody>
          <a:bodyPr vert="horz" lIns="93177" tIns="46589" rIns="93177" bIns="46589" rtlCol="0"/>
          <a:lstStyle>
            <a:lvl1pPr algn="r">
              <a:defRPr sz="1200"/>
            </a:lvl1pPr>
          </a:lstStyle>
          <a:p>
            <a:fld id="{8E95E4CA-757C-44FD-B232-312DBC0DAE25}" type="datetimeFigureOut">
              <a:rPr lang="en-US" smtClean="0"/>
              <a:pPr/>
              <a:t>5/2/18</a:t>
            </a:fld>
            <a:endParaRPr lang="en-US"/>
          </a:p>
        </p:txBody>
      </p:sp>
      <p:sp>
        <p:nvSpPr>
          <p:cNvPr id="4" name="Footer Placeholder 3"/>
          <p:cNvSpPr>
            <a:spLocks noGrp="1"/>
          </p:cNvSpPr>
          <p:nvPr>
            <p:ph type="ftr" sz="quarter" idx="2"/>
          </p:nvPr>
        </p:nvSpPr>
        <p:spPr>
          <a:xfrm>
            <a:off x="0" y="8829968"/>
            <a:ext cx="2982119" cy="466433"/>
          </a:xfrm>
          <a:prstGeom prst="rect">
            <a:avLst/>
          </a:prstGeom>
        </p:spPr>
        <p:txBody>
          <a:bodyPr vert="horz" lIns="93177" tIns="46589" rIns="93177" bIns="46589" rtlCol="0" anchor="b"/>
          <a:lstStyle>
            <a:lvl1pPr algn="l">
              <a:defRPr sz="1200"/>
            </a:lvl1pPr>
          </a:lstStyle>
          <a:p>
            <a:endParaRPr lang="en-US"/>
          </a:p>
        </p:txBody>
      </p:sp>
      <p:sp>
        <p:nvSpPr>
          <p:cNvPr id="5" name="Slide Number Placeholder 4"/>
          <p:cNvSpPr>
            <a:spLocks noGrp="1"/>
          </p:cNvSpPr>
          <p:nvPr>
            <p:ph type="sldNum" sz="quarter" idx="3"/>
          </p:nvPr>
        </p:nvSpPr>
        <p:spPr>
          <a:xfrm>
            <a:off x="3898102" y="8829968"/>
            <a:ext cx="2982119" cy="466433"/>
          </a:xfrm>
          <a:prstGeom prst="rect">
            <a:avLst/>
          </a:prstGeom>
        </p:spPr>
        <p:txBody>
          <a:bodyPr vert="horz" lIns="93177" tIns="46589" rIns="93177" bIns="46589" rtlCol="0" anchor="b"/>
          <a:lstStyle>
            <a:lvl1pPr algn="r">
              <a:defRPr sz="1200"/>
            </a:lvl1pPr>
          </a:lstStyle>
          <a:p>
            <a:fld id="{595D192D-53B1-492A-B38B-E2055DC40B63}" type="slidenum">
              <a:rPr lang="en-US" smtClean="0"/>
              <a:pPr/>
              <a:t>‹#›</a:t>
            </a:fld>
            <a:endParaRPr lang="en-US"/>
          </a:p>
        </p:txBody>
      </p:sp>
    </p:spTree>
    <p:extLst>
      <p:ext uri="{BB962C8B-B14F-4D97-AF65-F5344CB8AC3E}">
        <p14:creationId xmlns:p14="http://schemas.microsoft.com/office/powerpoint/2010/main" val="465494834"/>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82119"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898102" y="0"/>
            <a:ext cx="2982119" cy="464820"/>
          </a:xfrm>
          <a:prstGeom prst="rect">
            <a:avLst/>
          </a:prstGeom>
        </p:spPr>
        <p:txBody>
          <a:bodyPr vert="horz" lIns="93177" tIns="46589" rIns="93177" bIns="46589" rtlCol="0"/>
          <a:lstStyle>
            <a:lvl1pPr algn="r">
              <a:defRPr sz="1200"/>
            </a:lvl1pPr>
          </a:lstStyle>
          <a:p>
            <a:fld id="{ABAC68E0-02ED-4B9D-A21A-D42D0F9FB343}" type="datetimeFigureOut">
              <a:rPr lang="en-US" smtClean="0"/>
              <a:pPr/>
              <a:t>5/2/18</a:t>
            </a:fld>
            <a:endParaRPr lang="en-US"/>
          </a:p>
        </p:txBody>
      </p:sp>
      <p:sp>
        <p:nvSpPr>
          <p:cNvPr id="4" name="Slide Image Placeholder 3"/>
          <p:cNvSpPr>
            <a:spLocks noGrp="1" noRot="1" noChangeAspect="1"/>
          </p:cNvSpPr>
          <p:nvPr>
            <p:ph type="sldImg" idx="2"/>
          </p:nvPr>
        </p:nvSpPr>
        <p:spPr>
          <a:xfrm>
            <a:off x="1117600" y="696913"/>
            <a:ext cx="4646613" cy="348615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688182" y="4415790"/>
            <a:ext cx="5505450" cy="4183380"/>
          </a:xfrm>
          <a:prstGeom prst="rect">
            <a:avLst/>
          </a:prstGeom>
        </p:spPr>
        <p:txBody>
          <a:bodyPr vert="horz" lIns="93177" tIns="46589" rIns="93177" bIns="4658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2982119" cy="464820"/>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898102" y="8829967"/>
            <a:ext cx="2982119" cy="464820"/>
          </a:xfrm>
          <a:prstGeom prst="rect">
            <a:avLst/>
          </a:prstGeom>
        </p:spPr>
        <p:txBody>
          <a:bodyPr vert="horz" lIns="93177" tIns="46589" rIns="93177" bIns="46589" rtlCol="0" anchor="b"/>
          <a:lstStyle>
            <a:lvl1pPr algn="r">
              <a:defRPr sz="1200"/>
            </a:lvl1pPr>
          </a:lstStyle>
          <a:p>
            <a:fld id="{FFDF390A-FE46-4671-A7A7-006B5B970909}" type="slidenum">
              <a:rPr lang="en-US" smtClean="0"/>
              <a:pPr/>
              <a:t>‹#›</a:t>
            </a:fld>
            <a:endParaRPr lang="en-US"/>
          </a:p>
        </p:txBody>
      </p:sp>
    </p:spTree>
    <p:extLst>
      <p:ext uri="{BB962C8B-B14F-4D97-AF65-F5344CB8AC3E}">
        <p14:creationId xmlns:p14="http://schemas.microsoft.com/office/powerpoint/2010/main" val="1657553361"/>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36346" y="1788454"/>
            <a:ext cx="6270922" cy="2098226"/>
          </a:xfrm>
        </p:spPr>
        <p:txBody>
          <a:bodyPr anchor="b">
            <a:noAutofit/>
          </a:bodyPr>
          <a:lstStyle>
            <a:lvl1pPr algn="ctr">
              <a:defRPr sz="60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009930" y="3956280"/>
            <a:ext cx="5123755" cy="1086237"/>
          </a:xfrm>
        </p:spPr>
        <p:txBody>
          <a:bodyPr>
            <a:normAutofit/>
          </a:bodyPr>
          <a:lstStyle>
            <a:lvl1pPr marL="0" indent="0" algn="ctr">
              <a:lnSpc>
                <a:spcPct val="112000"/>
              </a:lnSpc>
              <a:spcBef>
                <a:spcPts val="0"/>
              </a:spcBef>
              <a:spcAft>
                <a:spcPts val="0"/>
              </a:spcAft>
              <a:buNone/>
              <a:defRPr sz="1800">
                <a:solidFill>
                  <a:schemeClr val="bg2"/>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a:xfrm>
            <a:off x="564644" y="6453386"/>
            <a:ext cx="1205958" cy="404614"/>
          </a:xfrm>
        </p:spPr>
        <p:txBody>
          <a:bodyPr/>
          <a:lstStyle>
            <a:lvl1pPr>
              <a:defRPr baseline="0">
                <a:solidFill>
                  <a:schemeClr val="tx2"/>
                </a:solidFill>
              </a:defRPr>
            </a:lvl1pPr>
          </a:lstStyle>
          <a:p>
            <a:fld id="{9AB3A824-1A51-4B26-AD58-A6D8E14F6C04}" type="datetimeFigureOut">
              <a:rPr lang="en-US" smtClean="0"/>
              <a:t>5/2/18</a:t>
            </a:fld>
            <a:endParaRPr lang="en-US" dirty="0"/>
          </a:p>
        </p:txBody>
      </p:sp>
      <p:sp>
        <p:nvSpPr>
          <p:cNvPr id="5" name="Footer Placeholder 4"/>
          <p:cNvSpPr>
            <a:spLocks noGrp="1"/>
          </p:cNvSpPr>
          <p:nvPr>
            <p:ph type="ftr" sz="quarter" idx="11"/>
          </p:nvPr>
        </p:nvSpPr>
        <p:spPr>
          <a:xfrm>
            <a:off x="1938041" y="6453386"/>
            <a:ext cx="5267533" cy="404614"/>
          </a:xfrm>
        </p:spPr>
        <p:txBody>
          <a:bodyPr/>
          <a:lstStyle>
            <a:lvl1pPr algn="ctr">
              <a:defRPr baseline="0">
                <a:solidFill>
                  <a:schemeClr val="tx2"/>
                </a:solidFill>
              </a:defRPr>
            </a:lvl1pPr>
          </a:lstStyle>
          <a:p>
            <a:r>
              <a:rPr lang="en-US"/>
              <a:t>
              </a:t>
            </a:r>
            <a:endParaRPr lang="en-US" dirty="0"/>
          </a:p>
        </p:txBody>
      </p:sp>
      <p:sp>
        <p:nvSpPr>
          <p:cNvPr id="6" name="Slide Number Placeholder 5"/>
          <p:cNvSpPr>
            <a:spLocks noGrp="1"/>
          </p:cNvSpPr>
          <p:nvPr>
            <p:ph type="sldNum" sz="quarter" idx="12"/>
          </p:nvPr>
        </p:nvSpPr>
        <p:spPr>
          <a:xfrm>
            <a:off x="7373012" y="6453386"/>
            <a:ext cx="1197219" cy="404614"/>
          </a:xfrm>
        </p:spPr>
        <p:txBody>
          <a:bodyPr/>
          <a:lstStyle>
            <a:lvl1pPr>
              <a:defRPr baseline="0">
                <a:solidFill>
                  <a:schemeClr val="tx2"/>
                </a:solidFill>
              </a:defRPr>
            </a:lvl1pPr>
          </a:lstStyle>
          <a:p>
            <a:fld id="{6D22F896-40B5-4ADD-8801-0D06FADFA095}" type="slidenum">
              <a:rPr lang="en-US" smtClean="0"/>
              <a:t>‹#›</a:t>
            </a:fld>
            <a:endParaRPr lang="en-US" dirty="0"/>
          </a:p>
        </p:txBody>
      </p:sp>
      <p:grpSp>
        <p:nvGrpSpPr>
          <p:cNvPr id="8" name="Group 7"/>
          <p:cNvGrpSpPr/>
          <p:nvPr/>
        </p:nvGrpSpPr>
        <p:grpSpPr>
          <a:xfrm>
            <a:off x="564643" y="744469"/>
            <a:ext cx="8005589" cy="5349671"/>
            <a:chOff x="564643" y="744469"/>
            <a:chExt cx="8005589" cy="5349671"/>
          </a:xfrm>
        </p:grpSpPr>
        <p:sp>
          <p:nvSpPr>
            <p:cNvPr id="11" name="Freeform 6"/>
            <p:cNvSpPr/>
            <p:nvPr/>
          </p:nvSpPr>
          <p:spPr bwMode="auto">
            <a:xfrm>
              <a:off x="6113972" y="1685652"/>
              <a:ext cx="2456260" cy="4408488"/>
            </a:xfrm>
            <a:custGeom>
              <a:avLst/>
              <a:gdLst/>
              <a:ahLst/>
              <a:cxnLst/>
              <a:rect l="l" t="t" r="r" b="b"/>
              <a:pathLst>
                <a:path w="10000" h="10000">
                  <a:moveTo>
                    <a:pt x="8761" y="0"/>
                  </a:moveTo>
                  <a:lnTo>
                    <a:pt x="10000" y="0"/>
                  </a:lnTo>
                  <a:lnTo>
                    <a:pt x="10000" y="10000"/>
                  </a:lnTo>
                  <a:lnTo>
                    <a:pt x="0" y="10000"/>
                  </a:lnTo>
                  <a:lnTo>
                    <a:pt x="0" y="9357"/>
                  </a:lnTo>
                  <a:lnTo>
                    <a:pt x="8761" y="935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564643" y="744469"/>
              <a:ext cx="2456505" cy="4408488"/>
            </a:xfrm>
            <a:custGeom>
              <a:avLst/>
              <a:gdLst/>
              <a:ahLst/>
              <a:cxnLst/>
              <a:rect l="l" t="t" r="r" b="b"/>
              <a:pathLst>
                <a:path w="10001" h="10000">
                  <a:moveTo>
                    <a:pt x="8762" y="0"/>
                  </a:moveTo>
                  <a:lnTo>
                    <a:pt x="10001" y="0"/>
                  </a:lnTo>
                  <a:lnTo>
                    <a:pt x="10001" y="10000"/>
                  </a:lnTo>
                  <a:lnTo>
                    <a:pt x="1" y="10000"/>
                  </a:lnTo>
                  <a:cubicBezTo>
                    <a:pt x="-2" y="9766"/>
                    <a:pt x="4" y="9586"/>
                    <a:pt x="1" y="9352"/>
                  </a:cubicBezTo>
                  <a:lnTo>
                    <a:pt x="8762" y="9346"/>
                  </a:lnTo>
                  <a:lnTo>
                    <a:pt x="8762"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21420848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028700" y="2295526"/>
            <a:ext cx="7200900" cy="357187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57E33E-8B18-4087-B112-809917729534}" type="datetimeFigureOut">
              <a:rPr lang="en-US" smtClean="0"/>
              <a:t>5/2/18</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303908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80797" y="624156"/>
            <a:ext cx="1490950"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28700" y="624156"/>
            <a:ext cx="5724525" cy="524324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FFE419-2371-464F-8239-3959401C3561}" type="datetimeFigureOut">
              <a:rPr lang="en-US" smtClean="0"/>
              <a:t>5/2/18</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7134511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7973270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D162C4-EDD9-4389-A98B-B87ECEA2A816}" type="datetimeFigureOut">
              <a:rPr lang="en-US" smtClean="0"/>
              <a:t>5/2/18</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
        <p:nvSpPr>
          <p:cNvPr id="7" name="TextBox 6">
            <a:extLst>
              <a:ext uri="{FF2B5EF4-FFF2-40B4-BE49-F238E27FC236}">
                <a16:creationId xmlns:a16="http://schemas.microsoft.com/office/drawing/2014/main" id="{A7C6B611-D764-6542-940B-891CFDABE4C5}"/>
              </a:ext>
            </a:extLst>
          </p:cNvPr>
          <p:cNvSpPr txBox="1"/>
          <p:nvPr userDrawn="1"/>
        </p:nvSpPr>
        <p:spPr>
          <a:xfrm>
            <a:off x="8317523" y="1143000"/>
            <a:ext cx="838200" cy="523220"/>
          </a:xfrm>
          <a:prstGeom prst="rect">
            <a:avLst/>
          </a:prstGeom>
          <a:noFill/>
        </p:spPr>
        <p:txBody>
          <a:bodyPr wrap="square" rtlCol="0">
            <a:spAutoFit/>
          </a:bodyPr>
          <a:lstStyle/>
          <a:p>
            <a:fld id="{12E7832B-BD76-48F5-A3D3-14893F860D90}" type="slidenum">
              <a:rPr lang="en-US" sz="2800" smtClean="0"/>
              <a:t>‹#›</a:t>
            </a:fld>
            <a:endParaRPr lang="en-US" sz="2800" dirty="0"/>
          </a:p>
        </p:txBody>
      </p:sp>
    </p:spTree>
    <p:extLst>
      <p:ext uri="{BB962C8B-B14F-4D97-AF65-F5344CB8AC3E}">
        <p14:creationId xmlns:p14="http://schemas.microsoft.com/office/powerpoint/2010/main" val="42269148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73769" y="1301361"/>
            <a:ext cx="7209728" cy="2852737"/>
          </a:xfrm>
        </p:spPr>
        <p:txBody>
          <a:bodyPr anchor="b">
            <a:normAutofit/>
          </a:bodyPr>
          <a:lstStyle>
            <a:lvl1pPr algn="r">
              <a:defRPr sz="6000" cap="all" baseline="0">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73769" y="4216328"/>
            <a:ext cx="7209728" cy="1143324"/>
          </a:xfrm>
        </p:spPr>
        <p:txBody>
          <a:bodyPr/>
          <a:lstStyle>
            <a:lvl1pPr marL="0" indent="0" algn="r">
              <a:lnSpc>
                <a:spcPct val="112000"/>
              </a:lnSpc>
              <a:spcBef>
                <a:spcPts val="0"/>
              </a:spcBef>
              <a:spcAft>
                <a:spcPts val="0"/>
              </a:spcAft>
              <a:buNone/>
              <a:defRPr sz="1800">
                <a:solidFill>
                  <a:schemeClr val="tx2"/>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554181" y="6453386"/>
            <a:ext cx="1216807" cy="404614"/>
          </a:xfrm>
        </p:spPr>
        <p:txBody>
          <a:bodyPr/>
          <a:lstStyle>
            <a:lvl1pPr>
              <a:defRPr>
                <a:solidFill>
                  <a:schemeClr val="tx2"/>
                </a:solidFill>
              </a:defRPr>
            </a:lvl1pPr>
          </a:lstStyle>
          <a:p>
            <a:fld id="{3E5059C3-6A89-4494-99FF-5A4D6FFD50EB}" type="datetimeFigureOut">
              <a:rPr lang="en-US" smtClean="0"/>
              <a:t>5/2/18</a:t>
            </a:fld>
            <a:endParaRPr lang="en-US" dirty="0"/>
          </a:p>
        </p:txBody>
      </p:sp>
      <p:sp>
        <p:nvSpPr>
          <p:cNvPr id="5" name="Footer Placeholder 4"/>
          <p:cNvSpPr>
            <a:spLocks noGrp="1"/>
          </p:cNvSpPr>
          <p:nvPr>
            <p:ph type="ftr" sz="quarter" idx="11"/>
          </p:nvPr>
        </p:nvSpPr>
        <p:spPr>
          <a:xfrm>
            <a:off x="1938234" y="6453386"/>
            <a:ext cx="5267533" cy="404614"/>
          </a:xfrm>
        </p:spPr>
        <p:txBody>
          <a:bodyPr/>
          <a:lstStyle>
            <a:lvl1pPr algn="ctr">
              <a:defRPr>
                <a:solidFill>
                  <a:schemeClr val="tx2"/>
                </a:solidFill>
              </a:defRPr>
            </a:lvl1pPr>
          </a:lstStyle>
          <a:p>
            <a:r>
              <a:rPr lang="en-US"/>
              <a:t>
              </a:t>
            </a:r>
            <a:endParaRPr lang="en-US" dirty="0"/>
          </a:p>
        </p:txBody>
      </p:sp>
      <p:sp>
        <p:nvSpPr>
          <p:cNvPr id="6" name="Slide Number Placeholder 5"/>
          <p:cNvSpPr>
            <a:spLocks noGrp="1"/>
          </p:cNvSpPr>
          <p:nvPr>
            <p:ph type="sldNum" sz="quarter" idx="12"/>
          </p:nvPr>
        </p:nvSpPr>
        <p:spPr>
          <a:xfrm>
            <a:off x="7373012" y="6453386"/>
            <a:ext cx="1197219" cy="404614"/>
          </a:xfrm>
        </p:spPr>
        <p:txBody>
          <a:bodyPr/>
          <a:lstStyle>
            <a:lvl1pPr>
              <a:defRPr>
                <a:solidFill>
                  <a:schemeClr val="tx2"/>
                </a:solidFill>
              </a:defRPr>
            </a:lvl1pPr>
          </a:lstStyle>
          <a:p>
            <a:fld id="{6D22F896-40B5-4ADD-8801-0D06FADFA095}" type="slidenum">
              <a:rPr lang="en-US" smtClean="0"/>
              <a:t>‹#›</a:t>
            </a:fld>
            <a:endParaRPr lang="en-US" dirty="0"/>
          </a:p>
        </p:txBody>
      </p:sp>
      <p:sp>
        <p:nvSpPr>
          <p:cNvPr id="7" name="Freeform 6"/>
          <p:cNvSpPr/>
          <p:nvPr/>
        </p:nvSpPr>
        <p:spPr bwMode="auto">
          <a:xfrm>
            <a:off x="6113972" y="1685652"/>
            <a:ext cx="2456260"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bg2"/>
          </a:solidFill>
          <a:ln w="0">
            <a:noFill/>
            <a:prstDash val="solid"/>
            <a:round/>
            <a:headEnd/>
            <a:tailEnd/>
          </a:ln>
        </p:spPr>
      </p:sp>
      <p:sp>
        <p:nvSpPr>
          <p:cNvPr id="8" name="Freeform 7" title="Crop Mark"/>
          <p:cNvSpPr/>
          <p:nvPr/>
        </p:nvSpPr>
        <p:spPr bwMode="auto">
          <a:xfrm>
            <a:off x="6113972" y="1685652"/>
            <a:ext cx="2456260"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accent1"/>
          </a:solidFill>
          <a:ln w="0">
            <a:noFill/>
            <a:prstDash val="solid"/>
            <a:round/>
            <a:headEnd/>
            <a:tailEnd/>
          </a:ln>
        </p:spPr>
      </p:sp>
    </p:spTree>
    <p:extLst>
      <p:ext uri="{BB962C8B-B14F-4D97-AF65-F5344CB8AC3E}">
        <p14:creationId xmlns:p14="http://schemas.microsoft.com/office/powerpoint/2010/main" val="778545433"/>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028700" y="2286000"/>
            <a:ext cx="3335840"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94052" y="2286000"/>
            <a:ext cx="3335840"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A954B2F-12DE-47F5-8894-472B206D2E1E}" type="datetimeFigureOut">
              <a:rPr lang="en-US" smtClean="0"/>
              <a:t>5/2/18</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64452131"/>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28700" y="685800"/>
            <a:ext cx="72009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28700" y="2340230"/>
            <a:ext cx="3335840" cy="823912"/>
          </a:xfrm>
        </p:spPr>
        <p:txBody>
          <a:bodyPr anchor="b">
            <a:noAutofit/>
          </a:bodyPr>
          <a:lstStyle>
            <a:lvl1pPr marL="0" indent="0">
              <a:lnSpc>
                <a:spcPct val="84000"/>
              </a:lnSpc>
              <a:spcBef>
                <a:spcPts val="0"/>
              </a:spcBef>
              <a:spcAft>
                <a:spcPts val="0"/>
              </a:spcAft>
              <a:buNone/>
              <a:defRPr sz="2400" b="0"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1028700" y="3305208"/>
            <a:ext cx="3335839"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93760" y="2349754"/>
            <a:ext cx="3335840" cy="823912"/>
          </a:xfrm>
        </p:spPr>
        <p:txBody>
          <a:bodyPr anchor="b">
            <a:noAutofit/>
          </a:bodyPr>
          <a:lstStyle>
            <a:lvl1pPr marL="0" indent="0">
              <a:lnSpc>
                <a:spcPct val="84000"/>
              </a:lnSpc>
              <a:spcBef>
                <a:spcPts val="0"/>
              </a:spcBef>
              <a:spcAft>
                <a:spcPts val="0"/>
              </a:spcAft>
              <a:buNone/>
              <a:defRPr sz="2400" b="0"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893760" y="3305208"/>
            <a:ext cx="3335840"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F30E46F-7819-4ACF-B48B-48222C2ACC88}" type="datetimeFigureOut">
              <a:rPr lang="en-US" smtClean="0"/>
              <a:t>5/2/18</a:t>
            </a:fld>
            <a:endParaRPr lang="en-US" dirty="0"/>
          </a:p>
        </p:txBody>
      </p:sp>
      <p:sp>
        <p:nvSpPr>
          <p:cNvPr id="8" name="Footer Placeholder 7"/>
          <p:cNvSpPr>
            <a:spLocks noGrp="1"/>
          </p:cNvSpPr>
          <p:nvPr>
            <p:ph type="ftr" sz="quarter" idx="11"/>
          </p:nvPr>
        </p:nvSpPr>
        <p:spPr/>
        <p:txBody>
          <a:bodyPr/>
          <a:lstStyle/>
          <a:p>
            <a:r>
              <a:rPr lang="en-US"/>
              <a:t>
              </a:t>
            </a:r>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325585860"/>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FAF3416-4057-4DAA-829D-4CA07428D088}" type="datetimeFigureOut">
              <a:rPr lang="en-US" smtClean="0"/>
              <a:t>5/2/18</a:t>
            </a:fld>
            <a:endParaRPr lang="en-US" dirty="0"/>
          </a:p>
        </p:txBody>
      </p:sp>
      <p:sp>
        <p:nvSpPr>
          <p:cNvPr id="4" name="Footer Placeholder 3"/>
          <p:cNvSpPr>
            <a:spLocks noGrp="1"/>
          </p:cNvSpPr>
          <p:nvPr>
            <p:ph type="ftr" sz="quarter" idx="11"/>
          </p:nvPr>
        </p:nvSpPr>
        <p:spPr/>
        <p:txBody>
          <a:bodyPr/>
          <a:lstStyle/>
          <a:p>
            <a:r>
              <a:rPr lang="en-US"/>
              <a:t>
              </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31861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1D9284-D300-4297-87F7-E791DCC15DB1}" type="datetimeFigureOut">
              <a:rPr lang="en-US" smtClean="0"/>
              <a:t>5/2/18</a:t>
            </a:fld>
            <a:endParaRPr lang="en-US" dirty="0"/>
          </a:p>
        </p:txBody>
      </p:sp>
      <p:sp>
        <p:nvSpPr>
          <p:cNvPr id="3" name="Footer Placeholder 2"/>
          <p:cNvSpPr>
            <a:spLocks noGrp="1"/>
          </p:cNvSpPr>
          <p:nvPr>
            <p:ph type="ftr" sz="quarter" idx="11"/>
          </p:nvPr>
        </p:nvSpPr>
        <p:spPr/>
        <p:txBody>
          <a:bodyPr/>
          <a:lstStyle/>
          <a:p>
            <a:r>
              <a:rPr lang="en-US"/>
              <a:t>
              </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554574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397764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42925" y="685800"/>
            <a:ext cx="2891790" cy="2157884"/>
          </a:xfrm>
        </p:spPr>
        <p:txBody>
          <a:bodyPr anchor="t">
            <a:noAutofit/>
          </a:bodyPr>
          <a:lstStyle>
            <a:lvl1pPr>
              <a:lnSpc>
                <a:spcPct val="84000"/>
              </a:lnSpc>
              <a:defRPr sz="44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4692015" y="685801"/>
            <a:ext cx="3909060" cy="5175250"/>
          </a:xfrm>
        </p:spPr>
        <p:txBody>
          <a:bodyPr/>
          <a:lstStyle>
            <a:lvl1pPr>
              <a:defRPr sz="1500"/>
            </a:lvl1pPr>
            <a:lvl2pPr>
              <a:defRPr sz="1500"/>
            </a:lvl2pPr>
            <a:lvl3pPr>
              <a:defRPr sz="1350"/>
            </a:lvl3pPr>
            <a:lvl4pPr>
              <a:defRPr sz="135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42925" y="2856344"/>
            <a:ext cx="2891790" cy="3011056"/>
          </a:xfrm>
        </p:spPr>
        <p:txBody>
          <a:bodyPr>
            <a:normAutofit/>
          </a:bodyPr>
          <a:lstStyle>
            <a:lvl1pPr marL="0" indent="0">
              <a:lnSpc>
                <a:spcPct val="113000"/>
              </a:lnSpc>
              <a:spcBef>
                <a:spcPts val="0"/>
              </a:spcBef>
              <a:spcAft>
                <a:spcPts val="1500"/>
              </a:spcAft>
              <a:buNone/>
              <a:defRPr sz="16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a:xfrm>
            <a:off x="542925" y="6453386"/>
            <a:ext cx="903429" cy="404614"/>
          </a:xfrm>
        </p:spPr>
        <p:txBody>
          <a:bodyPr/>
          <a:lstStyle>
            <a:lvl1pPr>
              <a:defRPr>
                <a:solidFill>
                  <a:schemeClr val="tx2"/>
                </a:solidFill>
              </a:defRPr>
            </a:lvl1pPr>
          </a:lstStyle>
          <a:p>
            <a:fld id="{37D525BB-DA17-4BA0-B3C8-3AC3ABC827E6}" type="datetimeFigureOut">
              <a:rPr lang="en-US" smtClean="0"/>
              <a:t>5/2/18</a:t>
            </a:fld>
            <a:endParaRPr lang="en-US" dirty="0"/>
          </a:p>
        </p:txBody>
      </p:sp>
      <p:sp>
        <p:nvSpPr>
          <p:cNvPr id="6" name="Footer Placeholder 5"/>
          <p:cNvSpPr>
            <a:spLocks noGrp="1"/>
          </p:cNvSpPr>
          <p:nvPr>
            <p:ph type="ftr" sz="quarter" idx="11"/>
          </p:nvPr>
        </p:nvSpPr>
        <p:spPr>
          <a:xfrm>
            <a:off x="1654459" y="6453386"/>
            <a:ext cx="1780256" cy="404614"/>
          </a:xfrm>
        </p:spPr>
        <p:txBody>
          <a:bodyPr/>
          <a:lstStyle>
            <a:lvl1pPr>
              <a:defRPr>
                <a:solidFill>
                  <a:schemeClr val="tx2"/>
                </a:solidFill>
              </a:defRPr>
            </a:lvl1pPr>
          </a:lstStyle>
          <a:p>
            <a:r>
              <a:rPr lang="en-US"/>
              <a:t>
              </a:t>
            </a:r>
            <a:endParaRPr lang="en-US" dirty="0"/>
          </a:p>
        </p:txBody>
      </p:sp>
      <p:sp>
        <p:nvSpPr>
          <p:cNvPr id="7" name="Slide Number Placeholder 6"/>
          <p:cNvSpPr>
            <a:spLocks noGrp="1"/>
          </p:cNvSpPr>
          <p:nvPr>
            <p:ph type="sldNum" sz="quarter" idx="12"/>
          </p:nvPr>
        </p:nvSpPr>
        <p:spPr>
          <a:xfrm>
            <a:off x="7412355" y="6453386"/>
            <a:ext cx="1197219" cy="404614"/>
          </a:xfrm>
        </p:spPr>
        <p:txBody>
          <a:bodyPr/>
          <a:lstStyle>
            <a:lvl1pPr>
              <a:defRPr>
                <a:solidFill>
                  <a:schemeClr val="tx2"/>
                </a:solidFill>
              </a:defRPr>
            </a:lvl1pPr>
          </a:lstStyle>
          <a:p>
            <a:fld id="{6D22F896-40B5-4ADD-8801-0D06FADFA095}" type="slidenum">
              <a:rPr lang="en-US" smtClean="0"/>
              <a:t>‹#›</a:t>
            </a:fld>
            <a:endParaRPr lang="en-US" dirty="0"/>
          </a:p>
        </p:txBody>
      </p:sp>
      <p:sp>
        <p:nvSpPr>
          <p:cNvPr id="9" name="Rectangle 8"/>
          <p:cNvSpPr/>
          <p:nvPr/>
        </p:nvSpPr>
        <p:spPr>
          <a:xfrm>
            <a:off x="3977640"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title="Divider Bar"/>
          <p:cNvSpPr/>
          <p:nvPr/>
        </p:nvSpPr>
        <p:spPr>
          <a:xfrm>
            <a:off x="3977640"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942339271"/>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397764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42925" y="685800"/>
            <a:ext cx="2891790" cy="2157884"/>
          </a:xfrm>
        </p:spPr>
        <p:txBody>
          <a:bodyPr anchor="t">
            <a:normAutofit/>
          </a:bodyPr>
          <a:lstStyle>
            <a:lvl1pPr>
              <a:lnSpc>
                <a:spcPct val="84000"/>
              </a:lnSpc>
              <a:defRPr sz="44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4149090" y="1"/>
            <a:ext cx="4994910" cy="6857999"/>
          </a:xfrm>
        </p:spPr>
        <p:txBody>
          <a:bodyPr anchor="t">
            <a:normAutofit/>
          </a:bodyPr>
          <a:lstStyle>
            <a:lvl1pPr marL="0" indent="0">
              <a:buNone/>
              <a:defRPr sz="1500"/>
            </a:lvl1pPr>
            <a:lvl2pPr marL="342900" indent="0">
              <a:buNone/>
              <a:defRPr sz="1500"/>
            </a:lvl2pPr>
            <a:lvl3pPr marL="685800" indent="0">
              <a:buNone/>
              <a:defRPr sz="15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542925" y="2855968"/>
            <a:ext cx="2891790" cy="3011432"/>
          </a:xfrm>
        </p:spPr>
        <p:txBody>
          <a:bodyPr>
            <a:normAutofit/>
          </a:bodyPr>
          <a:lstStyle>
            <a:lvl1pPr marL="0" indent="0">
              <a:lnSpc>
                <a:spcPct val="113000"/>
              </a:lnSpc>
              <a:spcBef>
                <a:spcPts val="0"/>
              </a:spcBef>
              <a:spcAft>
                <a:spcPts val="1500"/>
              </a:spcAft>
              <a:buNone/>
              <a:defRPr sz="16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a:xfrm>
            <a:off x="542925" y="6453386"/>
            <a:ext cx="903429" cy="404614"/>
          </a:xfrm>
        </p:spPr>
        <p:txBody>
          <a:bodyPr/>
          <a:lstStyle>
            <a:lvl1pPr>
              <a:defRPr>
                <a:solidFill>
                  <a:schemeClr val="tx2"/>
                </a:solidFill>
              </a:defRPr>
            </a:lvl1pPr>
          </a:lstStyle>
          <a:p>
            <a:fld id="{B16C4C9A-3960-41CF-A4E9-2A8FB932454B}" type="datetimeFigureOut">
              <a:rPr lang="en-US" smtClean="0"/>
              <a:t>5/2/18</a:t>
            </a:fld>
            <a:endParaRPr lang="en-US" dirty="0"/>
          </a:p>
        </p:txBody>
      </p:sp>
      <p:sp>
        <p:nvSpPr>
          <p:cNvPr id="6" name="Footer Placeholder 5"/>
          <p:cNvSpPr>
            <a:spLocks noGrp="1"/>
          </p:cNvSpPr>
          <p:nvPr>
            <p:ph type="ftr" sz="quarter" idx="11"/>
          </p:nvPr>
        </p:nvSpPr>
        <p:spPr>
          <a:xfrm>
            <a:off x="1654459" y="6453386"/>
            <a:ext cx="1780256"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7412355" y="6453386"/>
            <a:ext cx="1197219" cy="404614"/>
          </a:xfrm>
        </p:spPr>
        <p:txBody>
          <a:bodyPr/>
          <a:lstStyle>
            <a:lvl1pPr>
              <a:defRPr>
                <a:solidFill>
                  <a:schemeClr val="tx2"/>
                </a:solidFill>
              </a:defRPr>
            </a:lvl1pPr>
          </a:lstStyle>
          <a:p>
            <a:fld id="{6D22F896-40B5-4ADD-8801-0D06FADFA095}" type="slidenum">
              <a:rPr lang="en-US" smtClean="0"/>
              <a:t>‹#›</a:t>
            </a:fld>
            <a:endParaRPr lang="en-US" dirty="0"/>
          </a:p>
        </p:txBody>
      </p:sp>
      <p:sp>
        <p:nvSpPr>
          <p:cNvPr id="9" name="Rectangle 8"/>
          <p:cNvSpPr/>
          <p:nvPr/>
        </p:nvSpPr>
        <p:spPr>
          <a:xfrm>
            <a:off x="3977640"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title="Divider Bar"/>
          <p:cNvSpPr/>
          <p:nvPr/>
        </p:nvSpPr>
        <p:spPr>
          <a:xfrm>
            <a:off x="3977640"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3879927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8700" y="685800"/>
            <a:ext cx="72009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028700" y="2286000"/>
            <a:ext cx="7200900" cy="35814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42987" y="6453386"/>
            <a:ext cx="903429" cy="404614"/>
          </a:xfrm>
          <a:prstGeom prst="rect">
            <a:avLst/>
          </a:prstGeom>
        </p:spPr>
        <p:txBody>
          <a:bodyPr vert="horz" lIns="91440" tIns="45720" rIns="91440" bIns="45720" rtlCol="0" anchor="ctr"/>
          <a:lstStyle>
            <a:lvl1pPr algn="l">
              <a:defRPr sz="1000" baseline="0">
                <a:solidFill>
                  <a:schemeClr val="tx2"/>
                </a:solidFill>
              </a:defRPr>
            </a:lvl1pPr>
          </a:lstStyle>
          <a:p>
            <a:fld id="{3CBC1C18-307B-4F68-A007-B5B542270E8D}" type="datetimeFigureOut">
              <a:rPr lang="en-US" smtClean="0"/>
              <a:pPr/>
              <a:t>5/2/18</a:t>
            </a:fld>
            <a:endParaRPr lang="en-US" dirty="0"/>
          </a:p>
        </p:txBody>
      </p:sp>
      <p:sp>
        <p:nvSpPr>
          <p:cNvPr id="5" name="Footer Placeholder 4"/>
          <p:cNvSpPr>
            <a:spLocks noGrp="1"/>
          </p:cNvSpPr>
          <p:nvPr>
            <p:ph type="ftr" sz="quarter" idx="3"/>
          </p:nvPr>
        </p:nvSpPr>
        <p:spPr>
          <a:xfrm>
            <a:off x="2170173" y="6453386"/>
            <a:ext cx="4710623" cy="404614"/>
          </a:xfrm>
          <a:prstGeom prst="rect">
            <a:avLst/>
          </a:prstGeom>
        </p:spPr>
        <p:txBody>
          <a:bodyPr vert="horz" lIns="91440" tIns="45720" rIns="91440" bIns="45720" rtlCol="0" anchor="ctr"/>
          <a:lstStyle>
            <a:lvl1pPr algn="l">
              <a:defRPr sz="1000" baseline="0">
                <a:solidFill>
                  <a:schemeClr val="tx2"/>
                </a:solidFill>
              </a:defRPr>
            </a:lvl1pPr>
          </a:lstStyle>
          <a:p>
            <a:r>
              <a:rPr lang="en-US"/>
              <a:t>
              </a:t>
            </a:r>
            <a:endParaRPr lang="en-US" dirty="0"/>
          </a:p>
        </p:txBody>
      </p:sp>
      <p:sp>
        <p:nvSpPr>
          <p:cNvPr id="6" name="Slide Number Placeholder 5"/>
          <p:cNvSpPr>
            <a:spLocks noGrp="1"/>
          </p:cNvSpPr>
          <p:nvPr>
            <p:ph type="sldNum" sz="quarter" idx="4"/>
          </p:nvPr>
        </p:nvSpPr>
        <p:spPr>
          <a:xfrm>
            <a:off x="7104552" y="6453386"/>
            <a:ext cx="1197219" cy="404614"/>
          </a:xfrm>
          <a:prstGeom prst="rect">
            <a:avLst/>
          </a:prstGeom>
        </p:spPr>
        <p:txBody>
          <a:bodyPr vert="horz" lIns="91440" tIns="45720" rIns="91440" bIns="45720" rtlCol="0" anchor="ctr"/>
          <a:lstStyle>
            <a:lvl1pPr algn="r">
              <a:defRPr sz="1000" baseline="0">
                <a:solidFill>
                  <a:schemeClr val="tx2"/>
                </a:solidFill>
              </a:defRPr>
            </a:lvl1pPr>
          </a:lstStyle>
          <a:p>
            <a:fld id="{6D22F896-40B5-4ADD-8801-0D06FADFA095}" type="slidenum">
              <a:rPr lang="en-US" smtClean="0"/>
              <a:pPr/>
              <a:t>‹#›</a:t>
            </a:fld>
            <a:endParaRPr lang="en-US" dirty="0"/>
          </a:p>
        </p:txBody>
      </p:sp>
      <p:sp>
        <p:nvSpPr>
          <p:cNvPr id="9" name="Rectangle 8"/>
          <p:cNvSpPr/>
          <p:nvPr/>
        </p:nvSpPr>
        <p:spPr>
          <a:xfrm>
            <a:off x="358571"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title="Side bar"/>
          <p:cNvSpPr/>
          <p:nvPr/>
        </p:nvSpPr>
        <p:spPr>
          <a:xfrm>
            <a:off x="358571"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550293226"/>
      </p:ext>
    </p:extLst>
  </p:cSld>
  <p:clrMap bg1="lt1" tx1="dk1" bg2="lt2" tx2="dk2" accent1="accent1" accent2="accent2" accent3="accent3" accent4="accent4" accent5="accent5" accent6="accent6" hlink="hlink" folHlink="folHlink"/>
  <p:sldLayoutIdLst>
    <p:sldLayoutId id="2147484124" r:id="rId1"/>
    <p:sldLayoutId id="2147484125" r:id="rId2"/>
    <p:sldLayoutId id="2147484126" r:id="rId3"/>
    <p:sldLayoutId id="2147484127" r:id="rId4"/>
    <p:sldLayoutId id="2147484128" r:id="rId5"/>
    <p:sldLayoutId id="2147484129" r:id="rId6"/>
    <p:sldLayoutId id="2147484130" r:id="rId7"/>
    <p:sldLayoutId id="2147484131" r:id="rId8"/>
    <p:sldLayoutId id="2147484132" r:id="rId9"/>
    <p:sldLayoutId id="2147484133" r:id="rId10"/>
    <p:sldLayoutId id="2147484134" r:id="rId11"/>
    <p:sldLayoutId id="2147484135" r:id="rId12"/>
  </p:sldLayoutIdLst>
  <p:hf sldNum="0" hdr="0" ftr="0" dt="0"/>
  <p:txStyles>
    <p:titleStyle>
      <a:lvl1pPr algn="l" defTabSz="6858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6858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6912">
          <p15:clr>
            <a:srgbClr val="F26B43"/>
          </p15:clr>
        </p15:guide>
        <p15:guide id="2" pos="936">
          <p15:clr>
            <a:srgbClr val="F26B43"/>
          </p15:clr>
        </p15:guide>
        <p15:guide id="3" pos="864">
          <p15:clr>
            <a:srgbClr val="F26B43"/>
          </p15:clr>
        </p15:guide>
        <p15:guide id="0" orient="horz" pos="1368">
          <p15:clr>
            <a:srgbClr val="F26B43"/>
          </p15:clr>
        </p15:guide>
        <p15:guide id="4" orient="horz" pos="1440">
          <p15:clr>
            <a:srgbClr val="F26B43"/>
          </p15:clr>
        </p15:guide>
        <p15:guide id="5" orient="horz" pos="3696">
          <p15:clr>
            <a:srgbClr val="F26B43"/>
          </p15:clr>
        </p15:guide>
        <p15:guide id="6" orient="horz" pos="432">
          <p15:clr>
            <a:srgbClr val="F26B43"/>
          </p15:clr>
        </p15:guide>
        <p15:guide id="7" orient="horz" pos="1512">
          <p15:clr>
            <a:srgbClr val="F26B43"/>
          </p15:clr>
        </p15:guide>
        <p15:guide id="8" pos="5184">
          <p15:clr>
            <a:srgbClr val="F26B43"/>
          </p15:clr>
        </p15:guide>
        <p15:guide id="9" pos="702">
          <p15:clr>
            <a:srgbClr val="F26B43"/>
          </p15:clr>
        </p15:guide>
        <p15:guide id="10" pos="648">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2.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2.xm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hyperlink" Target="https://www.youtube.com/watch?v=d4UpQYw-6WI&amp;t=1s" TargetMode="External"/><Relationship Id="rId2" Type="http://schemas.openxmlformats.org/officeDocument/2006/relationships/hyperlink" Target="https://www.youtube.com/watch?v=u6mCYWGO8yE" TargetMode="External"/><Relationship Id="rId1" Type="http://schemas.openxmlformats.org/officeDocument/2006/relationships/slideLayout" Target="../slideLayouts/slideLayout12.xml"/><Relationship Id="rId4" Type="http://schemas.openxmlformats.org/officeDocument/2006/relationships/hyperlink" Target="https://youtu.be/pbht9LwJWOc" TargetMode="External"/></Relationships>
</file>

<file path=ppt/slides/_rels/slide9.xml.rels><?xml version="1.0" encoding="UTF-8" standalone="yes"?>
<Relationships xmlns="http://schemas.openxmlformats.org/package/2006/relationships"><Relationship Id="rId8" Type="http://schemas.openxmlformats.org/officeDocument/2006/relationships/hyperlink" Target="http://www.iaeme.com/MasterAdmin/uploadfolder/IJCIET_08_12_007/IJCIET_08_12_007.pdf" TargetMode="External"/><Relationship Id="rId13" Type="http://schemas.openxmlformats.org/officeDocument/2006/relationships/hyperlink" Target="http://gim.unmc.edu/dxtests/roc3.htm" TargetMode="External"/><Relationship Id="rId3" Type="http://schemas.openxmlformats.org/officeDocument/2006/relationships/hyperlink" Target="https://www.ncbi.nlm.nih.gov/pmc/articles/PMC5564607/#!po=28.6585" TargetMode="External"/><Relationship Id="rId7" Type="http://schemas.openxmlformats.org/officeDocument/2006/relationships/hyperlink" Target="https://medium.com/randy-s-club/brain-cancer-breakthroughs-890a74bf3c4f" TargetMode="External"/><Relationship Id="rId12" Type="http://schemas.openxmlformats.org/officeDocument/2006/relationships/hyperlink" Target="https://www.youtube.com/watch?v=hnRBl9-BzjQ" TargetMode="External"/><Relationship Id="rId17" Type="http://schemas.openxmlformats.org/officeDocument/2006/relationships/hyperlink" Target="https://www.hopkinsmedicine.org/healthlibrary/test_procedures/neurological/craniotomy_92,P08767" TargetMode="External"/><Relationship Id="rId2" Type="http://schemas.openxmlformats.org/officeDocument/2006/relationships/hyperlink" Target="https://www.youtube.com/watch?v=UeFRo7uALhM" TargetMode="External"/><Relationship Id="rId16" Type="http://schemas.openxmlformats.org/officeDocument/2006/relationships/hyperlink" Target="https://www.graphpad.com/guides/prism/7/statistics/sensitivity_and_specificity.htm?toc=0&amp;printWindow" TargetMode="External"/><Relationship Id="rId1" Type="http://schemas.openxmlformats.org/officeDocument/2006/relationships/slideLayout" Target="../slideLayouts/slideLayout12.xml"/><Relationship Id="rId6" Type="http://schemas.openxmlformats.org/officeDocument/2006/relationships/hyperlink" Target="https://onlinelibrary.wiley.com/doi/pdf/10.1002/ima.22238" TargetMode="External"/><Relationship Id="rId11" Type="http://schemas.openxmlformats.org/officeDocument/2006/relationships/hyperlink" Target="http://www.medicalbiostatistics.com/roccurve.pdf" TargetMode="External"/><Relationship Id="rId5" Type="http://schemas.openxmlformats.org/officeDocument/2006/relationships/hyperlink" Target="https://www.ncbi.nlm.nih.gov/pmc/articles/PMC5263212/#CR47" TargetMode="External"/><Relationship Id="rId15" Type="http://schemas.openxmlformats.org/officeDocument/2006/relationships/hyperlink" Target="http://www.dana-farber.org/brain-tumors/diagnosis/" TargetMode="External"/><Relationship Id="rId10" Type="http://schemas.openxmlformats.org/officeDocument/2006/relationships/hyperlink" Target="https://radiopaedia.org/articles/epithelioid-glioblastoma" TargetMode="External"/><Relationship Id="rId4" Type="http://schemas.openxmlformats.org/officeDocument/2006/relationships/hyperlink" Target="http://clincancerres.aacrjournals.org/content/23/20/6078.figures-only" TargetMode="External"/><Relationship Id="rId9" Type="http://schemas.openxmlformats.org/officeDocument/2006/relationships/hyperlink" Target="https://link.springer.com/chapter/10.1007%2F978-3-642-04962-0_53" TargetMode="External"/><Relationship Id="rId14" Type="http://schemas.openxmlformats.org/officeDocument/2006/relationships/hyperlink" Target="http://www.ijecscse.org/papers/apr2012/Brain-Tumour-Extraction-from-MRI-Images-Using-MATLAB.pdf"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14400" y="2438400"/>
            <a:ext cx="7315200" cy="3276600"/>
          </a:xfrm>
        </p:spPr>
        <p:txBody>
          <a:bodyPr>
            <a:noAutofit/>
          </a:bodyPr>
          <a:lstStyle/>
          <a:p>
            <a:pPr algn="l"/>
            <a:r>
              <a:rPr lang="en-US" sz="1500" b="1" dirty="0"/>
              <a:t>Abstract</a:t>
            </a:r>
            <a:r>
              <a:rPr lang="en-US" sz="1500" dirty="0"/>
              <a:t>: </a:t>
            </a:r>
          </a:p>
          <a:p>
            <a:pPr algn="l"/>
            <a:r>
              <a:rPr lang="en-US" sz="1500" dirty="0">
                <a:latin typeface="SukhumvitSet-Medium" panose="02000506000000020004" pitchFamily="2" charset="-34"/>
                <a:cs typeface="SukhumvitSet-Medium" panose="02000506000000020004" pitchFamily="2" charset="-34"/>
              </a:rPr>
              <a:t>Almost 80% of malignant brain tumors are gliomas, and patients with malignant gliomas have a mean survival rate of just six months. Since gliomas are easily distinguishable by way of magnetic resonance imaging (MRI), a MATLAB algorithm can be used in tandem with a physician’s visual inspection to automatically detect the presence of a glioma and report some statistical information about the glioma prior to surgery. The technical approach for the algorithm relies on a set threshold density level to distinguish the tumor, followed by edge segmentation techniques to outline the tumor on the MRI scan. This project is a first step for what could be a programming breakthrough in the medical field. The logistical regression and receiver operating characteristic analyses yielded by this project will indicate what standard of accuracy the algorithm meets and illuminate what needs to be improved upon in the future to achieve the most accurate glioma detection algorithm.</a:t>
            </a:r>
            <a:br>
              <a:rPr lang="en-US" sz="1500" dirty="0"/>
            </a:br>
            <a:endParaRPr lang="en-US" sz="1500" dirty="0"/>
          </a:p>
        </p:txBody>
      </p:sp>
      <p:sp>
        <p:nvSpPr>
          <p:cNvPr id="4" name="Subtitle 2">
            <a:extLst>
              <a:ext uri="{FF2B5EF4-FFF2-40B4-BE49-F238E27FC236}">
                <a16:creationId xmlns:a16="http://schemas.microsoft.com/office/drawing/2014/main" id="{873CB3BC-4F9E-EC45-BC96-7EAE252D2D3E}"/>
              </a:ext>
            </a:extLst>
          </p:cNvPr>
          <p:cNvSpPr txBox="1">
            <a:spLocks/>
          </p:cNvSpPr>
          <p:nvPr/>
        </p:nvSpPr>
        <p:spPr>
          <a:xfrm>
            <a:off x="1066800" y="1143000"/>
            <a:ext cx="7239000" cy="1447800"/>
          </a:xfrm>
          <a:prstGeom prst="rect">
            <a:avLst/>
          </a:prstGeom>
        </p:spPr>
        <p:txBody>
          <a:bodyPr vert="horz" lIns="91440" tIns="45720" rIns="91440" bIns="45720" rtlCol="0">
            <a:normAutofit/>
          </a:bodyPr>
          <a:lstStyle>
            <a:lvl1pPr marL="0" indent="0" algn="ctr" defTabSz="685800" rtl="0" eaLnBrk="1" latinLnBrk="0" hangingPunct="1">
              <a:lnSpc>
                <a:spcPct val="112000"/>
              </a:lnSpc>
              <a:spcBef>
                <a:spcPts val="0"/>
              </a:spcBef>
              <a:spcAft>
                <a:spcPts val="0"/>
              </a:spcAft>
              <a:buFont typeface="Franklin Gothic Book" panose="020B0503020102020204" pitchFamily="34" charset="0"/>
              <a:buNone/>
              <a:defRPr sz="1800" kern="1200" baseline="0">
                <a:solidFill>
                  <a:schemeClr val="bg2"/>
                </a:solidFill>
                <a:latin typeface="+mn-lt"/>
                <a:ea typeface="+mn-ea"/>
                <a:cs typeface="+mn-cs"/>
              </a:defRPr>
            </a:lvl1pPr>
            <a:lvl2pPr marL="342900" indent="0" algn="ctr" defTabSz="685800" rtl="0" eaLnBrk="1" latinLnBrk="0" hangingPunct="1">
              <a:lnSpc>
                <a:spcPct val="94000"/>
              </a:lnSpc>
              <a:spcBef>
                <a:spcPts val="500"/>
              </a:spcBef>
              <a:spcAft>
                <a:spcPts val="200"/>
              </a:spcAft>
              <a:buFont typeface="Franklin Gothic Book" panose="020B0503020102020204" pitchFamily="34" charset="0"/>
              <a:buNone/>
              <a:defRPr sz="1500" i="1" kern="1200" baseline="0">
                <a:solidFill>
                  <a:schemeClr val="tx2"/>
                </a:solidFill>
                <a:latin typeface="+mn-lt"/>
                <a:ea typeface="+mn-ea"/>
                <a:cs typeface="+mn-cs"/>
              </a:defRPr>
            </a:lvl2pPr>
            <a:lvl3pPr marL="685800" indent="0" algn="ctr" defTabSz="685800" rtl="0" eaLnBrk="1" latinLnBrk="0" hangingPunct="1">
              <a:lnSpc>
                <a:spcPct val="94000"/>
              </a:lnSpc>
              <a:spcBef>
                <a:spcPts val="500"/>
              </a:spcBef>
              <a:spcAft>
                <a:spcPts val="200"/>
              </a:spcAft>
              <a:buFont typeface="Franklin Gothic Book" panose="020B0503020102020204" pitchFamily="34" charset="0"/>
              <a:buNone/>
              <a:defRPr sz="1350" kern="1200" baseline="0">
                <a:solidFill>
                  <a:schemeClr val="tx2"/>
                </a:solidFill>
                <a:latin typeface="+mn-lt"/>
                <a:ea typeface="+mn-ea"/>
                <a:cs typeface="+mn-cs"/>
              </a:defRPr>
            </a:lvl3pPr>
            <a:lvl4pPr marL="1028700" indent="0" algn="ctr" defTabSz="685800" rtl="0" eaLnBrk="1" latinLnBrk="0" hangingPunct="1">
              <a:lnSpc>
                <a:spcPct val="94000"/>
              </a:lnSpc>
              <a:spcBef>
                <a:spcPts val="500"/>
              </a:spcBef>
              <a:spcAft>
                <a:spcPts val="200"/>
              </a:spcAft>
              <a:buFont typeface="Franklin Gothic Book" panose="020B0503020102020204" pitchFamily="34" charset="0"/>
              <a:buNone/>
              <a:defRPr sz="1200" i="1" kern="1200" baseline="0">
                <a:solidFill>
                  <a:schemeClr val="tx2"/>
                </a:solidFill>
                <a:latin typeface="+mn-lt"/>
                <a:ea typeface="+mn-ea"/>
                <a:cs typeface="+mn-cs"/>
              </a:defRPr>
            </a:lvl4pPr>
            <a:lvl5pPr marL="1371600" indent="0" algn="ctr" defTabSz="685800" rtl="0" eaLnBrk="1" latinLnBrk="0" hangingPunct="1">
              <a:lnSpc>
                <a:spcPct val="94000"/>
              </a:lnSpc>
              <a:spcBef>
                <a:spcPts val="500"/>
              </a:spcBef>
              <a:spcAft>
                <a:spcPts val="200"/>
              </a:spcAft>
              <a:buFont typeface="Franklin Gothic Book" panose="020B0503020102020204" pitchFamily="34" charset="0"/>
              <a:buNone/>
              <a:defRPr sz="1200" kern="1200" baseline="0">
                <a:solidFill>
                  <a:schemeClr val="tx2"/>
                </a:solidFill>
                <a:latin typeface="+mn-lt"/>
                <a:ea typeface="+mn-ea"/>
                <a:cs typeface="+mn-cs"/>
              </a:defRPr>
            </a:lvl5pPr>
            <a:lvl6pPr marL="1714500" indent="0" algn="ctr" defTabSz="685800" rtl="0" eaLnBrk="1" latinLnBrk="0" hangingPunct="1">
              <a:lnSpc>
                <a:spcPct val="94000"/>
              </a:lnSpc>
              <a:spcBef>
                <a:spcPts val="500"/>
              </a:spcBef>
              <a:spcAft>
                <a:spcPts val="200"/>
              </a:spcAft>
              <a:buFont typeface="Franklin Gothic Book" panose="020B0503020102020204" pitchFamily="34" charset="0"/>
              <a:buNone/>
              <a:defRPr sz="1200" i="1" kern="1200" baseline="0">
                <a:solidFill>
                  <a:schemeClr val="tx2"/>
                </a:solidFill>
                <a:latin typeface="+mn-lt"/>
                <a:ea typeface="+mn-ea"/>
                <a:cs typeface="+mn-cs"/>
              </a:defRPr>
            </a:lvl6pPr>
            <a:lvl7pPr marL="2057400" indent="0" algn="ctr" defTabSz="685800" rtl="0" eaLnBrk="1" latinLnBrk="0" hangingPunct="1">
              <a:lnSpc>
                <a:spcPct val="94000"/>
              </a:lnSpc>
              <a:spcBef>
                <a:spcPts val="500"/>
              </a:spcBef>
              <a:spcAft>
                <a:spcPts val="200"/>
              </a:spcAft>
              <a:buFont typeface="Franklin Gothic Book" panose="020B0503020102020204" pitchFamily="34" charset="0"/>
              <a:buNone/>
              <a:defRPr sz="1200" kern="1200" baseline="0">
                <a:solidFill>
                  <a:schemeClr val="tx2"/>
                </a:solidFill>
                <a:latin typeface="+mn-lt"/>
                <a:ea typeface="+mn-ea"/>
                <a:cs typeface="+mn-cs"/>
              </a:defRPr>
            </a:lvl7pPr>
            <a:lvl8pPr marL="2400300" indent="0" algn="ctr" defTabSz="685800" rtl="0" eaLnBrk="1" latinLnBrk="0" hangingPunct="1">
              <a:lnSpc>
                <a:spcPct val="94000"/>
              </a:lnSpc>
              <a:spcBef>
                <a:spcPts val="500"/>
              </a:spcBef>
              <a:spcAft>
                <a:spcPts val="200"/>
              </a:spcAft>
              <a:buFont typeface="Franklin Gothic Book" panose="020B0503020102020204" pitchFamily="34" charset="0"/>
              <a:buNone/>
              <a:defRPr sz="1200" i="1" kern="1200" baseline="0">
                <a:solidFill>
                  <a:schemeClr val="tx2"/>
                </a:solidFill>
                <a:latin typeface="+mn-lt"/>
                <a:ea typeface="+mn-ea"/>
                <a:cs typeface="+mn-cs"/>
              </a:defRPr>
            </a:lvl8pPr>
            <a:lvl9pPr marL="2743200" indent="0" algn="ctr" defTabSz="685800" rtl="0" eaLnBrk="1" latinLnBrk="0" hangingPunct="1">
              <a:lnSpc>
                <a:spcPct val="94000"/>
              </a:lnSpc>
              <a:spcBef>
                <a:spcPts val="500"/>
              </a:spcBef>
              <a:spcAft>
                <a:spcPts val="200"/>
              </a:spcAft>
              <a:buFont typeface="Franklin Gothic Book" panose="020B0503020102020204" pitchFamily="34" charset="0"/>
              <a:buNone/>
              <a:defRPr sz="1200" kern="1200" baseline="0">
                <a:solidFill>
                  <a:schemeClr val="tx2"/>
                </a:solidFill>
                <a:latin typeface="+mn-lt"/>
                <a:ea typeface="+mn-ea"/>
                <a:cs typeface="+mn-cs"/>
              </a:defRPr>
            </a:lvl9pPr>
          </a:lstStyle>
          <a:p>
            <a:r>
              <a:rPr lang="en-US" b="1" dirty="0">
                <a:solidFill>
                  <a:schemeClr val="accent6">
                    <a:lumMod val="20000"/>
                    <a:lumOff val="80000"/>
                  </a:schemeClr>
                </a:solidFill>
                <a:latin typeface="SukhumvitSet-Medium" panose="02000506000000020004" pitchFamily="2" charset="-34"/>
                <a:cs typeface="SukhumvitSet-Medium" panose="02000506000000020004" pitchFamily="2" charset="-34"/>
              </a:rPr>
              <a:t>Automated brain tumor detection and segmentation using threshold density algorithm with logistic regression and ROC error analysis</a:t>
            </a:r>
          </a:p>
          <a:p>
            <a:r>
              <a:rPr lang="en-US" b="1" dirty="0">
                <a:solidFill>
                  <a:schemeClr val="accent6">
                    <a:lumMod val="20000"/>
                    <a:lumOff val="80000"/>
                  </a:schemeClr>
                </a:solidFill>
                <a:latin typeface="SukhumvitSet-Medium" panose="02000506000000020004" pitchFamily="2" charset="-34"/>
                <a:cs typeface="SukhumvitSet-Medium" panose="02000506000000020004" pitchFamily="2" charset="-34"/>
              </a:rPr>
              <a:t>Sejal Dua</a:t>
            </a:r>
          </a:p>
          <a:p>
            <a:r>
              <a:rPr lang="en-US" b="1" dirty="0">
                <a:solidFill>
                  <a:schemeClr val="accent6">
                    <a:lumMod val="20000"/>
                    <a:lumOff val="80000"/>
                  </a:schemeClr>
                </a:solidFill>
                <a:latin typeface="SukhumvitSet-Medium" panose="02000506000000020004" pitchFamily="2" charset="-34"/>
                <a:cs typeface="SukhumvitSet-Medium" panose="02000506000000020004" pitchFamily="2" charset="-34"/>
              </a:rPr>
              <a:t>May 10</a:t>
            </a:r>
            <a:r>
              <a:rPr lang="en-US" b="1" baseline="30000" dirty="0">
                <a:solidFill>
                  <a:schemeClr val="accent6">
                    <a:lumMod val="20000"/>
                    <a:lumOff val="80000"/>
                  </a:schemeClr>
                </a:solidFill>
                <a:latin typeface="SukhumvitSet-Medium" panose="02000506000000020004" pitchFamily="2" charset="-34"/>
                <a:cs typeface="SukhumvitSet-Medium" panose="02000506000000020004" pitchFamily="2" charset="-34"/>
              </a:rPr>
              <a:t>th</a:t>
            </a:r>
            <a:r>
              <a:rPr lang="en-US" b="1" dirty="0">
                <a:solidFill>
                  <a:schemeClr val="accent6">
                    <a:lumMod val="20000"/>
                    <a:lumOff val="80000"/>
                  </a:schemeClr>
                </a:solidFill>
                <a:latin typeface="SukhumvitSet-Medium" panose="02000506000000020004" pitchFamily="2" charset="-34"/>
                <a:cs typeface="SukhumvitSet-Medium" panose="02000506000000020004" pitchFamily="2" charset="-34"/>
              </a:rPr>
              <a:t>, 2018</a:t>
            </a:r>
            <a:endParaRPr lang="en-US" dirty="0">
              <a:solidFill>
                <a:schemeClr val="accent6">
                  <a:lumMod val="20000"/>
                  <a:lumOff val="80000"/>
                </a:schemeClr>
              </a:solidFill>
              <a:latin typeface="SukhumvitSet-Medium" panose="02000506000000020004" pitchFamily="2" charset="-34"/>
              <a:cs typeface="SukhumvitSet-Medium" panose="02000506000000020004" pitchFamily="2" charset="-34"/>
            </a:endParaRPr>
          </a:p>
        </p:txBody>
      </p:sp>
    </p:spTree>
    <p:extLst>
      <p:ext uri="{BB962C8B-B14F-4D97-AF65-F5344CB8AC3E}">
        <p14:creationId xmlns:p14="http://schemas.microsoft.com/office/powerpoint/2010/main" val="21189401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9938" y="76513"/>
            <a:ext cx="7200900" cy="533400"/>
          </a:xfrm>
        </p:spPr>
        <p:txBody>
          <a:bodyPr>
            <a:normAutofit fontScale="90000"/>
          </a:bodyPr>
          <a:lstStyle/>
          <a:p>
            <a:r>
              <a:rPr lang="en-US" sz="3600" dirty="0">
                <a:latin typeface="SukhumvitSet-Medium" panose="02000506000000020004" pitchFamily="2" charset="-34"/>
                <a:cs typeface="SukhumvitSet-Medium" panose="02000506000000020004" pitchFamily="2" charset="-34"/>
              </a:rPr>
              <a:t>Background</a:t>
            </a:r>
          </a:p>
        </p:txBody>
      </p:sp>
      <p:sp>
        <p:nvSpPr>
          <p:cNvPr id="3" name="Content Placeholder 5"/>
          <p:cNvSpPr txBox="1">
            <a:spLocks/>
          </p:cNvSpPr>
          <p:nvPr/>
        </p:nvSpPr>
        <p:spPr>
          <a:xfrm>
            <a:off x="533400" y="1219200"/>
            <a:ext cx="8839200" cy="4267200"/>
          </a:xfrm>
          <a:prstGeom prst="rect">
            <a:avLst/>
          </a:prstGeom>
        </p:spPr>
        <p:txBody>
          <a:bodyPr>
            <a:noAutofit/>
          </a:bodyPr>
          <a:lstStyle>
            <a:lvl1pPr marL="114300" indent="-114300" algn="l" rtl="0" eaLnBrk="1" fontAlgn="base" hangingPunct="1">
              <a:spcBef>
                <a:spcPct val="20000"/>
              </a:spcBef>
              <a:spcAft>
                <a:spcPct val="0"/>
              </a:spcAft>
              <a:buChar char="•"/>
              <a:defRPr sz="1600">
                <a:solidFill>
                  <a:schemeClr val="tx1"/>
                </a:solidFill>
                <a:latin typeface="+mn-lt"/>
                <a:ea typeface="+mn-ea"/>
                <a:cs typeface="+mn-cs"/>
              </a:defRPr>
            </a:lvl1pPr>
            <a:lvl2pPr marL="571500" indent="-114300" algn="l" rtl="0" eaLnBrk="1" fontAlgn="base" hangingPunct="1">
              <a:spcBef>
                <a:spcPct val="20000"/>
              </a:spcBef>
              <a:spcAft>
                <a:spcPct val="0"/>
              </a:spcAft>
              <a:buChar char="–"/>
              <a:defRPr sz="1400">
                <a:solidFill>
                  <a:schemeClr val="tx1"/>
                </a:solidFill>
                <a:latin typeface="+mn-lt"/>
              </a:defRPr>
            </a:lvl2pPr>
            <a:lvl3pPr marL="1028700" indent="-114300" algn="l" rtl="0" eaLnBrk="1" fontAlgn="base" hangingPunct="1">
              <a:spcBef>
                <a:spcPct val="20000"/>
              </a:spcBef>
              <a:spcAft>
                <a:spcPct val="0"/>
              </a:spcAft>
              <a:buChar char="•"/>
              <a:defRPr sz="1400">
                <a:solidFill>
                  <a:schemeClr val="tx1"/>
                </a:solidFill>
                <a:latin typeface="+mn-lt"/>
              </a:defRPr>
            </a:lvl3pPr>
            <a:lvl4pPr marL="1485900" indent="-114300" algn="l" rtl="0" eaLnBrk="1" fontAlgn="base" hangingPunct="1">
              <a:spcBef>
                <a:spcPct val="20000"/>
              </a:spcBef>
              <a:spcAft>
                <a:spcPct val="0"/>
              </a:spcAft>
              <a:buChar char="–"/>
              <a:defRPr sz="1400">
                <a:solidFill>
                  <a:schemeClr val="tx1"/>
                </a:solidFill>
                <a:latin typeface="+mn-lt"/>
              </a:defRPr>
            </a:lvl4pPr>
            <a:lvl5pPr marL="1943100" indent="-114300" algn="l" rtl="0" eaLnBrk="1" fontAlgn="base" hangingPunct="1">
              <a:spcBef>
                <a:spcPct val="20000"/>
              </a:spcBef>
              <a:spcAft>
                <a:spcPct val="0"/>
              </a:spcAft>
              <a:buChar char="»"/>
              <a:defRPr sz="1400">
                <a:solidFill>
                  <a:schemeClr val="tx1"/>
                </a:solidFill>
                <a:latin typeface="+mn-lt"/>
              </a:defRPr>
            </a:lvl5pPr>
            <a:lvl6pPr marL="2400300" indent="-114300" algn="l" rtl="0" eaLnBrk="1" fontAlgn="base" hangingPunct="1">
              <a:spcBef>
                <a:spcPct val="20000"/>
              </a:spcBef>
              <a:spcAft>
                <a:spcPct val="0"/>
              </a:spcAft>
              <a:buChar char="»"/>
              <a:defRPr sz="1400">
                <a:solidFill>
                  <a:schemeClr val="tx1"/>
                </a:solidFill>
                <a:latin typeface="+mn-lt"/>
              </a:defRPr>
            </a:lvl6pPr>
            <a:lvl7pPr marL="2857500" indent="-114300" algn="l" rtl="0" eaLnBrk="1" fontAlgn="base" hangingPunct="1">
              <a:spcBef>
                <a:spcPct val="20000"/>
              </a:spcBef>
              <a:spcAft>
                <a:spcPct val="0"/>
              </a:spcAft>
              <a:buChar char="»"/>
              <a:defRPr sz="1400">
                <a:solidFill>
                  <a:schemeClr val="tx1"/>
                </a:solidFill>
                <a:latin typeface="+mn-lt"/>
              </a:defRPr>
            </a:lvl7pPr>
            <a:lvl8pPr marL="3314700" indent="-114300" algn="l" rtl="0" eaLnBrk="1" fontAlgn="base" hangingPunct="1">
              <a:spcBef>
                <a:spcPct val="20000"/>
              </a:spcBef>
              <a:spcAft>
                <a:spcPct val="0"/>
              </a:spcAft>
              <a:buChar char="»"/>
              <a:defRPr sz="1400">
                <a:solidFill>
                  <a:schemeClr val="tx1"/>
                </a:solidFill>
                <a:latin typeface="+mn-lt"/>
              </a:defRPr>
            </a:lvl8pPr>
            <a:lvl9pPr marL="3771900" indent="-114300" algn="l" rtl="0" eaLnBrk="1" fontAlgn="base" hangingPunct="1">
              <a:spcBef>
                <a:spcPct val="20000"/>
              </a:spcBef>
              <a:spcAft>
                <a:spcPct val="0"/>
              </a:spcAft>
              <a:buChar char="»"/>
              <a:defRPr sz="1400">
                <a:solidFill>
                  <a:schemeClr val="tx1"/>
                </a:solidFill>
                <a:latin typeface="+mn-lt"/>
              </a:defRPr>
            </a:lvl9pPr>
          </a:lstStyle>
          <a:p>
            <a:pPr>
              <a:lnSpc>
                <a:spcPct val="120000"/>
              </a:lnSpc>
              <a:spcBef>
                <a:spcPts val="600"/>
              </a:spcBef>
            </a:pPr>
            <a:endParaRPr lang="en-US" sz="2400" kern="0" dirty="0">
              <a:latin typeface="Malgun Gothic" panose="020B0503020000020004" pitchFamily="34" charset="-127"/>
              <a:ea typeface="Malgun Gothic" panose="020B0503020000020004" pitchFamily="34" charset="-127"/>
              <a:cs typeface="Cordia New" panose="020B0304020202020204" pitchFamily="34" charset="-34"/>
            </a:endParaRPr>
          </a:p>
          <a:p>
            <a:pPr>
              <a:lnSpc>
                <a:spcPct val="120000"/>
              </a:lnSpc>
              <a:spcBef>
                <a:spcPts val="600"/>
              </a:spcBef>
            </a:pPr>
            <a:endParaRPr lang="en-US" sz="2400" kern="0" dirty="0">
              <a:latin typeface="Malgun Gothic" panose="020B0503020000020004" pitchFamily="34" charset="-127"/>
              <a:ea typeface="Malgun Gothic" panose="020B0503020000020004" pitchFamily="34" charset="-127"/>
              <a:cs typeface="Cordia New" panose="020B0304020202020204" pitchFamily="34" charset="-34"/>
            </a:endParaRPr>
          </a:p>
          <a:p>
            <a:pPr>
              <a:lnSpc>
                <a:spcPct val="120000"/>
              </a:lnSpc>
              <a:spcBef>
                <a:spcPts val="600"/>
              </a:spcBef>
            </a:pPr>
            <a:endParaRPr lang="en-US" sz="2400" kern="0" dirty="0">
              <a:latin typeface="Malgun Gothic" panose="020B0503020000020004" pitchFamily="34" charset="-127"/>
              <a:ea typeface="Malgun Gothic" panose="020B0503020000020004" pitchFamily="34" charset="-127"/>
              <a:cs typeface="Cordia New" panose="020B0304020202020204" pitchFamily="34" charset="-34"/>
            </a:endParaRPr>
          </a:p>
          <a:p>
            <a:pPr marL="0" indent="0">
              <a:lnSpc>
                <a:spcPct val="120000"/>
              </a:lnSpc>
              <a:spcBef>
                <a:spcPts val="600"/>
              </a:spcBef>
              <a:buNone/>
            </a:pPr>
            <a:endParaRPr lang="en-US" sz="2400" kern="0" dirty="0">
              <a:latin typeface="Malgun Gothic" panose="020B0503020000020004" pitchFamily="34" charset="-127"/>
              <a:ea typeface="Malgun Gothic" panose="020B0503020000020004" pitchFamily="34" charset="-127"/>
              <a:cs typeface="Cordia New" panose="020B0304020202020204" pitchFamily="34" charset="-34"/>
            </a:endParaRPr>
          </a:p>
          <a:p>
            <a:pPr>
              <a:lnSpc>
                <a:spcPct val="120000"/>
              </a:lnSpc>
              <a:spcBef>
                <a:spcPts val="600"/>
              </a:spcBef>
            </a:pPr>
            <a:endParaRPr lang="en-US" sz="2400" kern="0" dirty="0">
              <a:latin typeface="Malgun Gothic" panose="020B0503020000020004" pitchFamily="34" charset="-127"/>
              <a:ea typeface="Malgun Gothic" panose="020B0503020000020004" pitchFamily="34" charset="-127"/>
              <a:cs typeface="Cordia New" panose="020B0304020202020204" pitchFamily="34" charset="-34"/>
            </a:endParaRPr>
          </a:p>
          <a:p>
            <a:pPr marL="0" indent="0">
              <a:lnSpc>
                <a:spcPct val="120000"/>
              </a:lnSpc>
              <a:spcBef>
                <a:spcPts val="600"/>
              </a:spcBef>
              <a:buNone/>
            </a:pPr>
            <a:endParaRPr lang="en-US" sz="2400" kern="0" dirty="0">
              <a:latin typeface="Malgun Gothic" panose="020B0503020000020004" pitchFamily="34" charset="-127"/>
              <a:ea typeface="Malgun Gothic" panose="020B0503020000020004" pitchFamily="34" charset="-127"/>
              <a:cs typeface="Cordia New" panose="020B0304020202020204" pitchFamily="34" charset="-34"/>
            </a:endParaRPr>
          </a:p>
        </p:txBody>
      </p:sp>
      <p:sp>
        <p:nvSpPr>
          <p:cNvPr id="7" name="TextBox 6">
            <a:extLst>
              <a:ext uri="{FF2B5EF4-FFF2-40B4-BE49-F238E27FC236}">
                <a16:creationId xmlns:a16="http://schemas.microsoft.com/office/drawing/2014/main" id="{E042D11D-5635-0642-90E0-5A567804463D}"/>
              </a:ext>
            </a:extLst>
          </p:cNvPr>
          <p:cNvSpPr txBox="1"/>
          <p:nvPr/>
        </p:nvSpPr>
        <p:spPr>
          <a:xfrm>
            <a:off x="679938" y="763515"/>
            <a:ext cx="4036984" cy="2800767"/>
          </a:xfrm>
          <a:prstGeom prst="rect">
            <a:avLst/>
          </a:prstGeom>
          <a:noFill/>
        </p:spPr>
        <p:txBody>
          <a:bodyPr wrap="square" rtlCol="0">
            <a:spAutoFit/>
          </a:bodyPr>
          <a:lstStyle/>
          <a:p>
            <a:pPr marL="342900" indent="-342900">
              <a:buFont typeface="Wingdings" pitchFamily="2" charset="2"/>
              <a:buChar char="Ø"/>
            </a:pPr>
            <a:r>
              <a:rPr lang="en-US" sz="2200" dirty="0">
                <a:latin typeface="SukhumvitSet-Light" panose="02000506000000020004" pitchFamily="2" charset="-34"/>
                <a:cs typeface="SukhumvitSet-Light" panose="02000506000000020004" pitchFamily="2" charset="-34"/>
              </a:rPr>
              <a:t>Gliomas are the most common brain tumors all over the world, according to the World Health Organization (WHO).</a:t>
            </a:r>
          </a:p>
          <a:p>
            <a:pPr marL="342900" indent="-342900">
              <a:buFont typeface="Wingdings" pitchFamily="2" charset="2"/>
              <a:buChar char="Ø"/>
            </a:pPr>
            <a:r>
              <a:rPr lang="en-US" sz="2200" dirty="0">
                <a:latin typeface="SukhumvitSet-Light" panose="02000506000000020004" pitchFamily="2" charset="-34"/>
                <a:cs typeface="SukhumvitSet-Light" panose="02000506000000020004" pitchFamily="2" charset="-34"/>
              </a:rPr>
              <a:t>Brain tumors are differentiated by shape, size, intensity, and density.</a:t>
            </a:r>
          </a:p>
        </p:txBody>
      </p:sp>
      <p:sp>
        <p:nvSpPr>
          <p:cNvPr id="8" name="TextBox 7">
            <a:extLst>
              <a:ext uri="{FF2B5EF4-FFF2-40B4-BE49-F238E27FC236}">
                <a16:creationId xmlns:a16="http://schemas.microsoft.com/office/drawing/2014/main" id="{E37DC046-1796-124F-9B1A-A3866A7700E5}"/>
              </a:ext>
            </a:extLst>
          </p:cNvPr>
          <p:cNvSpPr txBox="1"/>
          <p:nvPr/>
        </p:nvSpPr>
        <p:spPr>
          <a:xfrm>
            <a:off x="685800" y="3495458"/>
            <a:ext cx="8305800" cy="3477875"/>
          </a:xfrm>
          <a:prstGeom prst="rect">
            <a:avLst/>
          </a:prstGeom>
          <a:noFill/>
        </p:spPr>
        <p:txBody>
          <a:bodyPr wrap="square" rtlCol="0">
            <a:spAutoFit/>
          </a:bodyPr>
          <a:lstStyle/>
          <a:p>
            <a:pPr marL="342900" indent="-342900">
              <a:buFont typeface="Wingdings" pitchFamily="2" charset="2"/>
              <a:buChar char="Ø"/>
            </a:pPr>
            <a:r>
              <a:rPr lang="en-US" sz="2200" dirty="0">
                <a:latin typeface="SukhumvitSet-Light" panose="02000506000000020004" pitchFamily="2" charset="-34"/>
                <a:cs typeface="SukhumvitSet-Light" panose="02000506000000020004" pitchFamily="2" charset="-34"/>
              </a:rPr>
              <a:t>Tumor detection and segmentation by a physician is time consuming and error prone.</a:t>
            </a:r>
          </a:p>
          <a:p>
            <a:pPr marL="800100" lvl="1" indent="-342900">
              <a:buFont typeface="Wingdings" pitchFamily="2" charset="2"/>
              <a:buChar char="Ø"/>
            </a:pPr>
            <a:r>
              <a:rPr lang="en-US" sz="2200" dirty="0">
                <a:latin typeface="SukhumvitSet-Light" panose="02000506000000020004" pitchFamily="2" charset="-34"/>
                <a:cs typeface="SukhumvitSet-Light" panose="02000506000000020004" pitchFamily="2" charset="-34"/>
              </a:rPr>
              <a:t>Especially problematic for large population countries</a:t>
            </a:r>
          </a:p>
          <a:p>
            <a:pPr marL="800100" lvl="1" indent="-342900">
              <a:buFont typeface="Wingdings" pitchFamily="2" charset="2"/>
              <a:buChar char="Ø"/>
            </a:pPr>
            <a:r>
              <a:rPr lang="en-US" sz="2200" dirty="0">
                <a:latin typeface="SukhumvitSet-Light" panose="02000506000000020004" pitchFamily="2" charset="-34"/>
                <a:cs typeface="SukhumvitSet-Light" panose="02000506000000020004" pitchFamily="2" charset="-34"/>
              </a:rPr>
              <a:t>If a benign tumor (PBT) is missed, it may become a life-threatening malignant tumor (SBT).</a:t>
            </a:r>
          </a:p>
          <a:p>
            <a:pPr marL="342900" indent="-342900">
              <a:buFont typeface="Wingdings" pitchFamily="2" charset="2"/>
              <a:buChar char="Ø"/>
            </a:pPr>
            <a:r>
              <a:rPr lang="en-US" sz="2200" dirty="0">
                <a:latin typeface="SukhumvitSet-Light" panose="02000506000000020004" pitchFamily="2" charset="-34"/>
                <a:cs typeface="SukhumvitSet-Light" panose="02000506000000020004" pitchFamily="2" charset="-34"/>
              </a:rPr>
              <a:t>An automated tumor detection algorithm can be used in tandem with a physician’s manual inspection to improve glioma detection accuracy and expedite the process of analyzing MRI data.</a:t>
            </a:r>
          </a:p>
          <a:p>
            <a:pPr marL="342900" indent="-342900">
              <a:buFont typeface="Wingdings" pitchFamily="2" charset="2"/>
              <a:buChar char="Ø"/>
            </a:pPr>
            <a:endParaRPr lang="en-US" sz="2200" dirty="0">
              <a:latin typeface="SukhumvitSet-Light" panose="02000506000000020004" pitchFamily="2" charset="-34"/>
              <a:cs typeface="SukhumvitSet-Light" panose="02000506000000020004" pitchFamily="2" charset="-34"/>
            </a:endParaRPr>
          </a:p>
        </p:txBody>
      </p:sp>
      <p:pic>
        <p:nvPicPr>
          <p:cNvPr id="6" name="Picture 5">
            <a:extLst>
              <a:ext uri="{FF2B5EF4-FFF2-40B4-BE49-F238E27FC236}">
                <a16:creationId xmlns:a16="http://schemas.microsoft.com/office/drawing/2014/main" id="{84496AA8-EC5B-0E40-8E9E-15020FAE15E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53000" y="685800"/>
            <a:ext cx="4183522" cy="2196349"/>
          </a:xfrm>
          <a:prstGeom prst="rect">
            <a:avLst/>
          </a:prstGeom>
        </p:spPr>
      </p:pic>
      <p:sp>
        <p:nvSpPr>
          <p:cNvPr id="10" name="TextBox 9">
            <a:extLst>
              <a:ext uri="{FF2B5EF4-FFF2-40B4-BE49-F238E27FC236}">
                <a16:creationId xmlns:a16="http://schemas.microsoft.com/office/drawing/2014/main" id="{81BA1154-BCF7-6C4E-A748-3CE668F907F1}"/>
              </a:ext>
            </a:extLst>
          </p:cNvPr>
          <p:cNvSpPr txBox="1"/>
          <p:nvPr/>
        </p:nvSpPr>
        <p:spPr>
          <a:xfrm>
            <a:off x="4872402" y="2911327"/>
            <a:ext cx="4469424" cy="461665"/>
          </a:xfrm>
          <a:prstGeom prst="rect">
            <a:avLst/>
          </a:prstGeom>
          <a:noFill/>
        </p:spPr>
        <p:txBody>
          <a:bodyPr wrap="square" rtlCol="0">
            <a:spAutoFit/>
          </a:bodyPr>
          <a:lstStyle/>
          <a:p>
            <a:r>
              <a:rPr lang="en-US" sz="1200" dirty="0">
                <a:latin typeface="SukhumvitSet-Light" panose="02000506000000020004" pitchFamily="2" charset="-34"/>
                <a:cs typeface="SukhumvitSet-Light" panose="02000506000000020004" pitchFamily="2" charset="-34"/>
              </a:rPr>
              <a:t>Figure 1. An MRI scan of a glioblastoma </a:t>
            </a:r>
            <a:r>
              <a:rPr lang="en-US" sz="1200" dirty="0" err="1">
                <a:latin typeface="SukhumvitSet-Light" panose="02000506000000020004" pitchFamily="2" charset="-34"/>
                <a:cs typeface="SukhumvitSet-Light" panose="02000506000000020004" pitchFamily="2" charset="-34"/>
              </a:rPr>
              <a:t>multiforme</a:t>
            </a:r>
            <a:r>
              <a:rPr lang="en-US" sz="1200" dirty="0">
                <a:latin typeface="SukhumvitSet-Light" panose="02000506000000020004" pitchFamily="2" charset="-34"/>
                <a:cs typeface="SukhumvitSet-Light" panose="02000506000000020004" pitchFamily="2" charset="-34"/>
              </a:rPr>
              <a:t> (GBM), a malignant glioma and one of the deadliest cancers in the world.</a:t>
            </a:r>
          </a:p>
        </p:txBody>
      </p:sp>
    </p:spTree>
    <p:extLst>
      <p:ext uri="{BB962C8B-B14F-4D97-AF65-F5344CB8AC3E}">
        <p14:creationId xmlns:p14="http://schemas.microsoft.com/office/powerpoint/2010/main" val="3860141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9938" y="76513"/>
            <a:ext cx="8464062" cy="533400"/>
          </a:xfrm>
        </p:spPr>
        <p:txBody>
          <a:bodyPr>
            <a:normAutofit/>
          </a:bodyPr>
          <a:lstStyle/>
          <a:p>
            <a:r>
              <a:rPr lang="en-US" sz="3000" dirty="0">
                <a:latin typeface="SukhumvitSet-Medium" panose="02000506000000020004" pitchFamily="2" charset="-34"/>
                <a:cs typeface="SukhumvitSet-Medium" panose="02000506000000020004" pitchFamily="2" charset="-34"/>
              </a:rPr>
              <a:t>Technical Approach (1) – </a:t>
            </a:r>
            <a:r>
              <a:rPr lang="en-US" sz="3000" dirty="0" err="1">
                <a:latin typeface="SukhumvitSet-Medium" panose="02000506000000020004" pitchFamily="2" charset="-34"/>
                <a:cs typeface="SukhumvitSet-Medium" panose="02000506000000020004" pitchFamily="2" charset="-34"/>
              </a:rPr>
              <a:t>Neuroimage</a:t>
            </a:r>
            <a:r>
              <a:rPr lang="en-US" sz="3000" dirty="0">
                <a:latin typeface="SukhumvitSet-Medium" panose="02000506000000020004" pitchFamily="2" charset="-34"/>
                <a:cs typeface="SukhumvitSet-Medium" panose="02000506000000020004" pitchFamily="2" charset="-34"/>
              </a:rPr>
              <a:t> Processing</a:t>
            </a:r>
          </a:p>
        </p:txBody>
      </p:sp>
      <p:sp>
        <p:nvSpPr>
          <p:cNvPr id="3" name="Content Placeholder 5"/>
          <p:cNvSpPr txBox="1">
            <a:spLocks/>
          </p:cNvSpPr>
          <p:nvPr/>
        </p:nvSpPr>
        <p:spPr>
          <a:xfrm>
            <a:off x="533400" y="1219200"/>
            <a:ext cx="8839200" cy="4267200"/>
          </a:xfrm>
          <a:prstGeom prst="rect">
            <a:avLst/>
          </a:prstGeom>
        </p:spPr>
        <p:txBody>
          <a:bodyPr>
            <a:noAutofit/>
          </a:bodyPr>
          <a:lstStyle>
            <a:lvl1pPr marL="114300" indent="-114300" algn="l" rtl="0" eaLnBrk="1" fontAlgn="base" hangingPunct="1">
              <a:spcBef>
                <a:spcPct val="20000"/>
              </a:spcBef>
              <a:spcAft>
                <a:spcPct val="0"/>
              </a:spcAft>
              <a:buChar char="•"/>
              <a:defRPr sz="1600">
                <a:solidFill>
                  <a:schemeClr val="tx1"/>
                </a:solidFill>
                <a:latin typeface="+mn-lt"/>
                <a:ea typeface="+mn-ea"/>
                <a:cs typeface="+mn-cs"/>
              </a:defRPr>
            </a:lvl1pPr>
            <a:lvl2pPr marL="571500" indent="-114300" algn="l" rtl="0" eaLnBrk="1" fontAlgn="base" hangingPunct="1">
              <a:spcBef>
                <a:spcPct val="20000"/>
              </a:spcBef>
              <a:spcAft>
                <a:spcPct val="0"/>
              </a:spcAft>
              <a:buChar char="–"/>
              <a:defRPr sz="1400">
                <a:solidFill>
                  <a:schemeClr val="tx1"/>
                </a:solidFill>
                <a:latin typeface="+mn-lt"/>
              </a:defRPr>
            </a:lvl2pPr>
            <a:lvl3pPr marL="1028700" indent="-114300" algn="l" rtl="0" eaLnBrk="1" fontAlgn="base" hangingPunct="1">
              <a:spcBef>
                <a:spcPct val="20000"/>
              </a:spcBef>
              <a:spcAft>
                <a:spcPct val="0"/>
              </a:spcAft>
              <a:buChar char="•"/>
              <a:defRPr sz="1400">
                <a:solidFill>
                  <a:schemeClr val="tx1"/>
                </a:solidFill>
                <a:latin typeface="+mn-lt"/>
              </a:defRPr>
            </a:lvl3pPr>
            <a:lvl4pPr marL="1485900" indent="-114300" algn="l" rtl="0" eaLnBrk="1" fontAlgn="base" hangingPunct="1">
              <a:spcBef>
                <a:spcPct val="20000"/>
              </a:spcBef>
              <a:spcAft>
                <a:spcPct val="0"/>
              </a:spcAft>
              <a:buChar char="–"/>
              <a:defRPr sz="1400">
                <a:solidFill>
                  <a:schemeClr val="tx1"/>
                </a:solidFill>
                <a:latin typeface="+mn-lt"/>
              </a:defRPr>
            </a:lvl4pPr>
            <a:lvl5pPr marL="1943100" indent="-114300" algn="l" rtl="0" eaLnBrk="1" fontAlgn="base" hangingPunct="1">
              <a:spcBef>
                <a:spcPct val="20000"/>
              </a:spcBef>
              <a:spcAft>
                <a:spcPct val="0"/>
              </a:spcAft>
              <a:buChar char="»"/>
              <a:defRPr sz="1400">
                <a:solidFill>
                  <a:schemeClr val="tx1"/>
                </a:solidFill>
                <a:latin typeface="+mn-lt"/>
              </a:defRPr>
            </a:lvl5pPr>
            <a:lvl6pPr marL="2400300" indent="-114300" algn="l" rtl="0" eaLnBrk="1" fontAlgn="base" hangingPunct="1">
              <a:spcBef>
                <a:spcPct val="20000"/>
              </a:spcBef>
              <a:spcAft>
                <a:spcPct val="0"/>
              </a:spcAft>
              <a:buChar char="»"/>
              <a:defRPr sz="1400">
                <a:solidFill>
                  <a:schemeClr val="tx1"/>
                </a:solidFill>
                <a:latin typeface="+mn-lt"/>
              </a:defRPr>
            </a:lvl6pPr>
            <a:lvl7pPr marL="2857500" indent="-114300" algn="l" rtl="0" eaLnBrk="1" fontAlgn="base" hangingPunct="1">
              <a:spcBef>
                <a:spcPct val="20000"/>
              </a:spcBef>
              <a:spcAft>
                <a:spcPct val="0"/>
              </a:spcAft>
              <a:buChar char="»"/>
              <a:defRPr sz="1400">
                <a:solidFill>
                  <a:schemeClr val="tx1"/>
                </a:solidFill>
                <a:latin typeface="+mn-lt"/>
              </a:defRPr>
            </a:lvl7pPr>
            <a:lvl8pPr marL="3314700" indent="-114300" algn="l" rtl="0" eaLnBrk="1" fontAlgn="base" hangingPunct="1">
              <a:spcBef>
                <a:spcPct val="20000"/>
              </a:spcBef>
              <a:spcAft>
                <a:spcPct val="0"/>
              </a:spcAft>
              <a:buChar char="»"/>
              <a:defRPr sz="1400">
                <a:solidFill>
                  <a:schemeClr val="tx1"/>
                </a:solidFill>
                <a:latin typeface="+mn-lt"/>
              </a:defRPr>
            </a:lvl8pPr>
            <a:lvl9pPr marL="3771900" indent="-114300" algn="l" rtl="0" eaLnBrk="1" fontAlgn="base" hangingPunct="1">
              <a:spcBef>
                <a:spcPct val="20000"/>
              </a:spcBef>
              <a:spcAft>
                <a:spcPct val="0"/>
              </a:spcAft>
              <a:buChar char="»"/>
              <a:defRPr sz="1400">
                <a:solidFill>
                  <a:schemeClr val="tx1"/>
                </a:solidFill>
                <a:latin typeface="+mn-lt"/>
              </a:defRPr>
            </a:lvl9pPr>
          </a:lstStyle>
          <a:p>
            <a:pPr>
              <a:lnSpc>
                <a:spcPct val="120000"/>
              </a:lnSpc>
              <a:spcBef>
                <a:spcPts val="600"/>
              </a:spcBef>
            </a:pPr>
            <a:endParaRPr lang="en-US" sz="2400" kern="0" dirty="0">
              <a:latin typeface="Malgun Gothic" panose="020B0503020000020004" pitchFamily="34" charset="-127"/>
              <a:ea typeface="Malgun Gothic" panose="020B0503020000020004" pitchFamily="34" charset="-127"/>
              <a:cs typeface="Cordia New" panose="020B0304020202020204" pitchFamily="34" charset="-34"/>
            </a:endParaRPr>
          </a:p>
          <a:p>
            <a:pPr>
              <a:lnSpc>
                <a:spcPct val="120000"/>
              </a:lnSpc>
              <a:spcBef>
                <a:spcPts val="600"/>
              </a:spcBef>
            </a:pPr>
            <a:endParaRPr lang="en-US" sz="2400" kern="0" dirty="0">
              <a:latin typeface="Malgun Gothic" panose="020B0503020000020004" pitchFamily="34" charset="-127"/>
              <a:ea typeface="Malgun Gothic" panose="020B0503020000020004" pitchFamily="34" charset="-127"/>
              <a:cs typeface="Cordia New" panose="020B0304020202020204" pitchFamily="34" charset="-34"/>
            </a:endParaRPr>
          </a:p>
          <a:p>
            <a:pPr>
              <a:lnSpc>
                <a:spcPct val="120000"/>
              </a:lnSpc>
              <a:spcBef>
                <a:spcPts val="600"/>
              </a:spcBef>
            </a:pPr>
            <a:endParaRPr lang="en-US" sz="2400" kern="0" dirty="0">
              <a:latin typeface="Malgun Gothic" panose="020B0503020000020004" pitchFamily="34" charset="-127"/>
              <a:ea typeface="Malgun Gothic" panose="020B0503020000020004" pitchFamily="34" charset="-127"/>
              <a:cs typeface="Cordia New" panose="020B0304020202020204" pitchFamily="34" charset="-34"/>
            </a:endParaRPr>
          </a:p>
          <a:p>
            <a:pPr marL="0" indent="0">
              <a:lnSpc>
                <a:spcPct val="120000"/>
              </a:lnSpc>
              <a:spcBef>
                <a:spcPts val="600"/>
              </a:spcBef>
              <a:buNone/>
            </a:pPr>
            <a:endParaRPr lang="en-US" sz="2400" kern="0" dirty="0">
              <a:latin typeface="Malgun Gothic" panose="020B0503020000020004" pitchFamily="34" charset="-127"/>
              <a:ea typeface="Malgun Gothic" panose="020B0503020000020004" pitchFamily="34" charset="-127"/>
              <a:cs typeface="Cordia New" panose="020B0304020202020204" pitchFamily="34" charset="-34"/>
            </a:endParaRPr>
          </a:p>
          <a:p>
            <a:pPr>
              <a:lnSpc>
                <a:spcPct val="120000"/>
              </a:lnSpc>
              <a:spcBef>
                <a:spcPts val="600"/>
              </a:spcBef>
            </a:pPr>
            <a:endParaRPr lang="en-US" sz="2400" kern="0" dirty="0">
              <a:latin typeface="Malgun Gothic" panose="020B0503020000020004" pitchFamily="34" charset="-127"/>
              <a:ea typeface="Malgun Gothic" panose="020B0503020000020004" pitchFamily="34" charset="-127"/>
              <a:cs typeface="Cordia New" panose="020B0304020202020204" pitchFamily="34" charset="-34"/>
            </a:endParaRPr>
          </a:p>
          <a:p>
            <a:pPr marL="0" indent="0">
              <a:lnSpc>
                <a:spcPct val="120000"/>
              </a:lnSpc>
              <a:spcBef>
                <a:spcPts val="600"/>
              </a:spcBef>
              <a:buNone/>
            </a:pPr>
            <a:endParaRPr lang="en-US" sz="2400" kern="0" dirty="0">
              <a:latin typeface="Malgun Gothic" panose="020B0503020000020004" pitchFamily="34" charset="-127"/>
              <a:ea typeface="Malgun Gothic" panose="020B0503020000020004" pitchFamily="34" charset="-127"/>
              <a:cs typeface="Cordia New" panose="020B0304020202020204" pitchFamily="34" charset="-34"/>
            </a:endParaRPr>
          </a:p>
        </p:txBody>
      </p:sp>
      <p:sp>
        <p:nvSpPr>
          <p:cNvPr id="9" name="TextBox 8">
            <a:extLst>
              <a:ext uri="{FF2B5EF4-FFF2-40B4-BE49-F238E27FC236}">
                <a16:creationId xmlns:a16="http://schemas.microsoft.com/office/drawing/2014/main" id="{8C21A3A7-A10D-2149-BB40-55C2DDB81F67}"/>
              </a:ext>
            </a:extLst>
          </p:cNvPr>
          <p:cNvSpPr txBox="1"/>
          <p:nvPr/>
        </p:nvSpPr>
        <p:spPr>
          <a:xfrm>
            <a:off x="679938" y="763514"/>
            <a:ext cx="5720862" cy="5847755"/>
          </a:xfrm>
          <a:prstGeom prst="rect">
            <a:avLst/>
          </a:prstGeom>
          <a:noFill/>
        </p:spPr>
        <p:txBody>
          <a:bodyPr wrap="square" rtlCol="0">
            <a:spAutoFit/>
          </a:bodyPr>
          <a:lstStyle/>
          <a:p>
            <a:pPr marL="342900" indent="-342900">
              <a:buFont typeface="Wingdings" pitchFamily="2" charset="2"/>
              <a:buChar char="Ø"/>
            </a:pPr>
            <a:r>
              <a:rPr lang="en-US" sz="2200" dirty="0">
                <a:latin typeface="SukhumvitSet-Light" panose="02000506000000020004" pitchFamily="2" charset="-34"/>
                <a:ea typeface="Yuanti TC" panose="02010600040101010101" pitchFamily="2" charset="-120"/>
                <a:cs typeface="SukhumvitSet-Light" panose="02000506000000020004" pitchFamily="2" charset="-34"/>
              </a:rPr>
              <a:t>Edge Segmentation and Tumor Detection</a:t>
            </a:r>
          </a:p>
          <a:p>
            <a:pPr marL="800100" lvl="1" indent="-342900">
              <a:buFont typeface="Wingdings" pitchFamily="2" charset="2"/>
              <a:buChar char="à"/>
            </a:pPr>
            <a:r>
              <a:rPr lang="en-US" sz="2200" dirty="0">
                <a:latin typeface="SukhumvitSet-Light" panose="02000506000000020004" pitchFamily="2" charset="-34"/>
                <a:ea typeface="Yuanti TC" panose="02010600040101010101" pitchFamily="2" charset="-120"/>
                <a:cs typeface="SukhumvitSet-Light" panose="02000506000000020004" pitchFamily="2" charset="-34"/>
              </a:rPr>
              <a:t>Takes in an image matrix (</a:t>
            </a:r>
            <a:r>
              <a:rPr lang="en-US" sz="2200" dirty="0" err="1">
                <a:latin typeface="SukhumvitSet-Light" panose="02000506000000020004" pitchFamily="2" charset="-34"/>
                <a:ea typeface="Yuanti TC" panose="02010600040101010101" pitchFamily="2" charset="-120"/>
                <a:cs typeface="SukhumvitSet-Light" panose="02000506000000020004" pitchFamily="2" charset="-34"/>
              </a:rPr>
              <a:t>imread</a:t>
            </a:r>
            <a:r>
              <a:rPr lang="en-US" sz="2200" dirty="0">
                <a:latin typeface="SukhumvitSet-Light" panose="02000506000000020004" pitchFamily="2" charset="-34"/>
                <a:ea typeface="Yuanti TC" panose="02010600040101010101" pitchFamily="2" charset="-120"/>
                <a:cs typeface="SukhumvitSet-Light" panose="02000506000000020004" pitchFamily="2" charset="-34"/>
              </a:rPr>
              <a:t>)</a:t>
            </a:r>
          </a:p>
          <a:p>
            <a:pPr marL="800100" lvl="1" indent="-342900">
              <a:buFont typeface="Wingdings" pitchFamily="2" charset="2"/>
              <a:buChar char="à"/>
            </a:pPr>
            <a:r>
              <a:rPr lang="en-US" sz="2200" dirty="0">
                <a:latin typeface="SukhumvitSet-Light" panose="02000506000000020004" pitchFamily="2" charset="-34"/>
                <a:ea typeface="Yuanti TC" panose="02010600040101010101" pitchFamily="2" charset="-120"/>
                <a:cs typeface="SukhumvitSet-Light" panose="02000506000000020004" pitchFamily="2" charset="-34"/>
              </a:rPr>
              <a:t>Uses im2bw to apply a simple filter</a:t>
            </a:r>
          </a:p>
          <a:p>
            <a:pPr marL="800100" lvl="1" indent="-342900">
              <a:buFont typeface="Wingdings" pitchFamily="2" charset="2"/>
              <a:buChar char="à"/>
            </a:pPr>
            <a:r>
              <a:rPr lang="en-US" sz="2200" dirty="0">
                <a:latin typeface="SukhumvitSet-Light" panose="02000506000000020004" pitchFamily="2" charset="-34"/>
                <a:ea typeface="Yuanti TC" panose="02010600040101010101" pitchFamily="2" charset="-120"/>
                <a:cs typeface="SukhumvitSet-Light" panose="02000506000000020004" pitchFamily="2" charset="-34"/>
              </a:rPr>
              <a:t>Finds connected regions using </a:t>
            </a:r>
            <a:r>
              <a:rPr lang="en-US" sz="2200" dirty="0" err="1">
                <a:latin typeface="SukhumvitSet-Light" panose="02000506000000020004" pitchFamily="2" charset="-34"/>
                <a:ea typeface="Yuanti TC" panose="02010600040101010101" pitchFamily="2" charset="-120"/>
                <a:cs typeface="SukhumvitSet-Light" panose="02000506000000020004" pitchFamily="2" charset="-34"/>
              </a:rPr>
              <a:t>bwlabel</a:t>
            </a:r>
            <a:endParaRPr lang="en-US" sz="2200" dirty="0">
              <a:latin typeface="SukhumvitSet-Light" panose="02000506000000020004" pitchFamily="2" charset="-34"/>
              <a:ea typeface="Yuanti TC" panose="02010600040101010101" pitchFamily="2" charset="-120"/>
              <a:cs typeface="SukhumvitSet-Light" panose="02000506000000020004" pitchFamily="2" charset="-34"/>
            </a:endParaRPr>
          </a:p>
          <a:p>
            <a:pPr marL="800100" lvl="1" indent="-342900">
              <a:buFont typeface="Wingdings" pitchFamily="2" charset="2"/>
              <a:buChar char="à"/>
            </a:pPr>
            <a:r>
              <a:rPr lang="en-US" sz="2200" dirty="0">
                <a:latin typeface="SukhumvitSet-Light" panose="02000506000000020004" pitchFamily="2" charset="-34"/>
                <a:ea typeface="Yuanti TC" panose="02010600040101010101" pitchFamily="2" charset="-120"/>
                <a:cs typeface="SukhumvitSet-Light" panose="02000506000000020004" pitchFamily="2" charset="-34"/>
              </a:rPr>
              <a:t>Calls </a:t>
            </a:r>
            <a:r>
              <a:rPr lang="en-US" sz="2200" dirty="0" err="1">
                <a:latin typeface="SukhumvitSet-Light" panose="02000506000000020004" pitchFamily="2" charset="-34"/>
                <a:ea typeface="Yuanti TC" panose="02010600040101010101" pitchFamily="2" charset="-120"/>
                <a:cs typeface="SukhumvitSet-Light" panose="02000506000000020004" pitchFamily="2" charset="-34"/>
              </a:rPr>
              <a:t>Matlab’s</a:t>
            </a:r>
            <a:r>
              <a:rPr lang="en-US" sz="2200" dirty="0">
                <a:latin typeface="SukhumvitSet-Light" panose="02000506000000020004" pitchFamily="2" charset="-34"/>
                <a:ea typeface="Yuanti TC" panose="02010600040101010101" pitchFamily="2" charset="-120"/>
                <a:cs typeface="SukhumvitSet-Light" panose="02000506000000020004" pitchFamily="2" charset="-34"/>
              </a:rPr>
              <a:t> </a:t>
            </a:r>
            <a:r>
              <a:rPr lang="en-US" sz="2200" dirty="0" err="1">
                <a:latin typeface="SukhumvitSet-Light" panose="02000506000000020004" pitchFamily="2" charset="-34"/>
                <a:ea typeface="Yuanti TC" panose="02010600040101010101" pitchFamily="2" charset="-120"/>
                <a:cs typeface="SukhumvitSet-Light" panose="02000506000000020004" pitchFamily="2" charset="-34"/>
              </a:rPr>
              <a:t>regionprops</a:t>
            </a:r>
            <a:r>
              <a:rPr lang="en-US" sz="2200" dirty="0">
                <a:latin typeface="SukhumvitSet-Light" panose="02000506000000020004" pitchFamily="2" charset="-34"/>
                <a:ea typeface="Yuanti TC" panose="02010600040101010101" pitchFamily="2" charset="-120"/>
                <a:cs typeface="SukhumvitSet-Light" panose="02000506000000020004" pitchFamily="2" charset="-34"/>
              </a:rPr>
              <a:t> function to obtain a structure from which it can extract the density and area of the non-black pixels</a:t>
            </a:r>
          </a:p>
          <a:p>
            <a:pPr marL="800100" lvl="1" indent="-342900">
              <a:buFont typeface="Wingdings" pitchFamily="2" charset="2"/>
              <a:buChar char="à"/>
            </a:pPr>
            <a:r>
              <a:rPr lang="en-US" sz="2200" dirty="0">
                <a:latin typeface="SukhumvitSet-Light" panose="02000506000000020004" pitchFamily="2" charset="-34"/>
                <a:ea typeface="Yuanti TC" panose="02010600040101010101" pitchFamily="2" charset="-120"/>
                <a:cs typeface="SukhumvitSet-Light" panose="02000506000000020004" pitchFamily="2" charset="-34"/>
              </a:rPr>
              <a:t>Defines </a:t>
            </a:r>
            <a:r>
              <a:rPr lang="en-US" sz="2200" dirty="0" err="1">
                <a:latin typeface="SukhumvitSet-Light" panose="02000506000000020004" pitchFamily="2" charset="-34"/>
                <a:ea typeface="Yuanti TC" panose="02010600040101010101" pitchFamily="2" charset="-120"/>
                <a:cs typeface="SukhumvitSet-Light" panose="02000506000000020004" pitchFamily="2" charset="-34"/>
              </a:rPr>
              <a:t>highDensityArea</a:t>
            </a:r>
            <a:r>
              <a:rPr lang="en-US" sz="2200" dirty="0">
                <a:latin typeface="SukhumvitSet-Light" panose="02000506000000020004" pitchFamily="2" charset="-34"/>
                <a:ea typeface="Yuanti TC" panose="02010600040101010101" pitchFamily="2" charset="-120"/>
                <a:cs typeface="SukhumvitSet-Light" panose="02000506000000020004" pitchFamily="2" charset="-34"/>
              </a:rPr>
              <a:t> as all the area where the density &gt; some threshold</a:t>
            </a:r>
          </a:p>
          <a:p>
            <a:pPr marL="800100" lvl="1" indent="-342900">
              <a:buFont typeface="Wingdings" pitchFamily="2" charset="2"/>
              <a:buChar char="à"/>
            </a:pPr>
            <a:r>
              <a:rPr lang="en-US" sz="2200" dirty="0">
                <a:latin typeface="SukhumvitSet-Light" panose="02000506000000020004" pitchFamily="2" charset="-34"/>
                <a:ea typeface="Yuanti TC" panose="02010600040101010101" pitchFamily="2" charset="-120"/>
                <a:cs typeface="SukhumvitSet-Light" panose="02000506000000020004" pitchFamily="2" charset="-34"/>
              </a:rPr>
              <a:t>Finds the maximum of </a:t>
            </a:r>
            <a:r>
              <a:rPr lang="en-US" sz="2200" dirty="0" err="1">
                <a:latin typeface="SukhumvitSet-Light" panose="02000506000000020004" pitchFamily="2" charset="-34"/>
                <a:ea typeface="Yuanti TC" panose="02010600040101010101" pitchFamily="2" charset="-120"/>
                <a:cs typeface="SukhumvitSet-Light" panose="02000506000000020004" pitchFamily="2" charset="-34"/>
              </a:rPr>
              <a:t>highDensityArea</a:t>
            </a:r>
            <a:r>
              <a:rPr lang="en-US" sz="2200" dirty="0">
                <a:latin typeface="SukhumvitSet-Light" panose="02000506000000020004" pitchFamily="2" charset="-34"/>
                <a:ea typeface="Yuanti TC" panose="02010600040101010101" pitchFamily="2" charset="-120"/>
                <a:cs typeface="SukhumvitSet-Light" panose="02000506000000020004" pitchFamily="2" charset="-34"/>
              </a:rPr>
              <a:t> and labels this region </a:t>
            </a:r>
            <a:r>
              <a:rPr lang="en-US" sz="2200" dirty="0" err="1">
                <a:latin typeface="SukhumvitSet-Light" panose="02000506000000020004" pitchFamily="2" charset="-34"/>
                <a:ea typeface="Yuanti TC" panose="02010600040101010101" pitchFamily="2" charset="-120"/>
                <a:cs typeface="SukhumvitSet-Light" panose="02000506000000020004" pitchFamily="2" charset="-34"/>
              </a:rPr>
              <a:t>tumorLabel</a:t>
            </a:r>
            <a:endParaRPr lang="en-US" sz="2200" dirty="0">
              <a:latin typeface="SukhumvitSet-Light" panose="02000506000000020004" pitchFamily="2" charset="-34"/>
              <a:ea typeface="Yuanti TC" panose="02010600040101010101" pitchFamily="2" charset="-120"/>
              <a:cs typeface="SukhumvitSet-Light" panose="02000506000000020004" pitchFamily="2" charset="-34"/>
            </a:endParaRPr>
          </a:p>
          <a:p>
            <a:pPr marL="800100" lvl="1" indent="-342900">
              <a:buFont typeface="Wingdings" pitchFamily="2" charset="2"/>
              <a:buChar char="à"/>
            </a:pPr>
            <a:r>
              <a:rPr lang="en-US" sz="2200" dirty="0">
                <a:latin typeface="SukhumvitSet-Light" panose="02000506000000020004" pitchFamily="2" charset="-34"/>
                <a:ea typeface="Yuanti TC" panose="02010600040101010101" pitchFamily="2" charset="-120"/>
                <a:cs typeface="SukhumvitSet-Light" panose="02000506000000020004" pitchFamily="2" charset="-34"/>
              </a:rPr>
              <a:t>Uses the </a:t>
            </a:r>
            <a:r>
              <a:rPr lang="en-US" sz="2200" dirty="0" err="1">
                <a:latin typeface="SukhumvitSet-Light" panose="02000506000000020004" pitchFamily="2" charset="-34"/>
                <a:ea typeface="Yuanti TC" panose="02010600040101010101" pitchFamily="2" charset="-120"/>
                <a:cs typeface="SukhumvitSet-Light" panose="02000506000000020004" pitchFamily="2" charset="-34"/>
              </a:rPr>
              <a:t>ismember</a:t>
            </a:r>
            <a:r>
              <a:rPr lang="en-US" sz="2200" dirty="0">
                <a:latin typeface="SukhumvitSet-Light" panose="02000506000000020004" pitchFamily="2" charset="-34"/>
                <a:ea typeface="Yuanti TC" panose="02010600040101010101" pitchFamily="2" charset="-120"/>
                <a:cs typeface="SukhumvitSet-Light" panose="02000506000000020004" pitchFamily="2" charset="-34"/>
              </a:rPr>
              <a:t> function to identify the tumor region</a:t>
            </a:r>
          </a:p>
          <a:p>
            <a:pPr marL="800100" lvl="1" indent="-342900">
              <a:buFont typeface="Wingdings" pitchFamily="2" charset="2"/>
              <a:buChar char="à"/>
            </a:pPr>
            <a:r>
              <a:rPr lang="en-US" sz="2200" dirty="0">
                <a:latin typeface="SukhumvitSet-Light" panose="02000506000000020004" pitchFamily="2" charset="-34"/>
                <a:ea typeface="Yuanti TC" panose="02010600040101010101" pitchFamily="2" charset="-120"/>
                <a:cs typeface="SukhumvitSet-Light" panose="02000506000000020004" pitchFamily="2" charset="-34"/>
              </a:rPr>
              <a:t>Applies morphological dilation on the tumor region (</a:t>
            </a:r>
            <a:r>
              <a:rPr lang="en-US" sz="2200" dirty="0" err="1">
                <a:latin typeface="SukhumvitSet-Light" panose="02000506000000020004" pitchFamily="2" charset="-34"/>
                <a:ea typeface="Yuanti TC" panose="02010600040101010101" pitchFamily="2" charset="-120"/>
                <a:cs typeface="SukhumvitSet-Light" panose="02000506000000020004" pitchFamily="2" charset="-34"/>
              </a:rPr>
              <a:t>strel</a:t>
            </a:r>
            <a:r>
              <a:rPr lang="en-US" sz="2200" dirty="0">
                <a:latin typeface="SukhumvitSet-Light" panose="02000506000000020004" pitchFamily="2" charset="-34"/>
                <a:ea typeface="Yuanti TC" panose="02010600040101010101" pitchFamily="2" charset="-120"/>
                <a:cs typeface="SukhumvitSet-Light" panose="02000506000000020004" pitchFamily="2" charset="-34"/>
              </a:rPr>
              <a:t> and </a:t>
            </a:r>
            <a:r>
              <a:rPr lang="en-US" sz="2200" dirty="0" err="1">
                <a:latin typeface="SukhumvitSet-Light" panose="02000506000000020004" pitchFamily="2" charset="-34"/>
                <a:ea typeface="Yuanti TC" panose="02010600040101010101" pitchFamily="2" charset="-120"/>
                <a:cs typeface="SukhumvitSet-Light" panose="02000506000000020004" pitchFamily="2" charset="-34"/>
              </a:rPr>
              <a:t>imdilate</a:t>
            </a:r>
            <a:r>
              <a:rPr lang="en-US" sz="2200" dirty="0">
                <a:latin typeface="SukhumvitSet-Light" panose="02000506000000020004" pitchFamily="2" charset="-34"/>
                <a:ea typeface="Yuanti TC" panose="02010600040101010101" pitchFamily="2" charset="-120"/>
                <a:cs typeface="SukhumvitSet-Light" panose="02000506000000020004" pitchFamily="2" charset="-34"/>
              </a:rPr>
              <a:t> functions)</a:t>
            </a:r>
          </a:p>
        </p:txBody>
      </p:sp>
      <p:pic>
        <p:nvPicPr>
          <p:cNvPr id="5" name="Picture 4">
            <a:extLst>
              <a:ext uri="{FF2B5EF4-FFF2-40B4-BE49-F238E27FC236}">
                <a16:creationId xmlns:a16="http://schemas.microsoft.com/office/drawing/2014/main" id="{40A7BC88-442A-5249-A94A-BE15D2E36F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91400" y="4876800"/>
            <a:ext cx="1507116" cy="1955800"/>
          </a:xfrm>
          <a:prstGeom prst="rect">
            <a:avLst/>
          </a:prstGeom>
        </p:spPr>
      </p:pic>
      <p:pic>
        <p:nvPicPr>
          <p:cNvPr id="13" name="Picture 12">
            <a:extLst>
              <a:ext uri="{FF2B5EF4-FFF2-40B4-BE49-F238E27FC236}">
                <a16:creationId xmlns:a16="http://schemas.microsoft.com/office/drawing/2014/main" id="{FF339D46-207E-1C4F-9EDD-DEDE039CB5B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03432" y="2894086"/>
            <a:ext cx="1495084" cy="2004772"/>
          </a:xfrm>
          <a:prstGeom prst="rect">
            <a:avLst/>
          </a:prstGeom>
        </p:spPr>
      </p:pic>
      <p:pic>
        <p:nvPicPr>
          <p:cNvPr id="15" name="Picture 14">
            <a:extLst>
              <a:ext uri="{FF2B5EF4-FFF2-40B4-BE49-F238E27FC236}">
                <a16:creationId xmlns:a16="http://schemas.microsoft.com/office/drawing/2014/main" id="{D35F05EB-44D9-2843-8C99-4472EE9C258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78700" y="914399"/>
            <a:ext cx="1577501" cy="1940667"/>
          </a:xfrm>
          <a:prstGeom prst="rect">
            <a:avLst/>
          </a:prstGeom>
        </p:spPr>
      </p:pic>
    </p:spTree>
    <p:extLst>
      <p:ext uri="{BB962C8B-B14F-4D97-AF65-F5344CB8AC3E}">
        <p14:creationId xmlns:p14="http://schemas.microsoft.com/office/powerpoint/2010/main" val="14741270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9938" y="76513"/>
            <a:ext cx="7200900" cy="533400"/>
          </a:xfrm>
        </p:spPr>
        <p:txBody>
          <a:bodyPr>
            <a:normAutofit fontScale="90000"/>
          </a:bodyPr>
          <a:lstStyle/>
          <a:p>
            <a:r>
              <a:rPr lang="en-US" sz="3600" dirty="0">
                <a:latin typeface="SukhumvitSet-Medium" panose="02000506000000020004" pitchFamily="2" charset="-34"/>
                <a:cs typeface="SukhumvitSet-Medium" panose="02000506000000020004" pitchFamily="2" charset="-34"/>
              </a:rPr>
              <a:t>Technical Approach (2) – Error Analysis</a:t>
            </a:r>
          </a:p>
        </p:txBody>
      </p:sp>
      <p:sp>
        <p:nvSpPr>
          <p:cNvPr id="3" name="Content Placeholder 5"/>
          <p:cNvSpPr txBox="1">
            <a:spLocks/>
          </p:cNvSpPr>
          <p:nvPr/>
        </p:nvSpPr>
        <p:spPr>
          <a:xfrm>
            <a:off x="655875" y="762000"/>
            <a:ext cx="8839200" cy="4267200"/>
          </a:xfrm>
          <a:prstGeom prst="rect">
            <a:avLst/>
          </a:prstGeom>
        </p:spPr>
        <p:txBody>
          <a:bodyPr>
            <a:noAutofit/>
          </a:bodyPr>
          <a:lstStyle>
            <a:lvl1pPr marL="114300" indent="-114300" algn="l" rtl="0" eaLnBrk="1" fontAlgn="base" hangingPunct="1">
              <a:spcBef>
                <a:spcPct val="20000"/>
              </a:spcBef>
              <a:spcAft>
                <a:spcPct val="0"/>
              </a:spcAft>
              <a:buChar char="•"/>
              <a:defRPr sz="1600">
                <a:solidFill>
                  <a:schemeClr val="tx1"/>
                </a:solidFill>
                <a:latin typeface="+mn-lt"/>
                <a:ea typeface="+mn-ea"/>
                <a:cs typeface="+mn-cs"/>
              </a:defRPr>
            </a:lvl1pPr>
            <a:lvl2pPr marL="571500" indent="-114300" algn="l" rtl="0" eaLnBrk="1" fontAlgn="base" hangingPunct="1">
              <a:spcBef>
                <a:spcPct val="20000"/>
              </a:spcBef>
              <a:spcAft>
                <a:spcPct val="0"/>
              </a:spcAft>
              <a:buChar char="–"/>
              <a:defRPr sz="1400">
                <a:solidFill>
                  <a:schemeClr val="tx1"/>
                </a:solidFill>
                <a:latin typeface="+mn-lt"/>
              </a:defRPr>
            </a:lvl2pPr>
            <a:lvl3pPr marL="1028700" indent="-114300" algn="l" rtl="0" eaLnBrk="1" fontAlgn="base" hangingPunct="1">
              <a:spcBef>
                <a:spcPct val="20000"/>
              </a:spcBef>
              <a:spcAft>
                <a:spcPct val="0"/>
              </a:spcAft>
              <a:buChar char="•"/>
              <a:defRPr sz="1400">
                <a:solidFill>
                  <a:schemeClr val="tx1"/>
                </a:solidFill>
                <a:latin typeface="+mn-lt"/>
              </a:defRPr>
            </a:lvl3pPr>
            <a:lvl4pPr marL="1485900" indent="-114300" algn="l" rtl="0" eaLnBrk="1" fontAlgn="base" hangingPunct="1">
              <a:spcBef>
                <a:spcPct val="20000"/>
              </a:spcBef>
              <a:spcAft>
                <a:spcPct val="0"/>
              </a:spcAft>
              <a:buChar char="–"/>
              <a:defRPr sz="1400">
                <a:solidFill>
                  <a:schemeClr val="tx1"/>
                </a:solidFill>
                <a:latin typeface="+mn-lt"/>
              </a:defRPr>
            </a:lvl4pPr>
            <a:lvl5pPr marL="1943100" indent="-114300" algn="l" rtl="0" eaLnBrk="1" fontAlgn="base" hangingPunct="1">
              <a:spcBef>
                <a:spcPct val="20000"/>
              </a:spcBef>
              <a:spcAft>
                <a:spcPct val="0"/>
              </a:spcAft>
              <a:buChar char="»"/>
              <a:defRPr sz="1400">
                <a:solidFill>
                  <a:schemeClr val="tx1"/>
                </a:solidFill>
                <a:latin typeface="+mn-lt"/>
              </a:defRPr>
            </a:lvl5pPr>
            <a:lvl6pPr marL="2400300" indent="-114300" algn="l" rtl="0" eaLnBrk="1" fontAlgn="base" hangingPunct="1">
              <a:spcBef>
                <a:spcPct val="20000"/>
              </a:spcBef>
              <a:spcAft>
                <a:spcPct val="0"/>
              </a:spcAft>
              <a:buChar char="»"/>
              <a:defRPr sz="1400">
                <a:solidFill>
                  <a:schemeClr val="tx1"/>
                </a:solidFill>
                <a:latin typeface="+mn-lt"/>
              </a:defRPr>
            </a:lvl6pPr>
            <a:lvl7pPr marL="2857500" indent="-114300" algn="l" rtl="0" eaLnBrk="1" fontAlgn="base" hangingPunct="1">
              <a:spcBef>
                <a:spcPct val="20000"/>
              </a:spcBef>
              <a:spcAft>
                <a:spcPct val="0"/>
              </a:spcAft>
              <a:buChar char="»"/>
              <a:defRPr sz="1400">
                <a:solidFill>
                  <a:schemeClr val="tx1"/>
                </a:solidFill>
                <a:latin typeface="+mn-lt"/>
              </a:defRPr>
            </a:lvl7pPr>
            <a:lvl8pPr marL="3314700" indent="-114300" algn="l" rtl="0" eaLnBrk="1" fontAlgn="base" hangingPunct="1">
              <a:spcBef>
                <a:spcPct val="20000"/>
              </a:spcBef>
              <a:spcAft>
                <a:spcPct val="0"/>
              </a:spcAft>
              <a:buChar char="»"/>
              <a:defRPr sz="1400">
                <a:solidFill>
                  <a:schemeClr val="tx1"/>
                </a:solidFill>
                <a:latin typeface="+mn-lt"/>
              </a:defRPr>
            </a:lvl8pPr>
            <a:lvl9pPr marL="3771900" indent="-114300" algn="l" rtl="0" eaLnBrk="1" fontAlgn="base" hangingPunct="1">
              <a:spcBef>
                <a:spcPct val="20000"/>
              </a:spcBef>
              <a:spcAft>
                <a:spcPct val="0"/>
              </a:spcAft>
              <a:buChar char="»"/>
              <a:defRPr sz="1400">
                <a:solidFill>
                  <a:schemeClr val="tx1"/>
                </a:solidFill>
                <a:latin typeface="+mn-lt"/>
              </a:defRPr>
            </a:lvl9pPr>
          </a:lstStyle>
          <a:p>
            <a:pPr>
              <a:lnSpc>
                <a:spcPct val="120000"/>
              </a:lnSpc>
              <a:spcBef>
                <a:spcPts val="600"/>
              </a:spcBef>
            </a:pPr>
            <a:endParaRPr lang="en-US" sz="2400" kern="0" dirty="0">
              <a:latin typeface="Malgun Gothic" panose="020B0503020000020004" pitchFamily="34" charset="-127"/>
              <a:ea typeface="Malgun Gothic" panose="020B0503020000020004" pitchFamily="34" charset="-127"/>
              <a:cs typeface="Cordia New" panose="020B0304020202020204" pitchFamily="34" charset="-34"/>
            </a:endParaRPr>
          </a:p>
          <a:p>
            <a:pPr>
              <a:lnSpc>
                <a:spcPct val="120000"/>
              </a:lnSpc>
              <a:spcBef>
                <a:spcPts val="600"/>
              </a:spcBef>
            </a:pPr>
            <a:endParaRPr lang="en-US" sz="2400" kern="0" dirty="0">
              <a:latin typeface="Malgun Gothic" panose="020B0503020000020004" pitchFamily="34" charset="-127"/>
              <a:ea typeface="Malgun Gothic" panose="020B0503020000020004" pitchFamily="34" charset="-127"/>
              <a:cs typeface="Cordia New" panose="020B0304020202020204" pitchFamily="34" charset="-34"/>
            </a:endParaRPr>
          </a:p>
          <a:p>
            <a:pPr>
              <a:lnSpc>
                <a:spcPct val="120000"/>
              </a:lnSpc>
              <a:spcBef>
                <a:spcPts val="600"/>
              </a:spcBef>
            </a:pPr>
            <a:endParaRPr lang="en-US" sz="2400" kern="0" dirty="0">
              <a:latin typeface="Malgun Gothic" panose="020B0503020000020004" pitchFamily="34" charset="-127"/>
              <a:ea typeface="Malgun Gothic" panose="020B0503020000020004" pitchFamily="34" charset="-127"/>
              <a:cs typeface="Cordia New" panose="020B0304020202020204" pitchFamily="34" charset="-34"/>
            </a:endParaRPr>
          </a:p>
          <a:p>
            <a:pPr marL="0" indent="0">
              <a:lnSpc>
                <a:spcPct val="120000"/>
              </a:lnSpc>
              <a:spcBef>
                <a:spcPts val="600"/>
              </a:spcBef>
              <a:buNone/>
            </a:pPr>
            <a:endParaRPr lang="en-US" sz="2400" kern="0" dirty="0">
              <a:latin typeface="Malgun Gothic" panose="020B0503020000020004" pitchFamily="34" charset="-127"/>
              <a:ea typeface="Malgun Gothic" panose="020B0503020000020004" pitchFamily="34" charset="-127"/>
              <a:cs typeface="Cordia New" panose="020B0304020202020204" pitchFamily="34" charset="-34"/>
            </a:endParaRPr>
          </a:p>
          <a:p>
            <a:pPr>
              <a:lnSpc>
                <a:spcPct val="120000"/>
              </a:lnSpc>
              <a:spcBef>
                <a:spcPts val="600"/>
              </a:spcBef>
            </a:pPr>
            <a:endParaRPr lang="en-US" sz="2400" kern="0" dirty="0">
              <a:latin typeface="Malgun Gothic" panose="020B0503020000020004" pitchFamily="34" charset="-127"/>
              <a:ea typeface="Malgun Gothic" panose="020B0503020000020004" pitchFamily="34" charset="-127"/>
              <a:cs typeface="Cordia New" panose="020B0304020202020204" pitchFamily="34" charset="-34"/>
            </a:endParaRPr>
          </a:p>
          <a:p>
            <a:pPr marL="0" indent="0">
              <a:lnSpc>
                <a:spcPct val="120000"/>
              </a:lnSpc>
              <a:spcBef>
                <a:spcPts val="600"/>
              </a:spcBef>
              <a:buNone/>
            </a:pPr>
            <a:endParaRPr lang="en-US" sz="2400" kern="0" dirty="0">
              <a:latin typeface="Malgun Gothic" panose="020B0503020000020004" pitchFamily="34" charset="-127"/>
              <a:ea typeface="Malgun Gothic" panose="020B0503020000020004" pitchFamily="34" charset="-127"/>
              <a:cs typeface="Cordia New" panose="020B0304020202020204" pitchFamily="34" charset="-34"/>
            </a:endParaRPr>
          </a:p>
        </p:txBody>
      </p:sp>
      <p:pic>
        <p:nvPicPr>
          <p:cNvPr id="28" name="Picture 27">
            <a:extLst>
              <a:ext uri="{FF2B5EF4-FFF2-40B4-BE49-F238E27FC236}">
                <a16:creationId xmlns:a16="http://schemas.microsoft.com/office/drawing/2014/main" id="{230043BB-6637-1247-BB0B-D7694190F0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5875" y="3786961"/>
            <a:ext cx="3992325" cy="2341262"/>
          </a:xfrm>
          <a:prstGeom prst="rect">
            <a:avLst/>
          </a:prstGeom>
        </p:spPr>
      </p:pic>
      <p:pic>
        <p:nvPicPr>
          <p:cNvPr id="35" name="Picture 34">
            <a:extLst>
              <a:ext uri="{FF2B5EF4-FFF2-40B4-BE49-F238E27FC236}">
                <a16:creationId xmlns:a16="http://schemas.microsoft.com/office/drawing/2014/main" id="{C56C6D51-A011-404E-B1D8-69A230C16CC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24663" y="3774132"/>
            <a:ext cx="4090737" cy="3047773"/>
          </a:xfrm>
          <a:prstGeom prst="rect">
            <a:avLst/>
          </a:prstGeom>
        </p:spPr>
      </p:pic>
      <p:pic>
        <p:nvPicPr>
          <p:cNvPr id="37" name="Picture 36">
            <a:extLst>
              <a:ext uri="{FF2B5EF4-FFF2-40B4-BE49-F238E27FC236}">
                <a16:creationId xmlns:a16="http://schemas.microsoft.com/office/drawing/2014/main" id="{DEF3E503-3C42-9A4A-A345-61480F171E2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9938" y="616306"/>
            <a:ext cx="7200900" cy="296507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4692026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26488"/>
            <a:ext cx="8692662" cy="533400"/>
          </a:xfrm>
        </p:spPr>
        <p:txBody>
          <a:bodyPr>
            <a:noAutofit/>
          </a:bodyPr>
          <a:lstStyle/>
          <a:p>
            <a:r>
              <a:rPr lang="en-US" sz="3000" dirty="0">
                <a:latin typeface="SukhumvitSet-Medium" panose="02000506000000020004" pitchFamily="2" charset="-34"/>
                <a:cs typeface="SukhumvitSet-Medium" panose="02000506000000020004" pitchFamily="2" charset="-34"/>
              </a:rPr>
              <a:t>Results (1) – Successful and Unsuccessful Examples</a:t>
            </a:r>
          </a:p>
        </p:txBody>
      </p:sp>
      <p:sp>
        <p:nvSpPr>
          <p:cNvPr id="3" name="Content Placeholder 5"/>
          <p:cNvSpPr txBox="1">
            <a:spLocks/>
          </p:cNvSpPr>
          <p:nvPr/>
        </p:nvSpPr>
        <p:spPr>
          <a:xfrm>
            <a:off x="533400" y="1219200"/>
            <a:ext cx="8839200" cy="4267200"/>
          </a:xfrm>
          <a:prstGeom prst="rect">
            <a:avLst/>
          </a:prstGeom>
        </p:spPr>
        <p:txBody>
          <a:bodyPr>
            <a:noAutofit/>
          </a:bodyPr>
          <a:lstStyle>
            <a:lvl1pPr marL="114300" indent="-114300" algn="l" rtl="0" eaLnBrk="1" fontAlgn="base" hangingPunct="1">
              <a:spcBef>
                <a:spcPct val="20000"/>
              </a:spcBef>
              <a:spcAft>
                <a:spcPct val="0"/>
              </a:spcAft>
              <a:buChar char="•"/>
              <a:defRPr sz="1600">
                <a:solidFill>
                  <a:schemeClr val="tx1"/>
                </a:solidFill>
                <a:latin typeface="+mn-lt"/>
                <a:ea typeface="+mn-ea"/>
                <a:cs typeface="+mn-cs"/>
              </a:defRPr>
            </a:lvl1pPr>
            <a:lvl2pPr marL="571500" indent="-114300" algn="l" rtl="0" eaLnBrk="1" fontAlgn="base" hangingPunct="1">
              <a:spcBef>
                <a:spcPct val="20000"/>
              </a:spcBef>
              <a:spcAft>
                <a:spcPct val="0"/>
              </a:spcAft>
              <a:buChar char="–"/>
              <a:defRPr sz="1400">
                <a:solidFill>
                  <a:schemeClr val="tx1"/>
                </a:solidFill>
                <a:latin typeface="+mn-lt"/>
              </a:defRPr>
            </a:lvl2pPr>
            <a:lvl3pPr marL="1028700" indent="-114300" algn="l" rtl="0" eaLnBrk="1" fontAlgn="base" hangingPunct="1">
              <a:spcBef>
                <a:spcPct val="20000"/>
              </a:spcBef>
              <a:spcAft>
                <a:spcPct val="0"/>
              </a:spcAft>
              <a:buChar char="•"/>
              <a:defRPr sz="1400">
                <a:solidFill>
                  <a:schemeClr val="tx1"/>
                </a:solidFill>
                <a:latin typeface="+mn-lt"/>
              </a:defRPr>
            </a:lvl3pPr>
            <a:lvl4pPr marL="1485900" indent="-114300" algn="l" rtl="0" eaLnBrk="1" fontAlgn="base" hangingPunct="1">
              <a:spcBef>
                <a:spcPct val="20000"/>
              </a:spcBef>
              <a:spcAft>
                <a:spcPct val="0"/>
              </a:spcAft>
              <a:buChar char="–"/>
              <a:defRPr sz="1400">
                <a:solidFill>
                  <a:schemeClr val="tx1"/>
                </a:solidFill>
                <a:latin typeface="+mn-lt"/>
              </a:defRPr>
            </a:lvl4pPr>
            <a:lvl5pPr marL="1943100" indent="-114300" algn="l" rtl="0" eaLnBrk="1" fontAlgn="base" hangingPunct="1">
              <a:spcBef>
                <a:spcPct val="20000"/>
              </a:spcBef>
              <a:spcAft>
                <a:spcPct val="0"/>
              </a:spcAft>
              <a:buChar char="»"/>
              <a:defRPr sz="1400">
                <a:solidFill>
                  <a:schemeClr val="tx1"/>
                </a:solidFill>
                <a:latin typeface="+mn-lt"/>
              </a:defRPr>
            </a:lvl5pPr>
            <a:lvl6pPr marL="2400300" indent="-114300" algn="l" rtl="0" eaLnBrk="1" fontAlgn="base" hangingPunct="1">
              <a:spcBef>
                <a:spcPct val="20000"/>
              </a:spcBef>
              <a:spcAft>
                <a:spcPct val="0"/>
              </a:spcAft>
              <a:buChar char="»"/>
              <a:defRPr sz="1400">
                <a:solidFill>
                  <a:schemeClr val="tx1"/>
                </a:solidFill>
                <a:latin typeface="+mn-lt"/>
              </a:defRPr>
            </a:lvl6pPr>
            <a:lvl7pPr marL="2857500" indent="-114300" algn="l" rtl="0" eaLnBrk="1" fontAlgn="base" hangingPunct="1">
              <a:spcBef>
                <a:spcPct val="20000"/>
              </a:spcBef>
              <a:spcAft>
                <a:spcPct val="0"/>
              </a:spcAft>
              <a:buChar char="»"/>
              <a:defRPr sz="1400">
                <a:solidFill>
                  <a:schemeClr val="tx1"/>
                </a:solidFill>
                <a:latin typeface="+mn-lt"/>
              </a:defRPr>
            </a:lvl7pPr>
            <a:lvl8pPr marL="3314700" indent="-114300" algn="l" rtl="0" eaLnBrk="1" fontAlgn="base" hangingPunct="1">
              <a:spcBef>
                <a:spcPct val="20000"/>
              </a:spcBef>
              <a:spcAft>
                <a:spcPct val="0"/>
              </a:spcAft>
              <a:buChar char="»"/>
              <a:defRPr sz="1400">
                <a:solidFill>
                  <a:schemeClr val="tx1"/>
                </a:solidFill>
                <a:latin typeface="+mn-lt"/>
              </a:defRPr>
            </a:lvl8pPr>
            <a:lvl9pPr marL="3771900" indent="-114300" algn="l" rtl="0" eaLnBrk="1" fontAlgn="base" hangingPunct="1">
              <a:spcBef>
                <a:spcPct val="20000"/>
              </a:spcBef>
              <a:spcAft>
                <a:spcPct val="0"/>
              </a:spcAft>
              <a:buChar char="»"/>
              <a:defRPr sz="1400">
                <a:solidFill>
                  <a:schemeClr val="tx1"/>
                </a:solidFill>
                <a:latin typeface="+mn-lt"/>
              </a:defRPr>
            </a:lvl9pPr>
          </a:lstStyle>
          <a:p>
            <a:pPr>
              <a:lnSpc>
                <a:spcPct val="120000"/>
              </a:lnSpc>
              <a:spcBef>
                <a:spcPts val="600"/>
              </a:spcBef>
            </a:pPr>
            <a:endParaRPr lang="en-US" sz="2400" kern="0" dirty="0">
              <a:latin typeface="Malgun Gothic" panose="020B0503020000020004" pitchFamily="34" charset="-127"/>
              <a:ea typeface="Malgun Gothic" panose="020B0503020000020004" pitchFamily="34" charset="-127"/>
              <a:cs typeface="Cordia New" panose="020B0304020202020204" pitchFamily="34" charset="-34"/>
            </a:endParaRPr>
          </a:p>
          <a:p>
            <a:pPr>
              <a:lnSpc>
                <a:spcPct val="120000"/>
              </a:lnSpc>
              <a:spcBef>
                <a:spcPts val="600"/>
              </a:spcBef>
            </a:pPr>
            <a:endParaRPr lang="en-US" sz="2400" kern="0" dirty="0">
              <a:latin typeface="Malgun Gothic" panose="020B0503020000020004" pitchFamily="34" charset="-127"/>
              <a:ea typeface="Malgun Gothic" panose="020B0503020000020004" pitchFamily="34" charset="-127"/>
              <a:cs typeface="Cordia New" panose="020B0304020202020204" pitchFamily="34" charset="-34"/>
            </a:endParaRPr>
          </a:p>
          <a:p>
            <a:pPr>
              <a:lnSpc>
                <a:spcPct val="120000"/>
              </a:lnSpc>
              <a:spcBef>
                <a:spcPts val="600"/>
              </a:spcBef>
            </a:pPr>
            <a:endParaRPr lang="en-US" sz="2400" kern="0" dirty="0">
              <a:latin typeface="Malgun Gothic" panose="020B0503020000020004" pitchFamily="34" charset="-127"/>
              <a:ea typeface="Malgun Gothic" panose="020B0503020000020004" pitchFamily="34" charset="-127"/>
              <a:cs typeface="Cordia New" panose="020B0304020202020204" pitchFamily="34" charset="-34"/>
            </a:endParaRPr>
          </a:p>
          <a:p>
            <a:pPr marL="0" indent="0">
              <a:lnSpc>
                <a:spcPct val="120000"/>
              </a:lnSpc>
              <a:spcBef>
                <a:spcPts val="600"/>
              </a:spcBef>
              <a:buNone/>
            </a:pPr>
            <a:endParaRPr lang="en-US" sz="2400" kern="0" dirty="0">
              <a:latin typeface="Malgun Gothic" panose="020B0503020000020004" pitchFamily="34" charset="-127"/>
              <a:ea typeface="Malgun Gothic" panose="020B0503020000020004" pitchFamily="34" charset="-127"/>
              <a:cs typeface="Cordia New" panose="020B0304020202020204" pitchFamily="34" charset="-34"/>
            </a:endParaRPr>
          </a:p>
          <a:p>
            <a:pPr>
              <a:lnSpc>
                <a:spcPct val="120000"/>
              </a:lnSpc>
              <a:spcBef>
                <a:spcPts val="600"/>
              </a:spcBef>
            </a:pPr>
            <a:endParaRPr lang="en-US" sz="2400" kern="0" dirty="0">
              <a:latin typeface="Malgun Gothic" panose="020B0503020000020004" pitchFamily="34" charset="-127"/>
              <a:ea typeface="Malgun Gothic" panose="020B0503020000020004" pitchFamily="34" charset="-127"/>
              <a:cs typeface="Cordia New" panose="020B0304020202020204" pitchFamily="34" charset="-34"/>
            </a:endParaRPr>
          </a:p>
          <a:p>
            <a:pPr marL="0" indent="0">
              <a:lnSpc>
                <a:spcPct val="120000"/>
              </a:lnSpc>
              <a:spcBef>
                <a:spcPts val="600"/>
              </a:spcBef>
              <a:buNone/>
            </a:pPr>
            <a:endParaRPr lang="en-US" sz="2400" kern="0" dirty="0">
              <a:latin typeface="Malgun Gothic" panose="020B0503020000020004" pitchFamily="34" charset="-127"/>
              <a:ea typeface="Malgun Gothic" panose="020B0503020000020004" pitchFamily="34" charset="-127"/>
              <a:cs typeface="Cordia New" panose="020B0304020202020204" pitchFamily="34" charset="-34"/>
            </a:endParaRPr>
          </a:p>
        </p:txBody>
      </p:sp>
      <p:pic>
        <p:nvPicPr>
          <p:cNvPr id="6" name="Picture 5">
            <a:extLst>
              <a:ext uri="{FF2B5EF4-FFF2-40B4-BE49-F238E27FC236}">
                <a16:creationId xmlns:a16="http://schemas.microsoft.com/office/drawing/2014/main" id="{CA81E7F6-8B02-9D4C-88FC-1176223E08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14700" y="3657600"/>
            <a:ext cx="5829300" cy="2286000"/>
          </a:xfrm>
          <a:prstGeom prst="rect">
            <a:avLst/>
          </a:prstGeom>
        </p:spPr>
      </p:pic>
      <p:pic>
        <p:nvPicPr>
          <p:cNvPr id="8" name="Picture 7">
            <a:extLst>
              <a:ext uri="{FF2B5EF4-FFF2-40B4-BE49-F238E27FC236}">
                <a16:creationId xmlns:a16="http://schemas.microsoft.com/office/drawing/2014/main" id="{9E8F4030-EBD7-1248-9523-7B77E271C8F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3400" y="633976"/>
            <a:ext cx="5842000" cy="1905000"/>
          </a:xfrm>
          <a:prstGeom prst="rect">
            <a:avLst/>
          </a:prstGeom>
        </p:spPr>
      </p:pic>
      <p:sp>
        <p:nvSpPr>
          <p:cNvPr id="10" name="TextBox 9">
            <a:extLst>
              <a:ext uri="{FF2B5EF4-FFF2-40B4-BE49-F238E27FC236}">
                <a16:creationId xmlns:a16="http://schemas.microsoft.com/office/drawing/2014/main" id="{46462017-AD01-0742-9857-0827FCEFD479}"/>
              </a:ext>
            </a:extLst>
          </p:cNvPr>
          <p:cNvSpPr txBox="1"/>
          <p:nvPr/>
        </p:nvSpPr>
        <p:spPr>
          <a:xfrm>
            <a:off x="651864" y="2514913"/>
            <a:ext cx="5520336" cy="769441"/>
          </a:xfrm>
          <a:prstGeom prst="rect">
            <a:avLst/>
          </a:prstGeom>
          <a:noFill/>
        </p:spPr>
        <p:txBody>
          <a:bodyPr wrap="square" rtlCol="0">
            <a:spAutoFit/>
          </a:bodyPr>
          <a:lstStyle/>
          <a:p>
            <a:r>
              <a:rPr lang="en-US" sz="2200" dirty="0">
                <a:latin typeface="SukhumvitSet-Light" panose="02000506000000020004" pitchFamily="2" charset="-34"/>
                <a:cs typeface="SukhumvitSet-Light" panose="02000506000000020004" pitchFamily="2" charset="-34"/>
              </a:rPr>
              <a:t>Image 5 / Threshold 0.7 </a:t>
            </a:r>
            <a:r>
              <a:rPr lang="en-US" sz="2200" dirty="0">
                <a:latin typeface="SukhumvitSet-Light" panose="02000506000000020004" pitchFamily="2" charset="-34"/>
                <a:cs typeface="SukhumvitSet-Light" panose="02000506000000020004" pitchFamily="2" charset="-34"/>
                <a:sym typeface="Wingdings" pitchFamily="2" charset="2"/>
              </a:rPr>
              <a:t> an example of an exceptionally good tumor detection</a:t>
            </a:r>
            <a:endParaRPr lang="en-US" sz="2200" dirty="0">
              <a:latin typeface="SukhumvitSet-Light" panose="02000506000000020004" pitchFamily="2" charset="-34"/>
              <a:cs typeface="SukhumvitSet-Light" panose="02000506000000020004" pitchFamily="2" charset="-34"/>
            </a:endParaRPr>
          </a:p>
        </p:txBody>
      </p:sp>
      <p:sp>
        <p:nvSpPr>
          <p:cNvPr id="14" name="TextBox 13">
            <a:extLst>
              <a:ext uri="{FF2B5EF4-FFF2-40B4-BE49-F238E27FC236}">
                <a16:creationId xmlns:a16="http://schemas.microsoft.com/office/drawing/2014/main" id="{725C4ED1-44B1-AB49-AA79-53C0FAC8DA06}"/>
              </a:ext>
            </a:extLst>
          </p:cNvPr>
          <p:cNvSpPr txBox="1"/>
          <p:nvPr/>
        </p:nvSpPr>
        <p:spPr>
          <a:xfrm>
            <a:off x="3429000" y="5943600"/>
            <a:ext cx="5943600" cy="769441"/>
          </a:xfrm>
          <a:prstGeom prst="rect">
            <a:avLst/>
          </a:prstGeom>
          <a:noFill/>
        </p:spPr>
        <p:txBody>
          <a:bodyPr wrap="square" rtlCol="0">
            <a:spAutoFit/>
          </a:bodyPr>
          <a:lstStyle/>
          <a:p>
            <a:r>
              <a:rPr lang="en-US" sz="2200" dirty="0">
                <a:latin typeface="SukhumvitSet-Light" panose="02000506000000020004" pitchFamily="2" charset="-34"/>
                <a:cs typeface="SukhumvitSet-Light" panose="02000506000000020004" pitchFamily="2" charset="-34"/>
              </a:rPr>
              <a:t>Image 4 / Threshold 0.9 </a:t>
            </a:r>
            <a:r>
              <a:rPr lang="en-US" sz="2200" dirty="0">
                <a:latin typeface="SukhumvitSet-Light" panose="02000506000000020004" pitchFamily="2" charset="-34"/>
                <a:cs typeface="SukhumvitSet-Light" panose="02000506000000020004" pitchFamily="2" charset="-34"/>
                <a:sym typeface="Wingdings" pitchFamily="2" charset="2"/>
              </a:rPr>
              <a:t> an example of a poor tumor detection</a:t>
            </a:r>
            <a:endParaRPr lang="en-US" sz="2200" dirty="0">
              <a:latin typeface="SukhumvitSet-Light" panose="02000506000000020004" pitchFamily="2" charset="-34"/>
              <a:cs typeface="SukhumvitSet-Light" panose="02000506000000020004" pitchFamily="2" charset="-34"/>
            </a:endParaRPr>
          </a:p>
        </p:txBody>
      </p:sp>
    </p:spTree>
    <p:extLst>
      <p:ext uri="{BB962C8B-B14F-4D97-AF65-F5344CB8AC3E}">
        <p14:creationId xmlns:p14="http://schemas.microsoft.com/office/powerpoint/2010/main" val="6442066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94789"/>
            <a:ext cx="8464062" cy="533400"/>
          </a:xfrm>
        </p:spPr>
        <p:txBody>
          <a:bodyPr>
            <a:normAutofit/>
          </a:bodyPr>
          <a:lstStyle/>
          <a:p>
            <a:r>
              <a:rPr lang="en-US" sz="3000" dirty="0">
                <a:latin typeface="SukhumvitSet-Medium" panose="02000506000000020004" pitchFamily="2" charset="-34"/>
                <a:cs typeface="SukhumvitSet-Medium" panose="02000506000000020004" pitchFamily="2" charset="-34"/>
              </a:rPr>
              <a:t>Results (2) – Error Analysis</a:t>
            </a:r>
          </a:p>
        </p:txBody>
      </p:sp>
      <p:sp>
        <p:nvSpPr>
          <p:cNvPr id="3" name="Content Placeholder 5"/>
          <p:cNvSpPr txBox="1">
            <a:spLocks/>
          </p:cNvSpPr>
          <p:nvPr/>
        </p:nvSpPr>
        <p:spPr>
          <a:xfrm>
            <a:off x="533400" y="1219200"/>
            <a:ext cx="8839200" cy="4267200"/>
          </a:xfrm>
          <a:prstGeom prst="rect">
            <a:avLst/>
          </a:prstGeom>
        </p:spPr>
        <p:txBody>
          <a:bodyPr>
            <a:noAutofit/>
          </a:bodyPr>
          <a:lstStyle>
            <a:lvl1pPr marL="114300" indent="-114300" algn="l" rtl="0" eaLnBrk="1" fontAlgn="base" hangingPunct="1">
              <a:spcBef>
                <a:spcPct val="20000"/>
              </a:spcBef>
              <a:spcAft>
                <a:spcPct val="0"/>
              </a:spcAft>
              <a:buChar char="•"/>
              <a:defRPr sz="1600">
                <a:solidFill>
                  <a:schemeClr val="tx1"/>
                </a:solidFill>
                <a:latin typeface="+mn-lt"/>
                <a:ea typeface="+mn-ea"/>
                <a:cs typeface="+mn-cs"/>
              </a:defRPr>
            </a:lvl1pPr>
            <a:lvl2pPr marL="571500" indent="-114300" algn="l" rtl="0" eaLnBrk="1" fontAlgn="base" hangingPunct="1">
              <a:spcBef>
                <a:spcPct val="20000"/>
              </a:spcBef>
              <a:spcAft>
                <a:spcPct val="0"/>
              </a:spcAft>
              <a:buChar char="–"/>
              <a:defRPr sz="1400">
                <a:solidFill>
                  <a:schemeClr val="tx1"/>
                </a:solidFill>
                <a:latin typeface="+mn-lt"/>
              </a:defRPr>
            </a:lvl2pPr>
            <a:lvl3pPr marL="1028700" indent="-114300" algn="l" rtl="0" eaLnBrk="1" fontAlgn="base" hangingPunct="1">
              <a:spcBef>
                <a:spcPct val="20000"/>
              </a:spcBef>
              <a:spcAft>
                <a:spcPct val="0"/>
              </a:spcAft>
              <a:buChar char="•"/>
              <a:defRPr sz="1400">
                <a:solidFill>
                  <a:schemeClr val="tx1"/>
                </a:solidFill>
                <a:latin typeface="+mn-lt"/>
              </a:defRPr>
            </a:lvl3pPr>
            <a:lvl4pPr marL="1485900" indent="-114300" algn="l" rtl="0" eaLnBrk="1" fontAlgn="base" hangingPunct="1">
              <a:spcBef>
                <a:spcPct val="20000"/>
              </a:spcBef>
              <a:spcAft>
                <a:spcPct val="0"/>
              </a:spcAft>
              <a:buChar char="–"/>
              <a:defRPr sz="1400">
                <a:solidFill>
                  <a:schemeClr val="tx1"/>
                </a:solidFill>
                <a:latin typeface="+mn-lt"/>
              </a:defRPr>
            </a:lvl4pPr>
            <a:lvl5pPr marL="1943100" indent="-114300" algn="l" rtl="0" eaLnBrk="1" fontAlgn="base" hangingPunct="1">
              <a:spcBef>
                <a:spcPct val="20000"/>
              </a:spcBef>
              <a:spcAft>
                <a:spcPct val="0"/>
              </a:spcAft>
              <a:buChar char="»"/>
              <a:defRPr sz="1400">
                <a:solidFill>
                  <a:schemeClr val="tx1"/>
                </a:solidFill>
                <a:latin typeface="+mn-lt"/>
              </a:defRPr>
            </a:lvl5pPr>
            <a:lvl6pPr marL="2400300" indent="-114300" algn="l" rtl="0" eaLnBrk="1" fontAlgn="base" hangingPunct="1">
              <a:spcBef>
                <a:spcPct val="20000"/>
              </a:spcBef>
              <a:spcAft>
                <a:spcPct val="0"/>
              </a:spcAft>
              <a:buChar char="»"/>
              <a:defRPr sz="1400">
                <a:solidFill>
                  <a:schemeClr val="tx1"/>
                </a:solidFill>
                <a:latin typeface="+mn-lt"/>
              </a:defRPr>
            </a:lvl6pPr>
            <a:lvl7pPr marL="2857500" indent="-114300" algn="l" rtl="0" eaLnBrk="1" fontAlgn="base" hangingPunct="1">
              <a:spcBef>
                <a:spcPct val="20000"/>
              </a:spcBef>
              <a:spcAft>
                <a:spcPct val="0"/>
              </a:spcAft>
              <a:buChar char="»"/>
              <a:defRPr sz="1400">
                <a:solidFill>
                  <a:schemeClr val="tx1"/>
                </a:solidFill>
                <a:latin typeface="+mn-lt"/>
              </a:defRPr>
            </a:lvl7pPr>
            <a:lvl8pPr marL="3314700" indent="-114300" algn="l" rtl="0" eaLnBrk="1" fontAlgn="base" hangingPunct="1">
              <a:spcBef>
                <a:spcPct val="20000"/>
              </a:spcBef>
              <a:spcAft>
                <a:spcPct val="0"/>
              </a:spcAft>
              <a:buChar char="»"/>
              <a:defRPr sz="1400">
                <a:solidFill>
                  <a:schemeClr val="tx1"/>
                </a:solidFill>
                <a:latin typeface="+mn-lt"/>
              </a:defRPr>
            </a:lvl8pPr>
            <a:lvl9pPr marL="3771900" indent="-114300" algn="l" rtl="0" eaLnBrk="1" fontAlgn="base" hangingPunct="1">
              <a:spcBef>
                <a:spcPct val="20000"/>
              </a:spcBef>
              <a:spcAft>
                <a:spcPct val="0"/>
              </a:spcAft>
              <a:buChar char="»"/>
              <a:defRPr sz="1400">
                <a:solidFill>
                  <a:schemeClr val="tx1"/>
                </a:solidFill>
                <a:latin typeface="+mn-lt"/>
              </a:defRPr>
            </a:lvl9pPr>
          </a:lstStyle>
          <a:p>
            <a:pPr>
              <a:lnSpc>
                <a:spcPct val="120000"/>
              </a:lnSpc>
              <a:spcBef>
                <a:spcPts val="600"/>
              </a:spcBef>
            </a:pPr>
            <a:endParaRPr lang="en-US" sz="2400" kern="0" dirty="0">
              <a:latin typeface="Malgun Gothic" panose="020B0503020000020004" pitchFamily="34" charset="-127"/>
              <a:ea typeface="Malgun Gothic" panose="020B0503020000020004" pitchFamily="34" charset="-127"/>
              <a:cs typeface="Cordia New" panose="020B0304020202020204" pitchFamily="34" charset="-34"/>
            </a:endParaRPr>
          </a:p>
          <a:p>
            <a:pPr>
              <a:lnSpc>
                <a:spcPct val="120000"/>
              </a:lnSpc>
              <a:spcBef>
                <a:spcPts val="600"/>
              </a:spcBef>
            </a:pPr>
            <a:endParaRPr lang="en-US" sz="2400" kern="0" dirty="0">
              <a:latin typeface="Malgun Gothic" panose="020B0503020000020004" pitchFamily="34" charset="-127"/>
              <a:ea typeface="Malgun Gothic" panose="020B0503020000020004" pitchFamily="34" charset="-127"/>
              <a:cs typeface="Cordia New" panose="020B0304020202020204" pitchFamily="34" charset="-34"/>
            </a:endParaRPr>
          </a:p>
          <a:p>
            <a:pPr>
              <a:lnSpc>
                <a:spcPct val="120000"/>
              </a:lnSpc>
              <a:spcBef>
                <a:spcPts val="600"/>
              </a:spcBef>
            </a:pPr>
            <a:endParaRPr lang="en-US" sz="2400" kern="0" dirty="0">
              <a:latin typeface="Malgun Gothic" panose="020B0503020000020004" pitchFamily="34" charset="-127"/>
              <a:ea typeface="Malgun Gothic" panose="020B0503020000020004" pitchFamily="34" charset="-127"/>
              <a:cs typeface="Cordia New" panose="020B0304020202020204" pitchFamily="34" charset="-34"/>
            </a:endParaRPr>
          </a:p>
          <a:p>
            <a:pPr marL="0" indent="0">
              <a:lnSpc>
                <a:spcPct val="120000"/>
              </a:lnSpc>
              <a:spcBef>
                <a:spcPts val="600"/>
              </a:spcBef>
              <a:buNone/>
            </a:pPr>
            <a:endParaRPr lang="en-US" sz="2400" kern="0" dirty="0">
              <a:latin typeface="Malgun Gothic" panose="020B0503020000020004" pitchFamily="34" charset="-127"/>
              <a:ea typeface="Malgun Gothic" panose="020B0503020000020004" pitchFamily="34" charset="-127"/>
              <a:cs typeface="Cordia New" panose="020B0304020202020204" pitchFamily="34" charset="-34"/>
            </a:endParaRPr>
          </a:p>
          <a:p>
            <a:pPr>
              <a:lnSpc>
                <a:spcPct val="120000"/>
              </a:lnSpc>
              <a:spcBef>
                <a:spcPts val="600"/>
              </a:spcBef>
            </a:pPr>
            <a:endParaRPr lang="en-US" sz="2400" kern="0" dirty="0">
              <a:latin typeface="Malgun Gothic" panose="020B0503020000020004" pitchFamily="34" charset="-127"/>
              <a:ea typeface="Malgun Gothic" panose="020B0503020000020004" pitchFamily="34" charset="-127"/>
              <a:cs typeface="Cordia New" panose="020B0304020202020204" pitchFamily="34" charset="-34"/>
            </a:endParaRPr>
          </a:p>
          <a:p>
            <a:pPr marL="0" indent="0">
              <a:lnSpc>
                <a:spcPct val="120000"/>
              </a:lnSpc>
              <a:spcBef>
                <a:spcPts val="600"/>
              </a:spcBef>
              <a:buNone/>
            </a:pPr>
            <a:endParaRPr lang="en-US" sz="2400" kern="0" dirty="0">
              <a:latin typeface="Malgun Gothic" panose="020B0503020000020004" pitchFamily="34" charset="-127"/>
              <a:ea typeface="Malgun Gothic" panose="020B0503020000020004" pitchFamily="34" charset="-127"/>
              <a:cs typeface="Cordia New" panose="020B0304020202020204" pitchFamily="34" charset="-34"/>
            </a:endParaRPr>
          </a:p>
        </p:txBody>
      </p:sp>
      <p:pic>
        <p:nvPicPr>
          <p:cNvPr id="6" name="Picture 5">
            <a:extLst>
              <a:ext uri="{FF2B5EF4-FFF2-40B4-BE49-F238E27FC236}">
                <a16:creationId xmlns:a16="http://schemas.microsoft.com/office/drawing/2014/main" id="{C89FF076-4A65-6F47-A52A-FB999D2BE1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400" y="608136"/>
            <a:ext cx="4417354" cy="3535629"/>
          </a:xfrm>
          <a:prstGeom prst="rect">
            <a:avLst/>
          </a:prstGeom>
        </p:spPr>
      </p:pic>
      <p:pic>
        <p:nvPicPr>
          <p:cNvPr id="8" name="Picture 7">
            <a:extLst>
              <a:ext uri="{FF2B5EF4-FFF2-40B4-BE49-F238E27FC236}">
                <a16:creationId xmlns:a16="http://schemas.microsoft.com/office/drawing/2014/main" id="{86D7E886-F784-3041-A095-1A4978D92D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73520" y="642932"/>
            <a:ext cx="4323942" cy="3490100"/>
          </a:xfrm>
          <a:prstGeom prst="rect">
            <a:avLst/>
          </a:prstGeom>
        </p:spPr>
      </p:pic>
      <p:pic>
        <p:nvPicPr>
          <p:cNvPr id="11" name="Picture 10">
            <a:extLst>
              <a:ext uri="{FF2B5EF4-FFF2-40B4-BE49-F238E27FC236}">
                <a16:creationId xmlns:a16="http://schemas.microsoft.com/office/drawing/2014/main" id="{831D8C02-8DE7-E347-AD6A-FA310C30BCC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7411" y="4154540"/>
            <a:ext cx="2668123" cy="2663720"/>
          </a:xfrm>
          <a:prstGeom prst="rect">
            <a:avLst/>
          </a:prstGeom>
        </p:spPr>
      </p:pic>
      <p:sp>
        <p:nvSpPr>
          <p:cNvPr id="14" name="TextBox 13">
            <a:extLst>
              <a:ext uri="{FF2B5EF4-FFF2-40B4-BE49-F238E27FC236}">
                <a16:creationId xmlns:a16="http://schemas.microsoft.com/office/drawing/2014/main" id="{D877122C-CE7F-7243-AD2E-BDFF79050BFD}"/>
              </a:ext>
            </a:extLst>
          </p:cNvPr>
          <p:cNvSpPr txBox="1"/>
          <p:nvPr/>
        </p:nvSpPr>
        <p:spPr>
          <a:xfrm>
            <a:off x="3205534" y="4133032"/>
            <a:ext cx="6167066" cy="2800767"/>
          </a:xfrm>
          <a:prstGeom prst="rect">
            <a:avLst/>
          </a:prstGeom>
          <a:noFill/>
        </p:spPr>
        <p:txBody>
          <a:bodyPr wrap="square" rtlCol="0">
            <a:spAutoFit/>
          </a:bodyPr>
          <a:lstStyle/>
          <a:p>
            <a:r>
              <a:rPr lang="en-US" sz="2200" dirty="0">
                <a:latin typeface="SukhumvitSet-Light" panose="02000506000000020004" pitchFamily="2" charset="-34"/>
                <a:ea typeface="Yuanti TC" panose="02010600040101010101" pitchFamily="2" charset="-120"/>
                <a:cs typeface="SukhumvitSet-Light" panose="02000506000000020004" pitchFamily="2" charset="-34"/>
              </a:rPr>
              <a:t>The figures show that the 0.2 and 0.3 density thresholds were 100% accurate at detecting gliomas from MRI scans. 0.1-0.7 were decently accurate, but 0.8 and 0.9 were not able to detect the presence of tumors very well. The ROC curve indicates that, overall, the program did fairly well. Modifications could definitely be made to obtain a higher area under the curve (AUC).</a:t>
            </a:r>
            <a:endParaRPr lang="en-US" sz="2200" dirty="0"/>
          </a:p>
        </p:txBody>
      </p:sp>
    </p:spTree>
    <p:extLst>
      <p:ext uri="{BB962C8B-B14F-4D97-AF65-F5344CB8AC3E}">
        <p14:creationId xmlns:p14="http://schemas.microsoft.com/office/powerpoint/2010/main" val="18905144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9938" y="76513"/>
            <a:ext cx="7200900" cy="533400"/>
          </a:xfrm>
        </p:spPr>
        <p:txBody>
          <a:bodyPr>
            <a:normAutofit fontScale="90000"/>
          </a:bodyPr>
          <a:lstStyle/>
          <a:p>
            <a:r>
              <a:rPr lang="en-US" sz="3600" dirty="0">
                <a:latin typeface="SukhumvitSet-Medium" panose="02000506000000020004" pitchFamily="2" charset="-34"/>
                <a:cs typeface="SukhumvitSet-Medium" panose="02000506000000020004" pitchFamily="2" charset="-34"/>
              </a:rPr>
              <a:t>Conclusion and Next Steps</a:t>
            </a:r>
          </a:p>
        </p:txBody>
      </p:sp>
      <p:sp>
        <p:nvSpPr>
          <p:cNvPr id="3" name="Content Placeholder 5"/>
          <p:cNvSpPr txBox="1">
            <a:spLocks/>
          </p:cNvSpPr>
          <p:nvPr/>
        </p:nvSpPr>
        <p:spPr>
          <a:xfrm>
            <a:off x="533400" y="1219200"/>
            <a:ext cx="8839200" cy="4267200"/>
          </a:xfrm>
          <a:prstGeom prst="rect">
            <a:avLst/>
          </a:prstGeom>
        </p:spPr>
        <p:txBody>
          <a:bodyPr>
            <a:noAutofit/>
          </a:bodyPr>
          <a:lstStyle>
            <a:lvl1pPr marL="114300" indent="-114300" algn="l" rtl="0" eaLnBrk="1" fontAlgn="base" hangingPunct="1">
              <a:spcBef>
                <a:spcPct val="20000"/>
              </a:spcBef>
              <a:spcAft>
                <a:spcPct val="0"/>
              </a:spcAft>
              <a:buChar char="•"/>
              <a:defRPr sz="1600">
                <a:solidFill>
                  <a:schemeClr val="tx1"/>
                </a:solidFill>
                <a:latin typeface="+mn-lt"/>
                <a:ea typeface="+mn-ea"/>
                <a:cs typeface="+mn-cs"/>
              </a:defRPr>
            </a:lvl1pPr>
            <a:lvl2pPr marL="571500" indent="-114300" algn="l" rtl="0" eaLnBrk="1" fontAlgn="base" hangingPunct="1">
              <a:spcBef>
                <a:spcPct val="20000"/>
              </a:spcBef>
              <a:spcAft>
                <a:spcPct val="0"/>
              </a:spcAft>
              <a:buChar char="–"/>
              <a:defRPr sz="1400">
                <a:solidFill>
                  <a:schemeClr val="tx1"/>
                </a:solidFill>
                <a:latin typeface="+mn-lt"/>
              </a:defRPr>
            </a:lvl2pPr>
            <a:lvl3pPr marL="1028700" indent="-114300" algn="l" rtl="0" eaLnBrk="1" fontAlgn="base" hangingPunct="1">
              <a:spcBef>
                <a:spcPct val="20000"/>
              </a:spcBef>
              <a:spcAft>
                <a:spcPct val="0"/>
              </a:spcAft>
              <a:buChar char="•"/>
              <a:defRPr sz="1400">
                <a:solidFill>
                  <a:schemeClr val="tx1"/>
                </a:solidFill>
                <a:latin typeface="+mn-lt"/>
              </a:defRPr>
            </a:lvl3pPr>
            <a:lvl4pPr marL="1485900" indent="-114300" algn="l" rtl="0" eaLnBrk="1" fontAlgn="base" hangingPunct="1">
              <a:spcBef>
                <a:spcPct val="20000"/>
              </a:spcBef>
              <a:spcAft>
                <a:spcPct val="0"/>
              </a:spcAft>
              <a:buChar char="–"/>
              <a:defRPr sz="1400">
                <a:solidFill>
                  <a:schemeClr val="tx1"/>
                </a:solidFill>
                <a:latin typeface="+mn-lt"/>
              </a:defRPr>
            </a:lvl4pPr>
            <a:lvl5pPr marL="1943100" indent="-114300" algn="l" rtl="0" eaLnBrk="1" fontAlgn="base" hangingPunct="1">
              <a:spcBef>
                <a:spcPct val="20000"/>
              </a:spcBef>
              <a:spcAft>
                <a:spcPct val="0"/>
              </a:spcAft>
              <a:buChar char="»"/>
              <a:defRPr sz="1400">
                <a:solidFill>
                  <a:schemeClr val="tx1"/>
                </a:solidFill>
                <a:latin typeface="+mn-lt"/>
              </a:defRPr>
            </a:lvl5pPr>
            <a:lvl6pPr marL="2400300" indent="-114300" algn="l" rtl="0" eaLnBrk="1" fontAlgn="base" hangingPunct="1">
              <a:spcBef>
                <a:spcPct val="20000"/>
              </a:spcBef>
              <a:spcAft>
                <a:spcPct val="0"/>
              </a:spcAft>
              <a:buChar char="»"/>
              <a:defRPr sz="1400">
                <a:solidFill>
                  <a:schemeClr val="tx1"/>
                </a:solidFill>
                <a:latin typeface="+mn-lt"/>
              </a:defRPr>
            </a:lvl6pPr>
            <a:lvl7pPr marL="2857500" indent="-114300" algn="l" rtl="0" eaLnBrk="1" fontAlgn="base" hangingPunct="1">
              <a:spcBef>
                <a:spcPct val="20000"/>
              </a:spcBef>
              <a:spcAft>
                <a:spcPct val="0"/>
              </a:spcAft>
              <a:buChar char="»"/>
              <a:defRPr sz="1400">
                <a:solidFill>
                  <a:schemeClr val="tx1"/>
                </a:solidFill>
                <a:latin typeface="+mn-lt"/>
              </a:defRPr>
            </a:lvl7pPr>
            <a:lvl8pPr marL="3314700" indent="-114300" algn="l" rtl="0" eaLnBrk="1" fontAlgn="base" hangingPunct="1">
              <a:spcBef>
                <a:spcPct val="20000"/>
              </a:spcBef>
              <a:spcAft>
                <a:spcPct val="0"/>
              </a:spcAft>
              <a:buChar char="»"/>
              <a:defRPr sz="1400">
                <a:solidFill>
                  <a:schemeClr val="tx1"/>
                </a:solidFill>
                <a:latin typeface="+mn-lt"/>
              </a:defRPr>
            </a:lvl8pPr>
            <a:lvl9pPr marL="3771900" indent="-114300" algn="l" rtl="0" eaLnBrk="1" fontAlgn="base" hangingPunct="1">
              <a:spcBef>
                <a:spcPct val="20000"/>
              </a:spcBef>
              <a:spcAft>
                <a:spcPct val="0"/>
              </a:spcAft>
              <a:buChar char="»"/>
              <a:defRPr sz="1400">
                <a:solidFill>
                  <a:schemeClr val="tx1"/>
                </a:solidFill>
                <a:latin typeface="+mn-lt"/>
              </a:defRPr>
            </a:lvl9pPr>
          </a:lstStyle>
          <a:p>
            <a:pPr>
              <a:lnSpc>
                <a:spcPct val="120000"/>
              </a:lnSpc>
              <a:spcBef>
                <a:spcPts val="600"/>
              </a:spcBef>
            </a:pPr>
            <a:endParaRPr lang="en-US" sz="2400" kern="0" dirty="0">
              <a:latin typeface="Malgun Gothic" panose="020B0503020000020004" pitchFamily="34" charset="-127"/>
              <a:ea typeface="Malgun Gothic" panose="020B0503020000020004" pitchFamily="34" charset="-127"/>
              <a:cs typeface="Cordia New" panose="020B0304020202020204" pitchFamily="34" charset="-34"/>
            </a:endParaRPr>
          </a:p>
          <a:p>
            <a:pPr>
              <a:lnSpc>
                <a:spcPct val="120000"/>
              </a:lnSpc>
              <a:spcBef>
                <a:spcPts val="600"/>
              </a:spcBef>
            </a:pPr>
            <a:endParaRPr lang="en-US" sz="2400" kern="0" dirty="0">
              <a:latin typeface="Malgun Gothic" panose="020B0503020000020004" pitchFamily="34" charset="-127"/>
              <a:ea typeface="Malgun Gothic" panose="020B0503020000020004" pitchFamily="34" charset="-127"/>
              <a:cs typeface="Cordia New" panose="020B0304020202020204" pitchFamily="34" charset="-34"/>
            </a:endParaRPr>
          </a:p>
          <a:p>
            <a:pPr>
              <a:lnSpc>
                <a:spcPct val="120000"/>
              </a:lnSpc>
              <a:spcBef>
                <a:spcPts val="600"/>
              </a:spcBef>
            </a:pPr>
            <a:endParaRPr lang="en-US" sz="2400" kern="0" dirty="0">
              <a:latin typeface="Malgun Gothic" panose="020B0503020000020004" pitchFamily="34" charset="-127"/>
              <a:ea typeface="Malgun Gothic" panose="020B0503020000020004" pitchFamily="34" charset="-127"/>
              <a:cs typeface="Cordia New" panose="020B0304020202020204" pitchFamily="34" charset="-34"/>
            </a:endParaRPr>
          </a:p>
          <a:p>
            <a:pPr marL="0" indent="0">
              <a:lnSpc>
                <a:spcPct val="120000"/>
              </a:lnSpc>
              <a:spcBef>
                <a:spcPts val="600"/>
              </a:spcBef>
              <a:buNone/>
            </a:pPr>
            <a:endParaRPr lang="en-US" sz="2400" kern="0" dirty="0">
              <a:latin typeface="Malgun Gothic" panose="020B0503020000020004" pitchFamily="34" charset="-127"/>
              <a:ea typeface="Malgun Gothic" panose="020B0503020000020004" pitchFamily="34" charset="-127"/>
              <a:cs typeface="Cordia New" panose="020B0304020202020204" pitchFamily="34" charset="-34"/>
            </a:endParaRPr>
          </a:p>
          <a:p>
            <a:pPr>
              <a:lnSpc>
                <a:spcPct val="120000"/>
              </a:lnSpc>
              <a:spcBef>
                <a:spcPts val="600"/>
              </a:spcBef>
            </a:pPr>
            <a:endParaRPr lang="en-US" sz="2400" kern="0" dirty="0">
              <a:latin typeface="Malgun Gothic" panose="020B0503020000020004" pitchFamily="34" charset="-127"/>
              <a:ea typeface="Malgun Gothic" panose="020B0503020000020004" pitchFamily="34" charset="-127"/>
              <a:cs typeface="Cordia New" panose="020B0304020202020204" pitchFamily="34" charset="-34"/>
            </a:endParaRPr>
          </a:p>
          <a:p>
            <a:pPr marL="0" indent="0">
              <a:lnSpc>
                <a:spcPct val="120000"/>
              </a:lnSpc>
              <a:spcBef>
                <a:spcPts val="600"/>
              </a:spcBef>
              <a:buNone/>
            </a:pPr>
            <a:endParaRPr lang="en-US" sz="2400" kern="0" dirty="0">
              <a:latin typeface="Malgun Gothic" panose="020B0503020000020004" pitchFamily="34" charset="-127"/>
              <a:ea typeface="Malgun Gothic" panose="020B0503020000020004" pitchFamily="34" charset="-127"/>
              <a:cs typeface="Cordia New" panose="020B0304020202020204" pitchFamily="34" charset="-34"/>
            </a:endParaRPr>
          </a:p>
        </p:txBody>
      </p:sp>
      <p:sp>
        <p:nvSpPr>
          <p:cNvPr id="8" name="TextBox 7">
            <a:extLst>
              <a:ext uri="{FF2B5EF4-FFF2-40B4-BE49-F238E27FC236}">
                <a16:creationId xmlns:a16="http://schemas.microsoft.com/office/drawing/2014/main" id="{E37DC046-1796-124F-9B1A-A3866A7700E5}"/>
              </a:ext>
            </a:extLst>
          </p:cNvPr>
          <p:cNvSpPr txBox="1"/>
          <p:nvPr/>
        </p:nvSpPr>
        <p:spPr>
          <a:xfrm>
            <a:off x="679938" y="620799"/>
            <a:ext cx="8305800" cy="5835444"/>
          </a:xfrm>
          <a:prstGeom prst="rect">
            <a:avLst/>
          </a:prstGeom>
          <a:noFill/>
        </p:spPr>
        <p:txBody>
          <a:bodyPr wrap="square" rtlCol="0">
            <a:spAutoFit/>
          </a:bodyPr>
          <a:lstStyle/>
          <a:p>
            <a:pPr>
              <a:lnSpc>
                <a:spcPct val="120000"/>
              </a:lnSpc>
              <a:spcBef>
                <a:spcPts val="600"/>
              </a:spcBef>
            </a:pPr>
            <a:r>
              <a:rPr lang="en-US" sz="2200" kern="0" dirty="0">
                <a:latin typeface="SukhumvitSet-Medium" panose="02000506000000020004" pitchFamily="2" charset="-34"/>
                <a:cs typeface="SukhumvitSet-Medium" panose="02000506000000020004" pitchFamily="2" charset="-34"/>
              </a:rPr>
              <a:t>Conclusion: Density thresholds 0.2-0.7 yielded the most accurate detection of gliomas from MRI scans. If more aspects of these data were factored into the program to make it more robust, it would be able to process diverse scans of unique gliomas. Perhaps this </a:t>
            </a:r>
            <a:r>
              <a:rPr lang="en-US" sz="2200" kern="0" dirty="0" err="1">
                <a:latin typeface="SukhumvitSet-Medium" panose="02000506000000020004" pitchFamily="2" charset="-34"/>
                <a:cs typeface="SukhumvitSet-Medium" panose="02000506000000020004" pitchFamily="2" charset="-34"/>
              </a:rPr>
              <a:t>neuroimage</a:t>
            </a:r>
            <a:r>
              <a:rPr lang="en-US" sz="2200" kern="0" dirty="0">
                <a:latin typeface="SukhumvitSet-Medium" panose="02000506000000020004" pitchFamily="2" charset="-34"/>
                <a:cs typeface="SukhumvitSet-Medium" panose="02000506000000020004" pitchFamily="2" charset="-34"/>
              </a:rPr>
              <a:t> processing tool could be used in the medical field to aid surgeons in craniotomy and laser ablation procedures.</a:t>
            </a:r>
          </a:p>
          <a:p>
            <a:pPr>
              <a:lnSpc>
                <a:spcPct val="120000"/>
              </a:lnSpc>
              <a:spcBef>
                <a:spcPts val="600"/>
              </a:spcBef>
            </a:pPr>
            <a:endParaRPr lang="en-US" sz="2200" kern="0" dirty="0">
              <a:latin typeface="SukhumvitSet-Medium" panose="02000506000000020004" pitchFamily="2" charset="-34"/>
              <a:cs typeface="SukhumvitSet-Medium" panose="02000506000000020004" pitchFamily="2" charset="-34"/>
            </a:endParaRPr>
          </a:p>
          <a:p>
            <a:pPr>
              <a:lnSpc>
                <a:spcPct val="120000"/>
              </a:lnSpc>
              <a:spcBef>
                <a:spcPts val="600"/>
              </a:spcBef>
            </a:pPr>
            <a:r>
              <a:rPr lang="en-US" sz="2200" kern="0" dirty="0">
                <a:latin typeface="SukhumvitSet-Medium" panose="02000506000000020004" pitchFamily="2" charset="-34"/>
                <a:cs typeface="SukhumvitSet-Medium" panose="02000506000000020004" pitchFamily="2" charset="-34"/>
              </a:rPr>
              <a:t>Next Steps:</a:t>
            </a:r>
          </a:p>
          <a:p>
            <a:pPr marL="342900" indent="-342900">
              <a:lnSpc>
                <a:spcPct val="120000"/>
              </a:lnSpc>
              <a:spcBef>
                <a:spcPts val="600"/>
              </a:spcBef>
              <a:buFont typeface="Wingdings" pitchFamily="2" charset="2"/>
              <a:buChar char="q"/>
            </a:pPr>
            <a:r>
              <a:rPr lang="en-US" sz="2200" kern="0" dirty="0">
                <a:latin typeface="SukhumvitSet-Medium" panose="02000506000000020004" pitchFamily="2" charset="-34"/>
                <a:cs typeface="SukhumvitSet-Medium" panose="02000506000000020004" pitchFamily="2" charset="-34"/>
              </a:rPr>
              <a:t>outer edges of brain on MRI scans are typically bright and dense</a:t>
            </a:r>
          </a:p>
          <a:p>
            <a:pPr marL="800100" lvl="1" indent="-342900">
              <a:lnSpc>
                <a:spcPct val="120000"/>
              </a:lnSpc>
              <a:spcBef>
                <a:spcPts val="600"/>
              </a:spcBef>
              <a:buFont typeface="Wingdings" pitchFamily="2" charset="2"/>
              <a:buChar char="à"/>
            </a:pPr>
            <a:r>
              <a:rPr lang="en-US" sz="2200" kern="0" dirty="0">
                <a:latin typeface="SukhumvitSet-Medium" panose="02000506000000020004" pitchFamily="2" charset="-34"/>
                <a:cs typeface="SukhumvitSet-Medium" panose="02000506000000020004" pitchFamily="2" charset="-34"/>
              </a:rPr>
              <a:t>have an if statement to detect if the edges are influencing the detection algorithm and apply a filter to get rid of them</a:t>
            </a:r>
          </a:p>
          <a:p>
            <a:pPr marL="342900" indent="-342900">
              <a:lnSpc>
                <a:spcPct val="120000"/>
              </a:lnSpc>
              <a:spcBef>
                <a:spcPts val="600"/>
              </a:spcBef>
              <a:buFont typeface="Wingdings" pitchFamily="2" charset="2"/>
              <a:buChar char="q"/>
            </a:pPr>
            <a:r>
              <a:rPr lang="en-US" sz="2200" kern="0" dirty="0">
                <a:latin typeface="SukhumvitSet-Medium" panose="02000506000000020004" pitchFamily="2" charset="-34"/>
                <a:cs typeface="SukhumvitSet-Medium" panose="02000506000000020004" pitchFamily="2" charset="-34"/>
              </a:rPr>
              <a:t>learn more about the grade classification scale of gliomas (1-4)</a:t>
            </a:r>
          </a:p>
          <a:p>
            <a:pPr lvl="1">
              <a:lnSpc>
                <a:spcPct val="120000"/>
              </a:lnSpc>
              <a:spcBef>
                <a:spcPts val="600"/>
              </a:spcBef>
            </a:pPr>
            <a:r>
              <a:rPr lang="en-US" sz="2200" kern="0" dirty="0">
                <a:latin typeface="SukhumvitSet-Medium" panose="02000506000000020004" pitchFamily="2" charset="-34"/>
                <a:cs typeface="SukhumvitSet-Medium" panose="02000506000000020004" pitchFamily="2" charset="-34"/>
                <a:sym typeface="Wingdings" pitchFamily="2" charset="2"/>
              </a:rPr>
              <a:t> </a:t>
            </a:r>
            <a:r>
              <a:rPr lang="en-US" sz="2200" kern="0" dirty="0">
                <a:latin typeface="SukhumvitSet-Medium" panose="02000506000000020004" pitchFamily="2" charset="-34"/>
                <a:cs typeface="SukhumvitSet-Medium" panose="02000506000000020004" pitchFamily="2" charset="-34"/>
              </a:rPr>
              <a:t>have the program automatically classify the glioma</a:t>
            </a:r>
          </a:p>
        </p:txBody>
      </p:sp>
    </p:spTree>
    <p:extLst>
      <p:ext uri="{BB962C8B-B14F-4D97-AF65-F5344CB8AC3E}">
        <p14:creationId xmlns:p14="http://schemas.microsoft.com/office/powerpoint/2010/main" val="560578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76200"/>
            <a:ext cx="7200900" cy="609600"/>
          </a:xfrm>
        </p:spPr>
        <p:txBody>
          <a:bodyPr>
            <a:normAutofit/>
          </a:bodyPr>
          <a:lstStyle/>
          <a:p>
            <a:r>
              <a:rPr lang="en-US" sz="3200" dirty="0">
                <a:latin typeface="SukhumvitSet-Medium" panose="02000506000000020004" pitchFamily="2" charset="-34"/>
                <a:cs typeface="SukhumvitSet-Medium" panose="02000506000000020004" pitchFamily="2" charset="-34"/>
              </a:rPr>
              <a:t>See Videos</a:t>
            </a:r>
          </a:p>
        </p:txBody>
      </p:sp>
      <p:sp>
        <p:nvSpPr>
          <p:cNvPr id="3" name="Content Placeholder 5"/>
          <p:cNvSpPr txBox="1">
            <a:spLocks/>
          </p:cNvSpPr>
          <p:nvPr/>
        </p:nvSpPr>
        <p:spPr>
          <a:xfrm>
            <a:off x="521677" y="533400"/>
            <a:ext cx="8534400" cy="6324600"/>
          </a:xfrm>
          <a:prstGeom prst="rect">
            <a:avLst/>
          </a:prstGeom>
        </p:spPr>
        <p:txBody>
          <a:bodyPr>
            <a:noAutofit/>
          </a:bodyPr>
          <a:lstStyle>
            <a:lvl1pPr marL="114300" indent="-114300" algn="l" rtl="0" eaLnBrk="1" fontAlgn="base" hangingPunct="1">
              <a:spcBef>
                <a:spcPct val="20000"/>
              </a:spcBef>
              <a:spcAft>
                <a:spcPct val="0"/>
              </a:spcAft>
              <a:buChar char="•"/>
              <a:defRPr sz="1600">
                <a:solidFill>
                  <a:schemeClr val="tx1"/>
                </a:solidFill>
                <a:latin typeface="+mn-lt"/>
                <a:ea typeface="+mn-ea"/>
                <a:cs typeface="+mn-cs"/>
              </a:defRPr>
            </a:lvl1pPr>
            <a:lvl2pPr marL="571500" indent="-114300" algn="l" rtl="0" eaLnBrk="1" fontAlgn="base" hangingPunct="1">
              <a:spcBef>
                <a:spcPct val="20000"/>
              </a:spcBef>
              <a:spcAft>
                <a:spcPct val="0"/>
              </a:spcAft>
              <a:buChar char="–"/>
              <a:defRPr sz="1400">
                <a:solidFill>
                  <a:schemeClr val="tx1"/>
                </a:solidFill>
                <a:latin typeface="+mn-lt"/>
              </a:defRPr>
            </a:lvl2pPr>
            <a:lvl3pPr marL="1028700" indent="-114300" algn="l" rtl="0" eaLnBrk="1" fontAlgn="base" hangingPunct="1">
              <a:spcBef>
                <a:spcPct val="20000"/>
              </a:spcBef>
              <a:spcAft>
                <a:spcPct val="0"/>
              </a:spcAft>
              <a:buChar char="•"/>
              <a:defRPr sz="1400">
                <a:solidFill>
                  <a:schemeClr val="tx1"/>
                </a:solidFill>
                <a:latin typeface="+mn-lt"/>
              </a:defRPr>
            </a:lvl3pPr>
            <a:lvl4pPr marL="1485900" indent="-114300" algn="l" rtl="0" eaLnBrk="1" fontAlgn="base" hangingPunct="1">
              <a:spcBef>
                <a:spcPct val="20000"/>
              </a:spcBef>
              <a:spcAft>
                <a:spcPct val="0"/>
              </a:spcAft>
              <a:buChar char="–"/>
              <a:defRPr sz="1400">
                <a:solidFill>
                  <a:schemeClr val="tx1"/>
                </a:solidFill>
                <a:latin typeface="+mn-lt"/>
              </a:defRPr>
            </a:lvl4pPr>
            <a:lvl5pPr marL="1943100" indent="-114300" algn="l" rtl="0" eaLnBrk="1" fontAlgn="base" hangingPunct="1">
              <a:spcBef>
                <a:spcPct val="20000"/>
              </a:spcBef>
              <a:spcAft>
                <a:spcPct val="0"/>
              </a:spcAft>
              <a:buChar char="»"/>
              <a:defRPr sz="1400">
                <a:solidFill>
                  <a:schemeClr val="tx1"/>
                </a:solidFill>
                <a:latin typeface="+mn-lt"/>
              </a:defRPr>
            </a:lvl5pPr>
            <a:lvl6pPr marL="2400300" indent="-114300" algn="l" rtl="0" eaLnBrk="1" fontAlgn="base" hangingPunct="1">
              <a:spcBef>
                <a:spcPct val="20000"/>
              </a:spcBef>
              <a:spcAft>
                <a:spcPct val="0"/>
              </a:spcAft>
              <a:buChar char="»"/>
              <a:defRPr sz="1400">
                <a:solidFill>
                  <a:schemeClr val="tx1"/>
                </a:solidFill>
                <a:latin typeface="+mn-lt"/>
              </a:defRPr>
            </a:lvl6pPr>
            <a:lvl7pPr marL="2857500" indent="-114300" algn="l" rtl="0" eaLnBrk="1" fontAlgn="base" hangingPunct="1">
              <a:spcBef>
                <a:spcPct val="20000"/>
              </a:spcBef>
              <a:spcAft>
                <a:spcPct val="0"/>
              </a:spcAft>
              <a:buChar char="»"/>
              <a:defRPr sz="1400">
                <a:solidFill>
                  <a:schemeClr val="tx1"/>
                </a:solidFill>
                <a:latin typeface="+mn-lt"/>
              </a:defRPr>
            </a:lvl7pPr>
            <a:lvl8pPr marL="3314700" indent="-114300" algn="l" rtl="0" eaLnBrk="1" fontAlgn="base" hangingPunct="1">
              <a:spcBef>
                <a:spcPct val="20000"/>
              </a:spcBef>
              <a:spcAft>
                <a:spcPct val="0"/>
              </a:spcAft>
              <a:buChar char="»"/>
              <a:defRPr sz="1400">
                <a:solidFill>
                  <a:schemeClr val="tx1"/>
                </a:solidFill>
                <a:latin typeface="+mn-lt"/>
              </a:defRPr>
            </a:lvl8pPr>
            <a:lvl9pPr marL="3771900" indent="-114300" algn="l" rtl="0" eaLnBrk="1" fontAlgn="base" hangingPunct="1">
              <a:spcBef>
                <a:spcPct val="20000"/>
              </a:spcBef>
              <a:spcAft>
                <a:spcPct val="0"/>
              </a:spcAft>
              <a:buChar char="»"/>
              <a:defRPr sz="1400">
                <a:solidFill>
                  <a:schemeClr val="tx1"/>
                </a:solidFill>
                <a:latin typeface="+mn-lt"/>
              </a:defRPr>
            </a:lvl9pPr>
          </a:lstStyle>
          <a:p>
            <a:pPr marL="0" indent="0">
              <a:spcBef>
                <a:spcPts val="600"/>
              </a:spcBef>
              <a:buNone/>
            </a:pPr>
            <a:endParaRPr lang="en-US" sz="1800" kern="0" dirty="0">
              <a:latin typeface="SukhumvitSet-Medium" panose="02000506000000020004" pitchFamily="2" charset="-34"/>
              <a:cs typeface="SukhumvitSet-Medium" panose="02000506000000020004" pitchFamily="2" charset="-34"/>
            </a:endParaRPr>
          </a:p>
          <a:p>
            <a:pPr marL="0" indent="0">
              <a:spcBef>
                <a:spcPts val="600"/>
              </a:spcBef>
              <a:buNone/>
            </a:pPr>
            <a:r>
              <a:rPr lang="en-US" sz="1800" kern="0" dirty="0">
                <a:latin typeface="SukhumvitSet-Medium" panose="02000506000000020004" pitchFamily="2" charset="-34"/>
                <a:cs typeface="SukhumvitSet-Medium" panose="02000506000000020004" pitchFamily="2" charset="-34"/>
              </a:rPr>
              <a:t>TUMOR DETECTION (optional – feel free to skip this one if you are short on time)</a:t>
            </a:r>
          </a:p>
          <a:p>
            <a:pPr>
              <a:spcBef>
                <a:spcPts val="600"/>
              </a:spcBef>
              <a:buFont typeface="Wingdings" pitchFamily="2" charset="2"/>
              <a:buChar char="v"/>
            </a:pPr>
            <a:r>
              <a:rPr lang="en-US" sz="1800" kern="0" dirty="0">
                <a:latin typeface="SukhumvitSet-Medium" panose="02000506000000020004" pitchFamily="2" charset="-34"/>
                <a:cs typeface="SukhumvitSet-Medium" panose="02000506000000020004" pitchFamily="2" charset="-34"/>
                <a:hlinkClick r:id="rId2"/>
              </a:rPr>
              <a:t>https://www.youtube.com/watch?v=u6mCYWGO8yE</a:t>
            </a:r>
            <a:endParaRPr lang="en-US" sz="1800" kern="0" dirty="0">
              <a:latin typeface="SukhumvitSet-Medium" panose="02000506000000020004" pitchFamily="2" charset="-34"/>
              <a:cs typeface="SukhumvitSet-Medium" panose="02000506000000020004" pitchFamily="2" charset="-34"/>
            </a:endParaRPr>
          </a:p>
          <a:p>
            <a:pPr marL="0" indent="0">
              <a:spcBef>
                <a:spcPts val="600"/>
              </a:spcBef>
              <a:buNone/>
            </a:pPr>
            <a:endParaRPr lang="en-US" sz="1800" kern="0" dirty="0">
              <a:latin typeface="SukhumvitSet-Medium" panose="02000506000000020004" pitchFamily="2" charset="-34"/>
              <a:cs typeface="SukhumvitSet-Medium" panose="02000506000000020004" pitchFamily="2" charset="-34"/>
            </a:endParaRPr>
          </a:p>
          <a:p>
            <a:pPr marL="0" indent="0">
              <a:spcBef>
                <a:spcPts val="600"/>
              </a:spcBef>
              <a:buNone/>
            </a:pPr>
            <a:r>
              <a:rPr lang="en-US" sz="1800" kern="0" dirty="0">
                <a:latin typeface="SukhumvitSet-Medium" panose="02000506000000020004" pitchFamily="2" charset="-34"/>
                <a:cs typeface="SukhumvitSet-Medium" panose="02000506000000020004" pitchFamily="2" charset="-34"/>
              </a:rPr>
              <a:t>ERROR ANALYSIS (shows that the GUI window works)</a:t>
            </a:r>
            <a:endParaRPr lang="en-US" sz="1800" kern="0" dirty="0">
              <a:latin typeface="SukhumvitSet-Medium" panose="02000506000000020004" pitchFamily="2" charset="-34"/>
              <a:cs typeface="SukhumvitSet-Medium" panose="02000506000000020004" pitchFamily="2" charset="-34"/>
              <a:hlinkClick r:id="rId3"/>
            </a:endParaRPr>
          </a:p>
          <a:p>
            <a:pPr>
              <a:spcBef>
                <a:spcPts val="600"/>
              </a:spcBef>
              <a:buFont typeface="Wingdings" pitchFamily="2" charset="2"/>
              <a:buChar char="v"/>
            </a:pPr>
            <a:r>
              <a:rPr lang="en-US" sz="1800" kern="0" dirty="0">
                <a:latin typeface="SukhumvitSet-Medium" panose="02000506000000020004" pitchFamily="2" charset="-34"/>
                <a:cs typeface="SukhumvitSet-Medium" panose="02000506000000020004" pitchFamily="2" charset="-34"/>
                <a:hlinkClick r:id="rId4"/>
              </a:rPr>
              <a:t>https://youtu.be/pbht9LwJWOc</a:t>
            </a:r>
            <a:endParaRPr lang="en-US" sz="1800" kern="0" dirty="0">
              <a:latin typeface="SukhumvitSet-Medium" panose="02000506000000020004" pitchFamily="2" charset="-34"/>
              <a:cs typeface="SukhumvitSet-Medium" panose="02000506000000020004" pitchFamily="2" charset="-34"/>
            </a:endParaRPr>
          </a:p>
          <a:p>
            <a:pPr>
              <a:spcBef>
                <a:spcPts val="600"/>
              </a:spcBef>
              <a:buFont typeface="Wingdings" pitchFamily="2" charset="2"/>
              <a:buChar char="v"/>
            </a:pPr>
            <a:endParaRPr lang="en-US" sz="1800" kern="0" dirty="0">
              <a:latin typeface="SukhumvitSet-Medium" panose="02000506000000020004" pitchFamily="2" charset="-34"/>
              <a:cs typeface="SukhumvitSet-Medium" panose="02000506000000020004" pitchFamily="2" charset="-34"/>
            </a:endParaRPr>
          </a:p>
          <a:p>
            <a:pPr marL="0" indent="0">
              <a:spcBef>
                <a:spcPts val="600"/>
              </a:spcBef>
              <a:buNone/>
            </a:pPr>
            <a:endParaRPr lang="en-US" sz="1800" kern="0" dirty="0">
              <a:latin typeface="SukhumvitSet-Medium" panose="02000506000000020004" pitchFamily="2" charset="-34"/>
              <a:cs typeface="SukhumvitSet-Medium" panose="02000506000000020004" pitchFamily="2" charset="-34"/>
            </a:endParaRPr>
          </a:p>
        </p:txBody>
      </p:sp>
    </p:spTree>
    <p:extLst>
      <p:ext uri="{BB962C8B-B14F-4D97-AF65-F5344CB8AC3E}">
        <p14:creationId xmlns:p14="http://schemas.microsoft.com/office/powerpoint/2010/main" val="30272442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76200"/>
            <a:ext cx="7200900" cy="609600"/>
          </a:xfrm>
        </p:spPr>
        <p:txBody>
          <a:bodyPr>
            <a:normAutofit/>
          </a:bodyPr>
          <a:lstStyle/>
          <a:p>
            <a:r>
              <a:rPr lang="en-US" sz="3200" dirty="0">
                <a:latin typeface="SukhumvitSet-Medium" panose="02000506000000020004" pitchFamily="2" charset="-34"/>
                <a:cs typeface="SukhumvitSet-Medium" panose="02000506000000020004" pitchFamily="2" charset="-34"/>
              </a:rPr>
              <a:t>References</a:t>
            </a:r>
          </a:p>
        </p:txBody>
      </p:sp>
      <p:sp>
        <p:nvSpPr>
          <p:cNvPr id="3" name="Content Placeholder 5"/>
          <p:cNvSpPr txBox="1">
            <a:spLocks/>
          </p:cNvSpPr>
          <p:nvPr/>
        </p:nvSpPr>
        <p:spPr>
          <a:xfrm>
            <a:off x="521677" y="533400"/>
            <a:ext cx="8534400" cy="6324600"/>
          </a:xfrm>
          <a:prstGeom prst="rect">
            <a:avLst/>
          </a:prstGeom>
        </p:spPr>
        <p:txBody>
          <a:bodyPr>
            <a:noAutofit/>
          </a:bodyPr>
          <a:lstStyle>
            <a:lvl1pPr marL="114300" indent="-114300" algn="l" rtl="0" eaLnBrk="1" fontAlgn="base" hangingPunct="1">
              <a:spcBef>
                <a:spcPct val="20000"/>
              </a:spcBef>
              <a:spcAft>
                <a:spcPct val="0"/>
              </a:spcAft>
              <a:buChar char="•"/>
              <a:defRPr sz="1600">
                <a:solidFill>
                  <a:schemeClr val="tx1"/>
                </a:solidFill>
                <a:latin typeface="+mn-lt"/>
                <a:ea typeface="+mn-ea"/>
                <a:cs typeface="+mn-cs"/>
              </a:defRPr>
            </a:lvl1pPr>
            <a:lvl2pPr marL="571500" indent="-114300" algn="l" rtl="0" eaLnBrk="1" fontAlgn="base" hangingPunct="1">
              <a:spcBef>
                <a:spcPct val="20000"/>
              </a:spcBef>
              <a:spcAft>
                <a:spcPct val="0"/>
              </a:spcAft>
              <a:buChar char="–"/>
              <a:defRPr sz="1400">
                <a:solidFill>
                  <a:schemeClr val="tx1"/>
                </a:solidFill>
                <a:latin typeface="+mn-lt"/>
              </a:defRPr>
            </a:lvl2pPr>
            <a:lvl3pPr marL="1028700" indent="-114300" algn="l" rtl="0" eaLnBrk="1" fontAlgn="base" hangingPunct="1">
              <a:spcBef>
                <a:spcPct val="20000"/>
              </a:spcBef>
              <a:spcAft>
                <a:spcPct val="0"/>
              </a:spcAft>
              <a:buChar char="•"/>
              <a:defRPr sz="1400">
                <a:solidFill>
                  <a:schemeClr val="tx1"/>
                </a:solidFill>
                <a:latin typeface="+mn-lt"/>
              </a:defRPr>
            </a:lvl3pPr>
            <a:lvl4pPr marL="1485900" indent="-114300" algn="l" rtl="0" eaLnBrk="1" fontAlgn="base" hangingPunct="1">
              <a:spcBef>
                <a:spcPct val="20000"/>
              </a:spcBef>
              <a:spcAft>
                <a:spcPct val="0"/>
              </a:spcAft>
              <a:buChar char="–"/>
              <a:defRPr sz="1400">
                <a:solidFill>
                  <a:schemeClr val="tx1"/>
                </a:solidFill>
                <a:latin typeface="+mn-lt"/>
              </a:defRPr>
            </a:lvl4pPr>
            <a:lvl5pPr marL="1943100" indent="-114300" algn="l" rtl="0" eaLnBrk="1" fontAlgn="base" hangingPunct="1">
              <a:spcBef>
                <a:spcPct val="20000"/>
              </a:spcBef>
              <a:spcAft>
                <a:spcPct val="0"/>
              </a:spcAft>
              <a:buChar char="»"/>
              <a:defRPr sz="1400">
                <a:solidFill>
                  <a:schemeClr val="tx1"/>
                </a:solidFill>
                <a:latin typeface="+mn-lt"/>
              </a:defRPr>
            </a:lvl5pPr>
            <a:lvl6pPr marL="2400300" indent="-114300" algn="l" rtl="0" eaLnBrk="1" fontAlgn="base" hangingPunct="1">
              <a:spcBef>
                <a:spcPct val="20000"/>
              </a:spcBef>
              <a:spcAft>
                <a:spcPct val="0"/>
              </a:spcAft>
              <a:buChar char="»"/>
              <a:defRPr sz="1400">
                <a:solidFill>
                  <a:schemeClr val="tx1"/>
                </a:solidFill>
                <a:latin typeface="+mn-lt"/>
              </a:defRPr>
            </a:lvl6pPr>
            <a:lvl7pPr marL="2857500" indent="-114300" algn="l" rtl="0" eaLnBrk="1" fontAlgn="base" hangingPunct="1">
              <a:spcBef>
                <a:spcPct val="20000"/>
              </a:spcBef>
              <a:spcAft>
                <a:spcPct val="0"/>
              </a:spcAft>
              <a:buChar char="»"/>
              <a:defRPr sz="1400">
                <a:solidFill>
                  <a:schemeClr val="tx1"/>
                </a:solidFill>
                <a:latin typeface="+mn-lt"/>
              </a:defRPr>
            </a:lvl7pPr>
            <a:lvl8pPr marL="3314700" indent="-114300" algn="l" rtl="0" eaLnBrk="1" fontAlgn="base" hangingPunct="1">
              <a:spcBef>
                <a:spcPct val="20000"/>
              </a:spcBef>
              <a:spcAft>
                <a:spcPct val="0"/>
              </a:spcAft>
              <a:buChar char="»"/>
              <a:defRPr sz="1400">
                <a:solidFill>
                  <a:schemeClr val="tx1"/>
                </a:solidFill>
                <a:latin typeface="+mn-lt"/>
              </a:defRPr>
            </a:lvl8pPr>
            <a:lvl9pPr marL="3771900" indent="-114300" algn="l" rtl="0" eaLnBrk="1" fontAlgn="base" hangingPunct="1">
              <a:spcBef>
                <a:spcPct val="20000"/>
              </a:spcBef>
              <a:spcAft>
                <a:spcPct val="0"/>
              </a:spcAft>
              <a:buChar char="»"/>
              <a:defRPr sz="1400">
                <a:solidFill>
                  <a:schemeClr val="tx1"/>
                </a:solidFill>
                <a:latin typeface="+mn-lt"/>
              </a:defRPr>
            </a:lvl9pPr>
          </a:lstStyle>
          <a:p>
            <a:pPr>
              <a:spcBef>
                <a:spcPts val="600"/>
              </a:spcBef>
              <a:buFont typeface="Wingdings" pitchFamily="2" charset="2"/>
              <a:buChar char="v"/>
            </a:pPr>
            <a:r>
              <a:rPr lang="en-US" sz="1700" kern="0" dirty="0">
                <a:latin typeface="SukhumvitSet-Thin" panose="02000506000000020004" pitchFamily="2" charset="-34"/>
                <a:cs typeface="SukhumvitSet-Thin" panose="02000506000000020004" pitchFamily="2" charset="-34"/>
                <a:hlinkClick r:id="rId2"/>
              </a:rPr>
              <a:t>https://www.youtube.com/watch?v=UeFRo7uALhM</a:t>
            </a:r>
            <a:endParaRPr lang="en-US" sz="1700" kern="0" dirty="0">
              <a:latin typeface="SukhumvitSet-Thin" panose="02000506000000020004" pitchFamily="2" charset="-34"/>
              <a:cs typeface="SukhumvitSet-Thin" panose="02000506000000020004" pitchFamily="2" charset="-34"/>
            </a:endParaRPr>
          </a:p>
          <a:p>
            <a:pPr>
              <a:buFont typeface="Wingdings" pitchFamily="2" charset="2"/>
              <a:buChar char="v"/>
            </a:pPr>
            <a:r>
              <a:rPr lang="en-US" sz="1700" dirty="0">
                <a:latin typeface="SukhumvitSet-Thin" panose="02000506000000020004" pitchFamily="2" charset="-34"/>
                <a:cs typeface="SukhumvitSet-Thin" panose="02000506000000020004" pitchFamily="2" charset="-34"/>
                <a:hlinkClick r:id="rId3"/>
              </a:rPr>
              <a:t>https://www.ncbi.nlm.nih.gov/pmc/articles/PMC5564607/#!po=28.6585</a:t>
            </a:r>
            <a:endParaRPr lang="en-US" sz="1700" dirty="0">
              <a:latin typeface="SukhumvitSet-Thin" panose="02000506000000020004" pitchFamily="2" charset="-34"/>
              <a:cs typeface="SukhumvitSet-Thin" panose="02000506000000020004" pitchFamily="2" charset="-34"/>
            </a:endParaRPr>
          </a:p>
          <a:p>
            <a:pPr>
              <a:buFont typeface="Wingdings" pitchFamily="2" charset="2"/>
              <a:buChar char="v"/>
            </a:pPr>
            <a:r>
              <a:rPr lang="en-US" sz="1700" dirty="0">
                <a:latin typeface="SukhumvitSet-Thin" panose="02000506000000020004" pitchFamily="2" charset="-34"/>
                <a:cs typeface="SukhumvitSet-Thin" panose="02000506000000020004" pitchFamily="2" charset="-34"/>
                <a:hlinkClick r:id="rId4"/>
              </a:rPr>
              <a:t>http://clincancerres.aacrjournals.org/content/23/20/6078.figures-only</a:t>
            </a:r>
            <a:endParaRPr lang="en-US" sz="1700" dirty="0">
              <a:latin typeface="SukhumvitSet-Thin" panose="02000506000000020004" pitchFamily="2" charset="-34"/>
              <a:cs typeface="SukhumvitSet-Thin" panose="02000506000000020004" pitchFamily="2" charset="-34"/>
            </a:endParaRPr>
          </a:p>
          <a:p>
            <a:pPr>
              <a:buFont typeface="Wingdings" pitchFamily="2" charset="2"/>
              <a:buChar char="v"/>
            </a:pPr>
            <a:r>
              <a:rPr lang="en-US" sz="1700" dirty="0">
                <a:latin typeface="SukhumvitSet-Thin" panose="02000506000000020004" pitchFamily="2" charset="-34"/>
                <a:cs typeface="SukhumvitSet-Thin" panose="02000506000000020004" pitchFamily="2" charset="-34"/>
                <a:hlinkClick r:id="rId5"/>
              </a:rPr>
              <a:t>https://www.ncbi.nlm.nih.gov/pmc/articles/PMC5263212/#CR47</a:t>
            </a:r>
            <a:endParaRPr lang="en-US" sz="1700" dirty="0">
              <a:latin typeface="SukhumvitSet-Thin" panose="02000506000000020004" pitchFamily="2" charset="-34"/>
              <a:cs typeface="SukhumvitSet-Thin" panose="02000506000000020004" pitchFamily="2" charset="-34"/>
            </a:endParaRPr>
          </a:p>
          <a:p>
            <a:pPr>
              <a:buFont typeface="Wingdings" pitchFamily="2" charset="2"/>
              <a:buChar char="v"/>
            </a:pPr>
            <a:r>
              <a:rPr lang="en-US" sz="1700" dirty="0">
                <a:latin typeface="SukhumvitSet-Thin" panose="02000506000000020004" pitchFamily="2" charset="-34"/>
                <a:cs typeface="SukhumvitSet-Thin" panose="02000506000000020004" pitchFamily="2" charset="-34"/>
                <a:hlinkClick r:id="rId6"/>
              </a:rPr>
              <a:t>https://onlinelibrary.wiley.com/doi/pdf/10.1002/ima.22238</a:t>
            </a:r>
            <a:endParaRPr lang="en-US" sz="1700" dirty="0">
              <a:latin typeface="SukhumvitSet-Thin" panose="02000506000000020004" pitchFamily="2" charset="-34"/>
              <a:cs typeface="SukhumvitSet-Thin" panose="02000506000000020004" pitchFamily="2" charset="-34"/>
            </a:endParaRPr>
          </a:p>
          <a:p>
            <a:pPr>
              <a:buFont typeface="Wingdings" pitchFamily="2" charset="2"/>
              <a:buChar char="v"/>
            </a:pPr>
            <a:r>
              <a:rPr lang="en-US" sz="1700" dirty="0">
                <a:latin typeface="SukhumvitSet-Thin" panose="02000506000000020004" pitchFamily="2" charset="-34"/>
                <a:cs typeface="SukhumvitSet-Thin" panose="02000506000000020004" pitchFamily="2" charset="-34"/>
                <a:hlinkClick r:id="rId7"/>
              </a:rPr>
              <a:t>https://medium.com/randy-s-club/brain-cancer-breakthroughs-890a74bf3c4f</a:t>
            </a:r>
            <a:endParaRPr lang="en-US" sz="1700" dirty="0">
              <a:latin typeface="SukhumvitSet-Thin" panose="02000506000000020004" pitchFamily="2" charset="-34"/>
              <a:cs typeface="SukhumvitSet-Thin" panose="02000506000000020004" pitchFamily="2" charset="-34"/>
            </a:endParaRPr>
          </a:p>
          <a:p>
            <a:pPr>
              <a:buFont typeface="Wingdings" pitchFamily="2" charset="2"/>
              <a:buChar char="v"/>
            </a:pPr>
            <a:r>
              <a:rPr lang="en-US" sz="1700" dirty="0">
                <a:latin typeface="SukhumvitSet-Thin" panose="02000506000000020004" pitchFamily="2" charset="-34"/>
                <a:cs typeface="SukhumvitSet-Thin" panose="02000506000000020004" pitchFamily="2" charset="-34"/>
                <a:hlinkClick r:id="rId8"/>
              </a:rPr>
              <a:t>http://www.iaeme.com/MasterAdmin/uploadfolder/IJCIET_08_12_007/IJCIET_08_12_007.pdf</a:t>
            </a:r>
            <a:endParaRPr lang="en-US" sz="1700" dirty="0">
              <a:latin typeface="SukhumvitSet-Thin" panose="02000506000000020004" pitchFamily="2" charset="-34"/>
              <a:cs typeface="SukhumvitSet-Thin" panose="02000506000000020004" pitchFamily="2" charset="-34"/>
            </a:endParaRPr>
          </a:p>
          <a:p>
            <a:pPr>
              <a:buFont typeface="Wingdings" pitchFamily="2" charset="2"/>
              <a:buChar char="v"/>
            </a:pPr>
            <a:r>
              <a:rPr lang="en-US" sz="1700" dirty="0">
                <a:latin typeface="SukhumvitSet-Thin" panose="02000506000000020004" pitchFamily="2" charset="-34"/>
                <a:cs typeface="SukhumvitSet-Thin" panose="02000506000000020004" pitchFamily="2" charset="-34"/>
                <a:hlinkClick r:id="rId9"/>
              </a:rPr>
              <a:t>https://link.springer.com/chapter/10.1007%2F978-3-642-04962-0_53</a:t>
            </a:r>
            <a:endParaRPr lang="en-US" sz="1700" dirty="0">
              <a:latin typeface="SukhumvitSet-Thin" panose="02000506000000020004" pitchFamily="2" charset="-34"/>
              <a:cs typeface="SukhumvitSet-Thin" panose="02000506000000020004" pitchFamily="2" charset="-34"/>
            </a:endParaRPr>
          </a:p>
          <a:p>
            <a:pPr>
              <a:buFont typeface="Wingdings" pitchFamily="2" charset="2"/>
              <a:buChar char="v"/>
            </a:pPr>
            <a:r>
              <a:rPr lang="en-US" sz="1700" dirty="0">
                <a:latin typeface="SukhumvitSet-Thin" panose="02000506000000020004" pitchFamily="2" charset="-34"/>
                <a:cs typeface="SukhumvitSet-Thin" panose="02000506000000020004" pitchFamily="2" charset="-34"/>
                <a:hlinkClick r:id="rId10"/>
              </a:rPr>
              <a:t>https://radiopaedia.org/articles/epithelioid-glioblastoma</a:t>
            </a:r>
            <a:endParaRPr lang="en-US" sz="1700" dirty="0">
              <a:latin typeface="SukhumvitSet-Thin" panose="02000506000000020004" pitchFamily="2" charset="-34"/>
              <a:cs typeface="SukhumvitSet-Thin" panose="02000506000000020004" pitchFamily="2" charset="-34"/>
            </a:endParaRPr>
          </a:p>
          <a:p>
            <a:pPr>
              <a:spcBef>
                <a:spcPts val="600"/>
              </a:spcBef>
              <a:buFont typeface="Wingdings" pitchFamily="2" charset="2"/>
              <a:buChar char="v"/>
            </a:pPr>
            <a:r>
              <a:rPr lang="en-US" sz="1700" kern="0" dirty="0">
                <a:latin typeface="SukhumvitSet-Thin" panose="02000506000000020004" pitchFamily="2" charset="-34"/>
                <a:cs typeface="SukhumvitSet-Thin" panose="02000506000000020004" pitchFamily="2" charset="-34"/>
                <a:hlinkClick r:id="rId11"/>
              </a:rPr>
              <a:t>http://www.medicalbiostatistics.com/roccurve.pdf</a:t>
            </a:r>
            <a:endParaRPr lang="en-US" sz="1700" kern="0" dirty="0">
              <a:latin typeface="SukhumvitSet-Thin" panose="02000506000000020004" pitchFamily="2" charset="-34"/>
              <a:cs typeface="SukhumvitSet-Thin" panose="02000506000000020004" pitchFamily="2" charset="-34"/>
            </a:endParaRPr>
          </a:p>
          <a:p>
            <a:pPr>
              <a:spcBef>
                <a:spcPts val="600"/>
              </a:spcBef>
              <a:buFont typeface="Wingdings" pitchFamily="2" charset="2"/>
              <a:buChar char="v"/>
            </a:pPr>
            <a:r>
              <a:rPr lang="en-US" sz="1700" kern="0" dirty="0">
                <a:latin typeface="SukhumvitSet-Thin" panose="02000506000000020004" pitchFamily="2" charset="-34"/>
                <a:cs typeface="SukhumvitSet-Thin" panose="02000506000000020004" pitchFamily="2" charset="-34"/>
                <a:hlinkClick r:id="rId12"/>
              </a:rPr>
              <a:t>https://www.youtube.com/watch?v=hnRBl9-BzjQ</a:t>
            </a:r>
            <a:endParaRPr lang="en-US" sz="1700" kern="0" dirty="0">
              <a:latin typeface="SukhumvitSet-Thin" panose="02000506000000020004" pitchFamily="2" charset="-34"/>
              <a:cs typeface="SukhumvitSet-Thin" panose="02000506000000020004" pitchFamily="2" charset="-34"/>
            </a:endParaRPr>
          </a:p>
          <a:p>
            <a:pPr>
              <a:spcBef>
                <a:spcPts val="600"/>
              </a:spcBef>
              <a:buFont typeface="Wingdings" pitchFamily="2" charset="2"/>
              <a:buChar char="v"/>
            </a:pPr>
            <a:r>
              <a:rPr lang="en-US" sz="1700" kern="0" dirty="0">
                <a:latin typeface="SukhumvitSet-Thin" panose="02000506000000020004" pitchFamily="2" charset="-34"/>
                <a:cs typeface="SukhumvitSet-Thin" panose="02000506000000020004" pitchFamily="2" charset="-34"/>
                <a:hlinkClick r:id="rId13"/>
              </a:rPr>
              <a:t>http://gim.unmc.edu/dxtests/roc3.htm</a:t>
            </a:r>
            <a:endParaRPr lang="en-US" sz="1700" kern="0" dirty="0">
              <a:latin typeface="SukhumvitSet-Thin" panose="02000506000000020004" pitchFamily="2" charset="-34"/>
              <a:cs typeface="SukhumvitSet-Thin" panose="02000506000000020004" pitchFamily="2" charset="-34"/>
            </a:endParaRPr>
          </a:p>
          <a:p>
            <a:pPr>
              <a:spcBef>
                <a:spcPts val="600"/>
              </a:spcBef>
              <a:buFont typeface="Wingdings" pitchFamily="2" charset="2"/>
              <a:buChar char="v"/>
            </a:pPr>
            <a:r>
              <a:rPr lang="en-US" sz="1700" kern="0" dirty="0">
                <a:latin typeface="SukhumvitSet-Thin" panose="02000506000000020004" pitchFamily="2" charset="-34"/>
                <a:cs typeface="SukhumvitSet-Thin" panose="02000506000000020004" pitchFamily="2" charset="-34"/>
                <a:hlinkClick r:id="rId14"/>
              </a:rPr>
              <a:t>http://www.ijecscse.org/papers/apr2012/Brain-Tumour-Extraction-from-MRI-Images-Using-MATLAB.pdf</a:t>
            </a:r>
            <a:endParaRPr lang="en-US" sz="1700" kern="0" dirty="0">
              <a:latin typeface="SukhumvitSet-Thin" panose="02000506000000020004" pitchFamily="2" charset="-34"/>
              <a:cs typeface="SukhumvitSet-Thin" panose="02000506000000020004" pitchFamily="2" charset="-34"/>
            </a:endParaRPr>
          </a:p>
          <a:p>
            <a:pPr>
              <a:spcBef>
                <a:spcPts val="600"/>
              </a:spcBef>
              <a:buFont typeface="Wingdings" pitchFamily="2" charset="2"/>
              <a:buChar char="v"/>
            </a:pPr>
            <a:r>
              <a:rPr lang="en-US" sz="1700" kern="0" dirty="0">
                <a:latin typeface="SukhumvitSet-Thin" panose="02000506000000020004" pitchFamily="2" charset="-34"/>
                <a:cs typeface="SukhumvitSet-Thin" panose="02000506000000020004" pitchFamily="2" charset="-34"/>
                <a:hlinkClick r:id="rId15"/>
              </a:rPr>
              <a:t>http://www.dana-farber.org/brain-tumors/diagnosis/</a:t>
            </a:r>
            <a:endParaRPr lang="en-US" sz="1700" kern="0" dirty="0">
              <a:latin typeface="SukhumvitSet-Thin" panose="02000506000000020004" pitchFamily="2" charset="-34"/>
              <a:cs typeface="SukhumvitSet-Thin" panose="02000506000000020004" pitchFamily="2" charset="-34"/>
            </a:endParaRPr>
          </a:p>
          <a:p>
            <a:pPr>
              <a:spcBef>
                <a:spcPts val="600"/>
              </a:spcBef>
              <a:buFont typeface="Wingdings" pitchFamily="2" charset="2"/>
              <a:buChar char="v"/>
            </a:pPr>
            <a:r>
              <a:rPr lang="en-US" sz="1700" kern="0" dirty="0">
                <a:latin typeface="SukhumvitSet-Thin" panose="02000506000000020004" pitchFamily="2" charset="-34"/>
                <a:cs typeface="SukhumvitSet-Thin" panose="02000506000000020004" pitchFamily="2" charset="-34"/>
                <a:hlinkClick r:id="rId16"/>
              </a:rPr>
              <a:t>https://www.graphpad.com/guides/prism/7/statistics/sensitivity_and_specificity.htm?toc=0&amp;printWindow</a:t>
            </a:r>
            <a:endParaRPr lang="en-US" sz="1700" kern="0" dirty="0">
              <a:latin typeface="SukhumvitSet-Thin" panose="02000506000000020004" pitchFamily="2" charset="-34"/>
              <a:cs typeface="SukhumvitSet-Thin" panose="02000506000000020004" pitchFamily="2" charset="-34"/>
            </a:endParaRPr>
          </a:p>
          <a:p>
            <a:pPr>
              <a:spcBef>
                <a:spcPts val="600"/>
              </a:spcBef>
              <a:buFont typeface="Wingdings" pitchFamily="2" charset="2"/>
              <a:buChar char="v"/>
            </a:pPr>
            <a:r>
              <a:rPr lang="en-US" sz="1700" kern="0" dirty="0">
                <a:latin typeface="SukhumvitSet-Thin" panose="02000506000000020004" pitchFamily="2" charset="-34"/>
                <a:cs typeface="SukhumvitSet-Thin" panose="02000506000000020004" pitchFamily="2" charset="-34"/>
                <a:hlinkClick r:id="rId17"/>
              </a:rPr>
              <a:t>https://www.hopkinsmedicine.org/healthlibrary/test_procedures/neurological/craniotomy_92,P08767</a:t>
            </a:r>
            <a:endParaRPr lang="en-US" sz="1700" kern="0" dirty="0">
              <a:latin typeface="SukhumvitSet-Thin" panose="02000506000000020004" pitchFamily="2" charset="-34"/>
              <a:cs typeface="SukhumvitSet-Thin" panose="02000506000000020004" pitchFamily="2" charset="-34"/>
            </a:endParaRPr>
          </a:p>
        </p:txBody>
      </p:sp>
    </p:spTree>
    <p:extLst>
      <p:ext uri="{BB962C8B-B14F-4D97-AF65-F5344CB8AC3E}">
        <p14:creationId xmlns:p14="http://schemas.microsoft.com/office/powerpoint/2010/main" val="285704767"/>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432A30"/>
      </a:dk2>
      <a:lt2>
        <a:srgbClr val="F2F2F0"/>
      </a:lt2>
      <a:accent1>
        <a:srgbClr val="836C9F"/>
      </a:accent1>
      <a:accent2>
        <a:srgbClr val="BDAB56"/>
      </a:accent2>
      <a:accent3>
        <a:srgbClr val="B0565D"/>
      </a:accent3>
      <a:accent4>
        <a:srgbClr val="55B1BC"/>
      </a:accent4>
      <a:accent5>
        <a:srgbClr val="4D925F"/>
      </a:accent5>
      <a:accent6>
        <a:srgbClr val="E08C4A"/>
      </a:accent6>
      <a:hlink>
        <a:srgbClr val="55B1BC"/>
      </a:hlink>
      <a:folHlink>
        <a:srgbClr val="836C9F"/>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9270AA94-2367-4B1E-B579-26147B222B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{4E1C2956-DBA6-E14C-A851-036F4E6A32DF}tf10001072</Template>
  <TotalTime>33811</TotalTime>
  <Words>808</Words>
  <Application>Microsoft Macintosh PowerPoint</Application>
  <PresentationFormat>On-screen Show (4:3)</PresentationFormat>
  <Paragraphs>85</Paragraphs>
  <Slides>9</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9</vt:i4>
      </vt:variant>
    </vt:vector>
  </HeadingPairs>
  <TitlesOfParts>
    <vt:vector size="19" baseType="lpstr">
      <vt:lpstr>Malgun Gothic</vt:lpstr>
      <vt:lpstr>Yuanti TC</vt:lpstr>
      <vt:lpstr>Calibri</vt:lpstr>
      <vt:lpstr>Cordia New</vt:lpstr>
      <vt:lpstr>Franklin Gothic Book</vt:lpstr>
      <vt:lpstr>SukhumvitSet-Light</vt:lpstr>
      <vt:lpstr>SukhumvitSet-Medium</vt:lpstr>
      <vt:lpstr>SukhumvitSet-Thin</vt:lpstr>
      <vt:lpstr>Wingdings</vt:lpstr>
      <vt:lpstr>Crop</vt:lpstr>
      <vt:lpstr>PowerPoint Presentation</vt:lpstr>
      <vt:lpstr>Background</vt:lpstr>
      <vt:lpstr>Technical Approach (1) – Neuroimage Processing</vt:lpstr>
      <vt:lpstr>Technical Approach (2) – Error Analysis</vt:lpstr>
      <vt:lpstr>Results (1) – Successful and Unsuccessful Examples</vt:lpstr>
      <vt:lpstr>Results (2) – Error Analysis</vt:lpstr>
      <vt:lpstr>Conclusion and Next Steps</vt:lpstr>
      <vt:lpstr>See Videos</vt:lpstr>
      <vt:lpstr>References</vt:lpstr>
    </vt:vector>
  </TitlesOfParts>
  <LinksUpToDate>false</LinksUpToDate>
  <SharedDoc>false</SharedDoc>
  <HyperlinksChanged>false</HyperlinksChanged>
  <AppVersion>16.0009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Murein</dc:creator>
  <cp:lastModifiedBy>Sejal Dua</cp:lastModifiedBy>
  <cp:revision>1380</cp:revision>
  <cp:lastPrinted>2015-03-03T17:21:38Z</cp:lastPrinted>
  <dcterms:created xsi:type="dcterms:W3CDTF">2014-10-17T10:50:54Z</dcterms:created>
  <dcterms:modified xsi:type="dcterms:W3CDTF">2018-05-11T08:55:46Z</dcterms:modified>
</cp:coreProperties>
</file>