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2"/>
  </p:notesMasterIdLst>
  <p:sldIdLst>
    <p:sldId id="347" r:id="rId2"/>
    <p:sldId id="325" r:id="rId3"/>
    <p:sldId id="326" r:id="rId4"/>
    <p:sldId id="327" r:id="rId5"/>
    <p:sldId id="328" r:id="rId6"/>
    <p:sldId id="329" r:id="rId7"/>
    <p:sldId id="330" r:id="rId8"/>
    <p:sldId id="331" r:id="rId9"/>
    <p:sldId id="332" r:id="rId10"/>
    <p:sldId id="291" r:id="rId11"/>
    <p:sldId id="336" r:id="rId12"/>
    <p:sldId id="337" r:id="rId13"/>
    <p:sldId id="338" r:id="rId14"/>
    <p:sldId id="339" r:id="rId15"/>
    <p:sldId id="340" r:id="rId16"/>
    <p:sldId id="341" r:id="rId17"/>
    <p:sldId id="342" r:id="rId18"/>
    <p:sldId id="343" r:id="rId19"/>
    <p:sldId id="344" r:id="rId20"/>
    <p:sldId id="345" r:id="rId21"/>
  </p:sldIdLst>
  <p:sldSz cx="12192000" cy="6858000"/>
  <p:notesSz cx="6858000" cy="9144000"/>
  <p:embeddedFontLst>
    <p:embeddedFont>
      <p:font typeface="Roboto Condensed" panose="02000000000000000000" pitchFamily="2" charset="0"/>
      <p:regular r:id="rId23"/>
      <p:bold r:id="rId24"/>
      <p:italic r:id="rId25"/>
      <p:boldItalic r:id="rId26"/>
    </p:embeddedFont>
    <p:embeddedFont>
      <p:font typeface="Roboto Condensed Light" panose="02000000000000000000" pitchFamily="2" charset="0"/>
      <p:regular r:id="rId27"/>
      <p:italic r:id="rId28"/>
    </p:embeddedFont>
    <p:embeddedFont>
      <p:font typeface="Wingdings 3" panose="05040102010807070707" pitchFamily="18" charset="2"/>
      <p:regular r:id="rId2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0233"/>
    <a:srgbClr val="301B92"/>
    <a:srgbClr val="673BB7"/>
    <a:srgbClr val="607D8B"/>
    <a:srgbClr val="ED524F"/>
    <a:srgbClr val="B71B1C"/>
    <a:srgbClr val="F54337"/>
    <a:srgbClr val="D81A60"/>
    <a:srgbClr val="890E4F"/>
    <a:srgbClr val="EA1E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5T12:59:0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0 202 24575,'584'-15'0,"-192"7"0,-81 5 0,-152-8 0,59-3 0,-146 14 0,0 2 0,0-4 0,0-3 0,85-16 0,-112 12 0,1 2 0,1 2 0,69 1 0,-66 2 0,0-2 0,57-13 0,61-6 0,330 19 0,-264 6 0,262-30 0,-300 12 0,311 9 0,-293 9 0,-146-2 0,105 15 0,-129-10-682,70 1-1,-93-6-6143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5T13:02:48.09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21389,'1047'0'0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5T13:02:53.41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71 24575,'624'0'0,"-608"-1"0,0 0 0,-1-1 0,1 0 0,-1-2 0,21-6 0,-38 7-111,1 2 81,0 1-1,0-1 0,0 0 1,0 0-1,1 1 1,-1-1-1,0 0 0,0 0 1,1 0-1,-1 0 1,1 0-1,-1 0 0,1 0 1,-1 0-1,1 0 1,0 0-1,0 0 1,-1 0-1,1 0 0,0-1 1,0 1-1,0 0 1,0 0-1,0 0 0,0 0 1,0 0-1,1 0 1,-1 0-1,0 0 0,1-1 1,-1 1-1,0 0 1,1 0-1,0 0 0,-1 0 1,1 1-1,-1-1 1,1 0-1,0 0 1,1-1-1,9-4-6795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5T12:59:0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0 202 24575,'584'-15'0,"-192"7"0,-81 5 0,-152-8 0,59-3 0,-146 14 0,0 2 0,0-4 0,0-3 0,85-16 0,-112 12 0,1 2 0,1 2 0,69 1 0,-66 2 0,0-2 0,57-13 0,61-6 0,330 19 0,-264 6 0,262-30 0,-300 12 0,311 9 0,-293 9 0,-146-2 0,105 15 0,-129-10-682,70 1-1,-93-6-6143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5T13:02:53.41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71 24575,'624'0'0,"-608"-1"0,0 0 0,-1-1 0,1 0 0,-1-2 0,21-6 0,-38 7-111,1 2 81,0 1-1,0-1 0,0 0 1,0 0-1,1 1 1,-1-1-1,0 0 0,0 0 1,1 0-1,-1 0 1,1 0-1,-1 0 0,1 0 1,-1 0-1,1 0 1,0 0-1,0 0 1,-1 0-1,1 0 0,0-1 1,0 1-1,0 0 1,0 0-1,0 0 0,0 0 1,0 0-1,1 0 1,-1 0-1,0 0 0,1-1 1,-1 1-1,0 0 1,1 0-1,0 0 0,-1 0 1,1 1-1,-1-1 1,1 0-1,0 0 1,1-1-1,9-4-6795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48E3F3-8B31-41D2-AA9B-9796555DB866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79BDEF-6165-4E72-B1A6-6E8034CEC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013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0" Type="http://schemas.openxmlformats.org/officeDocument/2006/relationships/image" Target="../media/image8.jpe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Layouts/_rels/slideLayout12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Layouts/_rels/slideLayout13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Layouts/_rels/slideLayout14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Layouts/_rels/slideLayout15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Layouts/_rels/slideLayout16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Layouts/_rels/slideLayout17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Layouts/_rels/slideLayout18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Layouts/_rels/slideLayout19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0" Type="http://schemas.openxmlformats.org/officeDocument/2006/relationships/image" Target="../media/image8.jpeg"/><Relationship Id="rId4" Type="http://schemas.openxmlformats.org/officeDocument/2006/relationships/image" Target="../media/image3.png"/><Relationship Id="rId9" Type="http://schemas.openxmlformats.org/officeDocument/2006/relationships/image" Target="../media/image13.jpeg"/></Relationships>
</file>

<file path=ppt/slideLayouts/_rels/slideLayout2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png"/><Relationship Id="rId4" Type="http://schemas.microsoft.com/office/2007/relationships/hdphoto" Target="../media/hdphoto2.wdp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Default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0">
                      <a:srgbClr val="1D3064"/>
                    </a:gs>
                    <a:gs pos="100000">
                      <a:schemeClr val="tx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E0042908-6588-4C7A-9615-8D5899E8A9F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383" t="-16142" r="-144383" b="22103"/>
          <a:stretch/>
        </p:blipFill>
        <p:spPr>
          <a:xfrm>
            <a:off x="1834747" y="3985791"/>
            <a:ext cx="3075940" cy="2892592"/>
          </a:xfrm>
          <a:prstGeom prst="rect">
            <a:avLst/>
          </a:prstGeom>
        </p:spPr>
      </p:pic>
      <p:pic>
        <p:nvPicPr>
          <p:cNvPr id="36" name="Picture 35" descr="User icon Royalty Free Vector Image - VectorStock">
            <a:extLst>
              <a:ext uri="{FF2B5EF4-FFF2-40B4-BE49-F238E27FC236}">
                <a16:creationId xmlns:a16="http://schemas.microsoft.com/office/drawing/2014/main" id="{3C805A05-DDF6-4BA6-8EDB-D97128A43BF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id="{C4AACC20-C1A0-45ED-8640-28D84A9F84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E75253BA-841C-4898-BAAF-3A16D7F9433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593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D71C1D1-D056-4C60-9F03-E6291617B71F}"/>
              </a:ext>
            </a:extLst>
          </p:cNvPr>
          <p:cNvSpPr txBox="1"/>
          <p:nvPr userDrawn="1"/>
        </p:nvSpPr>
        <p:spPr>
          <a:xfrm>
            <a:off x="375920" y="457200"/>
            <a:ext cx="41857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How to Crop Circular Photo?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E0451329-7800-417A-9D19-D93464C6306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013200" y="1808163"/>
            <a:ext cx="3890962" cy="3890962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312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4">
                  <a:lumMod val="50000"/>
                </a:schemeClr>
              </a:gs>
              <a:gs pos="100000">
                <a:srgbClr val="009788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4">
                  <a:lumMod val="50000"/>
                </a:schemeClr>
              </a:gs>
              <a:gs pos="100000">
                <a:srgbClr val="009788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4">
                        <a:lumMod val="50000"/>
                      </a:schemeClr>
                    </a:gs>
                    <a:gs pos="100000">
                      <a:srgbClr val="009788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0" name="Picture 19" descr="User icon Royalty Free Vector Image - VectorStock">
            <a:extLst>
              <a:ext uri="{FF2B5EF4-FFF2-40B4-BE49-F238E27FC236}">
                <a16:creationId xmlns:a16="http://schemas.microsoft.com/office/drawing/2014/main" id="{4A8E0F54-DC01-449D-B951-DC7CBAFD954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65D60AFC-04BC-4FCA-A89D-6FCD04B6DC3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65C24A8B-C009-4A74-9481-67BB67CA49B0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8808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Cy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2">
                  <a:lumMod val="50000"/>
                </a:schemeClr>
              </a:gs>
              <a:gs pos="100000">
                <a:schemeClr val="accent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2">
                  <a:lumMod val="50000"/>
                </a:schemeClr>
              </a:gs>
              <a:gs pos="100000">
                <a:schemeClr val="accent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2">
                        <a:lumMod val="50000"/>
                      </a:schemeClr>
                    </a:gs>
                    <a:gs pos="100000">
                      <a:schemeClr val="accent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30" name="Picture 29" descr="User icon Royalty Free Vector Image - VectorStock">
            <a:extLst>
              <a:ext uri="{FF2B5EF4-FFF2-40B4-BE49-F238E27FC236}">
                <a16:creationId xmlns:a16="http://schemas.microsoft.com/office/drawing/2014/main" id="{5F55812D-505A-4B1A-9EB5-16DCD08F2B8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0974588E-8956-4BF5-BF58-B7E42070A56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8DCFBA18-DBB7-4232-9BDC-C0D95AE93AF0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5704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Ligh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3">
                  <a:lumMod val="50000"/>
                </a:schemeClr>
              </a:gs>
              <a:gs pos="100000">
                <a:schemeClr val="accent3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3">
                  <a:lumMod val="50000"/>
                </a:schemeClr>
              </a:gs>
              <a:gs pos="100000">
                <a:schemeClr val="accent3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3">
                        <a:lumMod val="50000"/>
                      </a:schemeClr>
                    </a:gs>
                    <a:gs pos="100000">
                      <a:schemeClr val="accent3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AE6570A8-081D-45CE-A0DD-F78F5EDB0F9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0B000B32-CB56-440D-9FAE-7DE703A93A0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5E75AD4F-9BB9-4005-AB78-4A6D388A4CD6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0339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A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5">
                        <a:lumMod val="75000"/>
                      </a:schemeClr>
                    </a:gs>
                    <a:gs pos="100000">
                      <a:schemeClr val="accent5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00C9ED70-1CC8-4EF2-BE10-AAFE24AAC5D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7FD1CDD6-829C-4C5B-BFB7-74153A66FF2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4964C355-848F-46E4-BB2A-EA2EE69FEBA2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8597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Maro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80BF4AFD-B365-46D4-AAC5-485DFA5A7D4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2BC70C35-8BA7-4D49-9AF7-DC36FAB8FDA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036D56FE-CA91-4481-9096-27448303AC20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6259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lue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273238"/>
              </a:gs>
              <a:gs pos="100000">
                <a:srgbClr val="607D8B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273238"/>
              </a:gs>
              <a:gs pos="100000">
                <a:srgbClr val="607D8B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273238"/>
                    </a:gs>
                    <a:gs pos="100000">
                      <a:srgbClr val="607D8B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AEB45C91-0DA6-4973-9AEA-FF1388508AC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F70CF6D9-DDB4-41AA-BB82-F8ED04AD8BC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A561853C-B15A-4153-A982-7E7EB1213BCE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8816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row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3E2622"/>
              </a:gs>
              <a:gs pos="100000">
                <a:srgbClr val="79554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3E2622"/>
              </a:gs>
              <a:gs pos="100000">
                <a:srgbClr val="79554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3E2622"/>
                    </a:gs>
                    <a:gs pos="100000">
                      <a:srgbClr val="795547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7E386D9D-B92A-4F40-9089-A1FD00CD387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DA295F85-D43D-42E5-9539-A471116A43B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B976521A-C815-4A64-A047-CE405ED0E59A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5262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Deep Pu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301B92"/>
              </a:gs>
              <a:gs pos="100000">
                <a:srgbClr val="673BB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301B92"/>
              </a:gs>
              <a:gs pos="100000">
                <a:srgbClr val="673BB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301B92"/>
                    </a:gs>
                    <a:gs pos="100000">
                      <a:srgbClr val="673BB7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BE300026-40E8-4FB1-998A-9CEB5F7A1B8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DB3B5E9B-B4F0-4E85-954A-F7CC04BBF24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631765DD-2E04-4EE4-AFB7-43E328823E61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2809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0E47A1"/>
                    </a:gs>
                    <a:gs pos="100000">
                      <a:srgbClr val="03A9F5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C3A13D11-EC6C-4E81-AD83-7AC73D273FD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85035EF3-F5FB-41C2-A0BE-B3AEF7556AB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1018DFAF-9B15-4199-9C36-C730A2CE6C5E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807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B9A329F3-B4EA-403B-BD1C-FDD65D8E9D3F}"/>
              </a:ext>
            </a:extLst>
          </p:cNvPr>
          <p:cNvGrpSpPr/>
          <p:nvPr userDrawn="1"/>
        </p:nvGrpSpPr>
        <p:grpSpPr>
          <a:xfrm>
            <a:off x="10721798" y="852808"/>
            <a:ext cx="1339023" cy="407045"/>
            <a:chOff x="10721798" y="852808"/>
            <a:chExt cx="1339023" cy="407045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F0325C5E-F004-43A9-9277-53A0BD206A7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B63808E-204C-4894-A747-B51DDC7425CA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Jay R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Dhamsaniya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#3130006 (PS)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1 – Basic Probability</a:t>
            </a: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666333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B71B1C"/>
                    </a:gs>
                    <a:gs pos="100000">
                      <a:srgbClr val="ED524F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77B7B864-C091-4493-B14B-F5B61B586EED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46" t="7575" r="25761" b="18186"/>
          <a:stretch>
            <a:fillRect/>
          </a:stretch>
        </p:blipFill>
        <p:spPr>
          <a:xfrm>
            <a:off x="356499" y="5214354"/>
            <a:ext cx="1354234" cy="1354234"/>
          </a:xfrm>
          <a:custGeom>
            <a:avLst/>
            <a:gdLst>
              <a:gd name="connsiteX0" fmla="*/ 2286000 w 4572000"/>
              <a:gd name="connsiteY0" fmla="*/ 0 h 4572000"/>
              <a:gd name="connsiteX1" fmla="*/ 4572000 w 4572000"/>
              <a:gd name="connsiteY1" fmla="*/ 2286000 h 4572000"/>
              <a:gd name="connsiteX2" fmla="*/ 2286000 w 4572000"/>
              <a:gd name="connsiteY2" fmla="*/ 4572000 h 4572000"/>
              <a:gd name="connsiteX3" fmla="*/ 0 w 4572000"/>
              <a:gd name="connsiteY3" fmla="*/ 2286000 h 4572000"/>
              <a:gd name="connsiteX4" fmla="*/ 2286000 w 4572000"/>
              <a:gd name="connsiteY4" fmla="*/ 0 h 457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2000" h="4572000">
                <a:moveTo>
                  <a:pt x="2286000" y="0"/>
                </a:moveTo>
                <a:cubicBezTo>
                  <a:pt x="3548523" y="0"/>
                  <a:pt x="4572000" y="1023477"/>
                  <a:pt x="4572000" y="2286000"/>
                </a:cubicBezTo>
                <a:cubicBezTo>
                  <a:pt x="4572000" y="3548523"/>
                  <a:pt x="3548523" y="4572000"/>
                  <a:pt x="2286000" y="4572000"/>
                </a:cubicBezTo>
                <a:cubicBezTo>
                  <a:pt x="1023477" y="4572000"/>
                  <a:pt x="0" y="3548523"/>
                  <a:pt x="0" y="2286000"/>
                </a:cubicBezTo>
                <a:cubicBezTo>
                  <a:pt x="0" y="1023477"/>
                  <a:pt x="1023477" y="0"/>
                  <a:pt x="2286000" y="0"/>
                </a:cubicBezTo>
                <a:close/>
              </a:path>
            </a:pathLst>
          </a:custGeom>
          <a:noFill/>
          <a:ln w="6350">
            <a:solidFill>
              <a:schemeClr val="bg1">
                <a:lumMod val="65000"/>
              </a:schemeClr>
            </a:solidFill>
          </a:ln>
          <a:effectLst/>
        </p:spPr>
      </p:pic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177B86E9-222D-4757-BE64-59540DB794E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8ABCD18B-D4E0-41E4-8162-7E83CB11DAE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744A518A-BE68-4048-BDCB-77578CB57230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1319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890E4F"/>
              </a:gs>
              <a:gs pos="100000">
                <a:srgbClr val="D81A60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890E4F"/>
              </a:gs>
              <a:gs pos="100000">
                <a:srgbClr val="D81A60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890E4F"/>
                    </a:gs>
                    <a:gs pos="100000">
                      <a:srgbClr val="D81A60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A2F1AAAC-C051-4A31-837B-4A9977722A4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ADF34BDA-AFB4-4120-81EF-C0AB56D388C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C248CBD5-99BA-4017-857A-5ED400F43651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502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619E228D-B2BD-4EFA-9FE9-86D81DDC600E}"/>
              </a:ext>
            </a:extLst>
          </p:cNvPr>
          <p:cNvGrpSpPr/>
          <p:nvPr userDrawn="1"/>
        </p:nvGrpSpPr>
        <p:grpSpPr>
          <a:xfrm>
            <a:off x="10721797" y="6047527"/>
            <a:ext cx="1339023" cy="407045"/>
            <a:chOff x="10721798" y="852808"/>
            <a:chExt cx="1339023" cy="407045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60ED7292-9BDD-4D31-8064-11177842F8C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F0757EE-ABB9-45D2-B479-D5AB8FB14DF1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Naimish R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Vadodariya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3163455" y="6509332"/>
            <a:ext cx="5865091" cy="4433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#2501CS501 (</a:t>
            </a:r>
            <a:r>
              <a:rPr lang="en-US" sz="1200" kern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rPr>
              <a:t>Building RESTful APIs with ASP.NET Core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Consume Web API</a:t>
            </a: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02761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AE04132C-088A-4457-A3C3-1DC6427585FC}"/>
              </a:ext>
            </a:extLst>
          </p:cNvPr>
          <p:cNvGrpSpPr/>
          <p:nvPr userDrawn="1"/>
        </p:nvGrpSpPr>
        <p:grpSpPr>
          <a:xfrm>
            <a:off x="131179" y="6047527"/>
            <a:ext cx="1339023" cy="407045"/>
            <a:chOff x="10721798" y="852808"/>
            <a:chExt cx="1339023" cy="407045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B49C31A0-0173-45C3-B715-F73A797EA64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6EB3A16-1B2C-44F3-A559-3929B9A2E162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Jay R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Dhamsaniya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#3130006 (PS)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1 – Basic Probability</a:t>
            </a: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6862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07171932-FFF4-4D27-9425-8CB5D27A92F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581" b="21180"/>
          <a:stretch/>
        </p:blipFill>
        <p:spPr>
          <a:xfrm rot="16200000">
            <a:off x="9807099" y="606901"/>
            <a:ext cx="2991808" cy="177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639DF2A-5426-428D-B32D-78E9191D8A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9646" t="18062" r="2731" b="17724"/>
          <a:stretch/>
        </p:blipFill>
        <p:spPr>
          <a:xfrm>
            <a:off x="0" y="401568"/>
            <a:ext cx="543946" cy="7721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B8C6168-C8A4-4660-9D38-045657B80D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lang="en-US" sz="6000" b="1" kern="1200" dirty="0">
                <a:gradFill flip="none" rotWithShape="1">
                  <a:gsLst>
                    <a:gs pos="0">
                      <a:srgbClr val="1D3064"/>
                    </a:gs>
                    <a:gs pos="100000">
                      <a:schemeClr val="tx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Write here Section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6C89DA-344D-4448-822C-2826084EF12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Write here Section Subtitle</a:t>
            </a:r>
          </a:p>
        </p:txBody>
      </p:sp>
      <p:sp>
        <p:nvSpPr>
          <p:cNvPr id="8" name="Freeform 17">
            <a:extLst>
              <a:ext uri="{FF2B5EF4-FFF2-40B4-BE49-F238E27FC236}">
                <a16:creationId xmlns:a16="http://schemas.microsoft.com/office/drawing/2014/main" id="{910DC0DC-3FC7-402D-8C9F-62D3ACC8DC86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2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04132C-088A-4457-A3C3-1DC6427585FC}"/>
              </a:ext>
            </a:extLst>
          </p:cNvPr>
          <p:cNvGrpSpPr/>
          <p:nvPr userDrawn="1"/>
        </p:nvGrpSpPr>
        <p:grpSpPr>
          <a:xfrm>
            <a:off x="10677938" y="6350844"/>
            <a:ext cx="1339023" cy="407045"/>
            <a:chOff x="10721798" y="852808"/>
            <a:chExt cx="1339023" cy="40704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B49C31A0-0173-45C3-B715-F73A797EA64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6EB3A16-1B2C-44F3-A559-3929B9A2E162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01692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Jay R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Dhamsaniya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#3130006 (PS)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1 – Basic Probability</a:t>
            </a: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AA5C57A-F840-488A-AACF-E658D398FCEC}"/>
              </a:ext>
            </a:extLst>
          </p:cNvPr>
          <p:cNvGrpSpPr/>
          <p:nvPr userDrawn="1"/>
        </p:nvGrpSpPr>
        <p:grpSpPr>
          <a:xfrm>
            <a:off x="10304203" y="212531"/>
            <a:ext cx="1649043" cy="501287"/>
            <a:chOff x="10721798" y="852808"/>
            <a:chExt cx="1339023" cy="40704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1B8F12B0-F30C-4955-8E3F-625C9D2A74C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508BA0B-FE99-4953-98B0-D2708C070068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71972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Jay R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Dhamsaniya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#3130006 (PS)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1 – Basic Probability</a:t>
            </a: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FD38B6F-D549-4D28-B5DA-3AF636652084}"/>
              </a:ext>
            </a:extLst>
          </p:cNvPr>
          <p:cNvGrpSpPr/>
          <p:nvPr userDrawn="1"/>
        </p:nvGrpSpPr>
        <p:grpSpPr>
          <a:xfrm>
            <a:off x="10357991" y="5976558"/>
            <a:ext cx="1649043" cy="501287"/>
            <a:chOff x="10721798" y="852808"/>
            <a:chExt cx="1339023" cy="40704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538C9597-8AB6-41B2-8903-FB3D0B47ADD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CB3A116-446D-49CC-96A6-7C8DB2B53F5A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06247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Jay R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Dhamsaniya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#3130006 (PS)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1 – Basic Probability</a:t>
            </a: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15C60ED7-12D4-496E-AF73-0995BE8C12FD}"/>
              </a:ext>
            </a:extLst>
          </p:cNvPr>
          <p:cNvGrpSpPr/>
          <p:nvPr userDrawn="1"/>
        </p:nvGrpSpPr>
        <p:grpSpPr>
          <a:xfrm>
            <a:off x="128095" y="5890392"/>
            <a:ext cx="2554143" cy="587454"/>
            <a:chOff x="131177" y="5775962"/>
            <a:chExt cx="2530239" cy="58195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30CB04CE-0025-4B1F-B962-A759D179D84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3F480CB-A4AF-424E-90DB-5B677403441A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43314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2311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F5063B-909B-4A7F-B502-780228043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27DDF1-16E2-4622-B8FD-0148CD5CE0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7EA166-F18A-4D32-AA1F-AE475D4910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21B45-1703-4330-B544-825BD8F37AF2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C5379-5B41-4775-9279-F9F7608E66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A4B342-6FD5-4BB7-B9AE-3C5081C089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1F3C7-36DD-4595-AA08-2525D8628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954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70" r:id="rId2"/>
    <p:sldLayoutId id="2147483687" r:id="rId3"/>
    <p:sldLayoutId id="2147483688" r:id="rId4"/>
    <p:sldLayoutId id="2147483671" r:id="rId5"/>
    <p:sldLayoutId id="2147483672" r:id="rId6"/>
    <p:sldLayoutId id="2147483689" r:id="rId7"/>
    <p:sldLayoutId id="2147483690" r:id="rId8"/>
    <p:sldLayoutId id="2147483673" r:id="rId9"/>
    <p:sldLayoutId id="2147483691" r:id="rId10"/>
    <p:sldLayoutId id="2147483674" r:id="rId11"/>
    <p:sldLayoutId id="2147483676" r:id="rId12"/>
    <p:sldLayoutId id="2147483677" r:id="rId13"/>
    <p:sldLayoutId id="2147483678" r:id="rId14"/>
    <p:sldLayoutId id="2147483679" r:id="rId15"/>
    <p:sldLayoutId id="2147483681" r:id="rId16"/>
    <p:sldLayoutId id="2147483683" r:id="rId17"/>
    <p:sldLayoutId id="2147483682" r:id="rId18"/>
    <p:sldLayoutId id="2147483684" r:id="rId19"/>
    <p:sldLayoutId id="2147483685" r:id="rId20"/>
    <p:sldLayoutId id="2147483686" r:id="rId2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customXml" Target="../ink/ink1.xml"/><Relationship Id="rId7" Type="http://schemas.openxmlformats.org/officeDocument/2006/relationships/image" Target="../media/image26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Relationship Id="rId9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2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customXml" Target="../ink/ink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485EA-CD11-849F-A711-EAE6366C5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API Consume</a:t>
            </a:r>
          </a:p>
        </p:txBody>
      </p:sp>
    </p:spTree>
    <p:extLst>
      <p:ext uri="{BB962C8B-B14F-4D97-AF65-F5344CB8AC3E}">
        <p14:creationId xmlns:p14="http://schemas.microsoft.com/office/powerpoint/2010/main" val="20889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EF1AA-B384-4B3C-AA64-26D31B983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code in State Controller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ED515D-C27A-442E-AC75-3436088FDA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Install package </a:t>
            </a:r>
            <a:r>
              <a:rPr lang="en-IN" dirty="0" err="1"/>
              <a:t>Newtonsoft.Json</a:t>
            </a:r>
            <a:r>
              <a:rPr lang="en-IN" dirty="0"/>
              <a:t> and add below code in controller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1DF5584-F2B6-3A40-328B-7205D57965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641" y="1254481"/>
            <a:ext cx="6121810" cy="519952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81925B00-757C-8E73-C948-86D56244FFB1}"/>
                  </a:ext>
                </a:extLst>
              </p14:cNvPr>
              <p14:cNvContentPartPr/>
              <p14:nvPr/>
            </p14:nvContentPartPr>
            <p14:xfrm>
              <a:off x="3899541" y="3719513"/>
              <a:ext cx="1909080" cy="727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81925B00-757C-8E73-C948-86D56244FFB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893421" y="3713393"/>
                <a:ext cx="1921320" cy="8496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54424BEA-12A5-199B-162D-FF61493BB008}"/>
              </a:ext>
            </a:extLst>
          </p:cNvPr>
          <p:cNvSpPr txBox="1"/>
          <p:nvPr/>
        </p:nvSpPr>
        <p:spPr>
          <a:xfrm>
            <a:off x="5763931" y="3663208"/>
            <a:ext cx="4075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Change port no. (API project is running on)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867D961-287F-5BB4-2207-7FC53FC5EC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9216" y="1215154"/>
            <a:ext cx="4890557" cy="225317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F02F2CB3-CEDF-57F4-08BC-2A236AEABE4F}"/>
                  </a:ext>
                </a:extLst>
              </p14:cNvPr>
              <p14:cNvContentPartPr/>
              <p14:nvPr/>
            </p14:nvContentPartPr>
            <p14:xfrm>
              <a:off x="9099021" y="1389233"/>
              <a:ext cx="37692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F02F2CB3-CEDF-57F4-08BC-2A236AEABE4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092901" y="1382753"/>
                <a:ext cx="38916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706FD082-3746-F685-C106-4E703624813A}"/>
                  </a:ext>
                </a:extLst>
              </p14:cNvPr>
              <p14:cNvContentPartPr/>
              <p14:nvPr/>
            </p14:nvContentPartPr>
            <p14:xfrm>
              <a:off x="7826061" y="3049553"/>
              <a:ext cx="268200" cy="255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706FD082-3746-F685-C106-4E703624813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819941" y="3043433"/>
                <a:ext cx="280440" cy="37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547119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F9CA1C-ED56-B4E7-81F9-994A616C05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C67FE-53AF-A703-C761-C487D3A3E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Configure </a:t>
            </a:r>
            <a:r>
              <a:rPr lang="en-US" dirty="0" err="1"/>
              <a:t>IHttpClientFactory</a:t>
            </a:r>
            <a:r>
              <a:rPr lang="en-US" dirty="0"/>
              <a:t> in </a:t>
            </a:r>
            <a:r>
              <a:rPr lang="en-US" dirty="0" err="1"/>
              <a:t>Program.cs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1F4966-F890-C649-0968-3FCF4AA2D68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51108"/>
          <a:stretch>
            <a:fillRect/>
          </a:stretch>
        </p:blipFill>
        <p:spPr>
          <a:xfrm>
            <a:off x="435533" y="990906"/>
            <a:ext cx="9402487" cy="1779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7308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42EA69-7127-9593-9E6C-4558B86CA3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AD244-0D69-6319-2DA9-9F314E3BF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Index 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CBBB40-F55E-B99B-CF56-0CFBC2A092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Right click on index method and add view -&gt; select razor view empty -&gt; add file name it </a:t>
            </a:r>
            <a:r>
              <a:rPr lang="en-IN" dirty="0" err="1"/>
              <a:t>index.cshtml</a:t>
            </a:r>
            <a:endParaRPr lang="en-IN" dirty="0"/>
          </a:p>
          <a:p>
            <a:endParaRPr 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B1CF63FA-F897-46BC-1D69-56109A466558}"/>
                  </a:ext>
                </a:extLst>
              </p14:cNvPr>
              <p14:cNvContentPartPr/>
              <p14:nvPr/>
            </p14:nvContentPartPr>
            <p14:xfrm>
              <a:off x="3899541" y="3719513"/>
              <a:ext cx="1909080" cy="727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B1CF63FA-F897-46BC-1D69-56109A46655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93422" y="3713393"/>
                <a:ext cx="1921318" cy="8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5F47CA94-953B-4979-C153-D513C76DE78F}"/>
                  </a:ext>
                </a:extLst>
              </p14:cNvPr>
              <p14:cNvContentPartPr/>
              <p14:nvPr/>
            </p14:nvContentPartPr>
            <p14:xfrm>
              <a:off x="7826061" y="3049553"/>
              <a:ext cx="268200" cy="255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5F47CA94-953B-4979-C153-D513C76DE78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819941" y="3043433"/>
                <a:ext cx="280440" cy="37800"/>
              </a:xfrm>
              <a:prstGeom prst="rect">
                <a:avLst/>
              </a:prstGeom>
            </p:spPr>
          </p:pic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12B63DD1-964A-0601-9AA9-70059017BB8E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b="22419"/>
          <a:stretch>
            <a:fillRect/>
          </a:stretch>
        </p:blipFill>
        <p:spPr>
          <a:xfrm>
            <a:off x="444618" y="1831430"/>
            <a:ext cx="7649643" cy="396873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2B01A6C-208B-ED6B-6070-AF8CC798035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95096" y="1507347"/>
            <a:ext cx="2267266" cy="178142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EB22008-2852-84AE-56C4-DD5573B07913}"/>
              </a:ext>
            </a:extLst>
          </p:cNvPr>
          <p:cNvSpPr txBox="1"/>
          <p:nvPr/>
        </p:nvSpPr>
        <p:spPr>
          <a:xfrm>
            <a:off x="8651663" y="3386541"/>
            <a:ext cx="3095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highlight>
                  <a:srgbClr val="FFFF00"/>
                </a:highlight>
              </a:rPr>
              <a:t>Automatic folder will be created</a:t>
            </a:r>
          </a:p>
        </p:txBody>
      </p:sp>
    </p:spTree>
    <p:extLst>
      <p:ext uri="{BB962C8B-B14F-4D97-AF65-F5344CB8AC3E}">
        <p14:creationId xmlns:p14="http://schemas.microsoft.com/office/powerpoint/2010/main" val="32697709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C28B0F-6DB1-C494-F0AB-992339E3FA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F6FC6-738D-045E-EBB2-45D290BB9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Add code in </a:t>
            </a:r>
            <a:r>
              <a:rPr lang="en-US" dirty="0" err="1"/>
              <a:t>index.cshtml</a:t>
            </a:r>
            <a:r>
              <a:rPr lang="en-US" dirty="0"/>
              <a:t>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B4374F-2643-1CED-408E-9717727FBF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275AF61-FCB6-2A31-0D8D-8BDC96B1DF8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" t="8039" r="29484" b="24326"/>
          <a:stretch>
            <a:fillRect/>
          </a:stretch>
        </p:blipFill>
        <p:spPr>
          <a:xfrm>
            <a:off x="295836" y="962211"/>
            <a:ext cx="8597153" cy="4380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4513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9CFB34-E061-9EE4-35E1-580510941E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0108F-EA84-2517-CDBC-6D3DC6126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Add code in </a:t>
            </a:r>
            <a:r>
              <a:rPr lang="en-US" dirty="0" err="1"/>
              <a:t>index.cshtml</a:t>
            </a:r>
            <a:r>
              <a:rPr lang="en-US" dirty="0"/>
              <a:t>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916351-AF65-69AD-A099-E4D2853813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962C0E-0709-6ED6-CFA1-A878B28B759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6332" r="21470" b="23356"/>
          <a:stretch>
            <a:fillRect/>
          </a:stretch>
        </p:blipFill>
        <p:spPr>
          <a:xfrm>
            <a:off x="224117" y="863444"/>
            <a:ext cx="10586089" cy="5035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6489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D82149-5C75-9F80-8464-97A3D4C972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2A959-333D-B5F8-301D-F9ECF9F52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Run the project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6BBB43-74FC-2B8F-5BE4-225F1CB0A5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First run API project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Then run MVC project</a:t>
            </a:r>
          </a:p>
          <a:p>
            <a:r>
              <a:rPr lang="en-US" dirty="0"/>
              <a:t>Check functionality Select all and delete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31D5B8D-33B0-4EEF-E87C-860860DA5D4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41839"/>
          <a:stretch>
            <a:fillRect/>
          </a:stretch>
        </p:blipFill>
        <p:spPr>
          <a:xfrm>
            <a:off x="349625" y="2422712"/>
            <a:ext cx="8348777" cy="2579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4491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32F4BD-31A8-93F3-60EA-3D90C8161D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EFF59-C038-1657-43D6-074B4FF80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Add </a:t>
            </a:r>
            <a:r>
              <a:rPr lang="en-US" dirty="0" err="1"/>
              <a:t>AddEdit</a:t>
            </a:r>
            <a:r>
              <a:rPr lang="en-US" dirty="0"/>
              <a:t> action method in state </a:t>
            </a:r>
            <a:r>
              <a:rPr lang="en-IN" dirty="0"/>
              <a:t>controller 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0610AED-4A5B-639A-9932-A0172C6C09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4193" y="863600"/>
            <a:ext cx="9983615" cy="5591175"/>
          </a:xfrm>
        </p:spPr>
      </p:pic>
    </p:spTree>
    <p:extLst>
      <p:ext uri="{BB962C8B-B14F-4D97-AF65-F5344CB8AC3E}">
        <p14:creationId xmlns:p14="http://schemas.microsoft.com/office/powerpoint/2010/main" val="18168238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218D11-96A8-E74F-010A-3248EAB343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87A61-F5C4-B053-1EAB-D8C173139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Add </a:t>
            </a:r>
            <a:r>
              <a:rPr lang="en-US" dirty="0" err="1"/>
              <a:t>AddEdit</a:t>
            </a:r>
            <a:r>
              <a:rPr lang="en-US" dirty="0"/>
              <a:t> action method in state </a:t>
            </a:r>
            <a:r>
              <a:rPr lang="en-IN" dirty="0"/>
              <a:t>controller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347B1A-D3B9-BD7A-7A4A-9415928E14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4294117-E068-8005-B0DA-1FFD9C373F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97" y="863445"/>
            <a:ext cx="9791691" cy="5232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6043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B008A1-9196-D9FD-5A0F-4C763F5F64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21022-5115-CE74-A83A-37D90C911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Add </a:t>
            </a:r>
            <a:r>
              <a:rPr lang="en-US" dirty="0" err="1"/>
              <a:t>AddEdit</a:t>
            </a:r>
            <a:r>
              <a:rPr lang="en-US" dirty="0"/>
              <a:t> View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CEC1D3-8098-1BC9-D903-521F2F7968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Right click in </a:t>
            </a:r>
            <a:r>
              <a:rPr lang="en-US" dirty="0" err="1"/>
              <a:t>AddEdit</a:t>
            </a:r>
            <a:r>
              <a:rPr lang="en-US" dirty="0"/>
              <a:t> action method add view </a:t>
            </a:r>
          </a:p>
          <a:p>
            <a:r>
              <a:rPr lang="en-US" dirty="0"/>
              <a:t>Name it </a:t>
            </a:r>
            <a:r>
              <a:rPr lang="en-US" dirty="0" err="1"/>
              <a:t>AddEdit.cshtml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E09765-5D1F-E6E9-47C0-0AD682EC7E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328" y="1671711"/>
            <a:ext cx="8292353" cy="4868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9231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B88EC9-CA4C-438E-4236-71E5CE7D7C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63BC4-3D75-C5C1-79EA-EE06CB69D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Run both API and MVC project Again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86930-0F83-5126-817F-2B4FA9ED85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91D9E9D-0AE9-C74C-29EA-CF68FAF676A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54061" b="20444"/>
          <a:stretch>
            <a:fillRect/>
          </a:stretch>
        </p:blipFill>
        <p:spPr>
          <a:xfrm>
            <a:off x="313764" y="977151"/>
            <a:ext cx="3137647" cy="288663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2406F41-A595-1814-52AE-9F562D8010A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75398"/>
          <a:stretch>
            <a:fillRect/>
          </a:stretch>
        </p:blipFill>
        <p:spPr>
          <a:xfrm>
            <a:off x="131179" y="4287373"/>
            <a:ext cx="11336143" cy="159347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7F7D22D-6724-C7CA-CA74-3C326FC3E2FE}"/>
              </a:ext>
            </a:extLst>
          </p:cNvPr>
          <p:cNvSpPr txBox="1"/>
          <p:nvPr/>
        </p:nvSpPr>
        <p:spPr>
          <a:xfrm>
            <a:off x="3627414" y="5407902"/>
            <a:ext cx="2917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highlight>
                  <a:srgbClr val="FFFF00"/>
                </a:highlight>
              </a:rPr>
              <a:t>Data added successfully </a:t>
            </a:r>
          </a:p>
        </p:txBody>
      </p:sp>
    </p:spTree>
    <p:extLst>
      <p:ext uri="{BB962C8B-B14F-4D97-AF65-F5344CB8AC3E}">
        <p14:creationId xmlns:p14="http://schemas.microsoft.com/office/powerpoint/2010/main" val="258625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2D5F8-87CB-4B5B-8EC7-5F4CE6485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Create MVC project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D8B355D-005B-0606-57A9-EB88909245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541" y="854636"/>
            <a:ext cx="10524565" cy="559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5601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9E6D3E-FE74-7E79-C6A8-27296B3292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E8C02-E0B9-32DE-67ED-223D70C70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Run both API and MVC project Again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0EA1F40-DC5E-8126-0200-8C992D5238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81215" b="6393"/>
          <a:stretch>
            <a:fillRect/>
          </a:stretch>
        </p:blipFill>
        <p:spPr>
          <a:xfrm>
            <a:off x="0" y="5706134"/>
            <a:ext cx="9737866" cy="641075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63A98A1-818C-A9CC-9E24-E7E3DEA84D5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65313" b="36977"/>
          <a:stretch>
            <a:fillRect/>
          </a:stretch>
        </p:blipFill>
        <p:spPr>
          <a:xfrm>
            <a:off x="195186" y="916592"/>
            <a:ext cx="4229034" cy="408203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29BAE2A-1261-2FB1-7BFF-B35E62EC5779}"/>
              </a:ext>
            </a:extLst>
          </p:cNvPr>
          <p:cNvSpPr txBox="1"/>
          <p:nvPr/>
        </p:nvSpPr>
        <p:spPr>
          <a:xfrm>
            <a:off x="2958353" y="2311276"/>
            <a:ext cx="31376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highlight>
                  <a:srgbClr val="FFFF00"/>
                </a:highlight>
              </a:rPr>
              <a:t>Update Data</a:t>
            </a:r>
          </a:p>
          <a:p>
            <a:endParaRPr lang="en-IN" dirty="0">
              <a:highlight>
                <a:srgbClr val="FFFF00"/>
              </a:highlight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46FC2EA-1FD4-F250-40CE-3F9878BF4E69}"/>
              </a:ext>
            </a:extLst>
          </p:cNvPr>
          <p:cNvSpPr txBox="1"/>
          <p:nvPr/>
        </p:nvSpPr>
        <p:spPr>
          <a:xfrm>
            <a:off x="6336960" y="5204014"/>
            <a:ext cx="31376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highlight>
                  <a:srgbClr val="FFFF00"/>
                </a:highlight>
              </a:rPr>
              <a:t>Updated data successfully </a:t>
            </a:r>
          </a:p>
          <a:p>
            <a:endParaRPr lang="en-IN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846418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C24F2C-91C9-EC10-13C2-51DC3D1266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47629-C619-99EE-FFE2-E6A05859B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MVC project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D393EAC-A929-D738-501D-F01B629FE7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33994B2-DFB2-6F31-253C-392757A58D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179" y="835803"/>
            <a:ext cx="10575445" cy="5618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501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F65A5A-59EB-418C-7546-B4E2FB4726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828A4-AF22-C0A9-A7F5-47A498184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MVC project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AA676EC-0AD6-9E1E-D9A8-41A7EB8275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EC25C77-2CF1-A94C-840B-1A544B19E1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179" y="821206"/>
            <a:ext cx="10716115" cy="5692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591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716390-79C6-5075-07E6-0C0B09E2B1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37855-8076-2E0E-ACC8-7DE6C2F8A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Add </a:t>
            </a:r>
            <a:r>
              <a:rPr lang="en-US" sz="3600" dirty="0" err="1"/>
              <a:t>StateModel</a:t>
            </a:r>
            <a:r>
              <a:rPr lang="en-US" sz="3600" dirty="0"/>
              <a:t> in models folder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9A08DD-7FC0-613D-8A59-90E72CEA19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403" y="986117"/>
            <a:ext cx="5723918" cy="5180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8027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D9DA19-8A99-8A6D-5886-6B54FD205B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447BC-75A4-0873-6129-37F4CBCBB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Add </a:t>
            </a:r>
            <a:r>
              <a:rPr lang="en-US" sz="3600" dirty="0" err="1"/>
              <a:t>StateModel</a:t>
            </a:r>
            <a:r>
              <a:rPr lang="en-US" sz="3600" dirty="0"/>
              <a:t> in models folder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501AAF2-7E4D-B606-7794-3E0ED7CA15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165" y="797893"/>
            <a:ext cx="8869226" cy="5717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9445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797ABA-0E72-08C1-6798-96E8D3FB8E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5D033-1DE8-BA7A-6237-E19081FC9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Add </a:t>
            </a:r>
            <a:r>
              <a:rPr lang="en-IN" sz="3600" dirty="0"/>
              <a:t>Properties and dropdown class in state model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B9B48D-A35F-19B2-07D4-E21537326E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161" y="711201"/>
            <a:ext cx="6143627" cy="578714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11EA199-1691-8BCB-39B4-07088C7281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1949" y="937239"/>
            <a:ext cx="5306165" cy="2591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7990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470D82-5CFF-A52C-9C50-1A48EB72A7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BD94C-334E-1D6D-595B-BFF837536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Add State controller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AB553FE-74E9-5945-17D5-275DBBCA76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830" y="1066799"/>
            <a:ext cx="7644712" cy="528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1884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571C39-E3CD-14E3-E7E8-1516BF0FFC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4D572-108D-065C-1AD2-67F31C29E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Add State controller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61EAA27-4A90-E406-6198-004CCEB847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882" y="1151385"/>
            <a:ext cx="7077739" cy="4908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0570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Jay">
      <a:dk1>
        <a:srgbClr val="212121"/>
      </a:dk1>
      <a:lt1>
        <a:sysClr val="window" lastClr="FFFFFF"/>
      </a:lt1>
      <a:dk2>
        <a:srgbClr val="1D6FA9"/>
      </a:dk2>
      <a:lt2>
        <a:srgbClr val="FFFFFF"/>
      </a:lt2>
      <a:accent1>
        <a:srgbClr val="909090"/>
      </a:accent1>
      <a:accent2>
        <a:srgbClr val="00BBD3"/>
      </a:accent2>
      <a:accent3>
        <a:srgbClr val="8BC145"/>
      </a:accent3>
      <a:accent4>
        <a:srgbClr val="1D9A78"/>
      </a:accent4>
      <a:accent5>
        <a:srgbClr val="F19D19"/>
      </a:accent5>
      <a:accent6>
        <a:srgbClr val="B84742"/>
      </a:accent6>
      <a:hlink>
        <a:srgbClr val="70AD47"/>
      </a:hlink>
      <a:folHlink>
        <a:srgbClr val="ED7D31"/>
      </a:folHlink>
    </a:clrScheme>
    <a:fontScheme name="Custom 1">
      <a:majorFont>
        <a:latin typeface="Roboto Condensed"/>
        <a:ea typeface=""/>
        <a:cs typeface=""/>
      </a:majorFont>
      <a:minorFont>
        <a:latin typeface="Roboto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1078</TotalTime>
  <Words>181</Words>
  <Application>Microsoft Office PowerPoint</Application>
  <PresentationFormat>Widescreen</PresentationFormat>
  <Paragraphs>32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Wingdings 3</vt:lpstr>
      <vt:lpstr>Calibri</vt:lpstr>
      <vt:lpstr>Roboto Condensed Light</vt:lpstr>
      <vt:lpstr>Roboto Condensed</vt:lpstr>
      <vt:lpstr>Wingdings</vt:lpstr>
      <vt:lpstr>Office Theme</vt:lpstr>
      <vt:lpstr>API Consume</vt:lpstr>
      <vt:lpstr>Create MVC project</vt:lpstr>
      <vt:lpstr>Create MVC project</vt:lpstr>
      <vt:lpstr>Create MVC project</vt:lpstr>
      <vt:lpstr>Add StateModel in models folder</vt:lpstr>
      <vt:lpstr>Add StateModel in models folder</vt:lpstr>
      <vt:lpstr>Add Properties and dropdown class in state model</vt:lpstr>
      <vt:lpstr>Add State controller</vt:lpstr>
      <vt:lpstr>Add State controller</vt:lpstr>
      <vt:lpstr>Add code in State Controller</vt:lpstr>
      <vt:lpstr>Configure IHttpClientFactory in Program.cs</vt:lpstr>
      <vt:lpstr>Add Index view</vt:lpstr>
      <vt:lpstr>Add code in index.cshtml file</vt:lpstr>
      <vt:lpstr>Add code in index.cshtml file</vt:lpstr>
      <vt:lpstr>Run the project </vt:lpstr>
      <vt:lpstr>Add AddEdit action method in state controller </vt:lpstr>
      <vt:lpstr>Add AddEdit action method in state controller </vt:lpstr>
      <vt:lpstr>Add AddEdit View page</vt:lpstr>
      <vt:lpstr>Run both API and MVC project Again</vt:lpstr>
      <vt:lpstr>Run both API and MVC project Again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Sejal Gupta</cp:lastModifiedBy>
  <cp:revision>109</cp:revision>
  <dcterms:created xsi:type="dcterms:W3CDTF">2020-05-01T05:09:15Z</dcterms:created>
  <dcterms:modified xsi:type="dcterms:W3CDTF">2025-07-06T10:21:45Z</dcterms:modified>
</cp:coreProperties>
</file>