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ejaljadhao/MY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700"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1515" y="4586365"/>
            <a:ext cx="8229601"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SEJAL RAVINDRA JADHAO</a:t>
            </a:r>
          </a:p>
          <a:p>
            <a:r>
              <a:rPr lang="en-US" sz="2000" b="1" dirty="0">
                <a:solidFill>
                  <a:schemeClr val="accent1">
                    <a:lumMod val="75000"/>
                  </a:schemeClr>
                </a:solidFill>
                <a:latin typeface="Arial"/>
                <a:cs typeface="Arial"/>
              </a:rPr>
              <a:t>Student Name : SEJAL RAVINDRA JADHAO</a:t>
            </a:r>
          </a:p>
          <a:p>
            <a:r>
              <a:rPr lang="en-US" sz="2000" b="1" dirty="0">
                <a:solidFill>
                  <a:schemeClr val="accent1">
                    <a:lumMod val="75000"/>
                  </a:schemeClr>
                </a:solidFill>
                <a:latin typeface="Arial"/>
                <a:cs typeface="Arial"/>
              </a:rPr>
              <a:t>College Name : </a:t>
            </a:r>
            <a:r>
              <a:rPr lang="en-US" sz="2000" b="1" dirty="0" err="1">
                <a:solidFill>
                  <a:schemeClr val="accent1">
                    <a:lumMod val="75000"/>
                  </a:schemeClr>
                </a:solidFill>
                <a:latin typeface="Arial"/>
                <a:cs typeface="Arial"/>
              </a:rPr>
              <a:t>Karmavir</a:t>
            </a:r>
            <a:r>
              <a:rPr lang="en-US" sz="2000" b="1" dirty="0">
                <a:solidFill>
                  <a:schemeClr val="accent1">
                    <a:lumMod val="75000"/>
                  </a:schemeClr>
                </a:solidFill>
                <a:latin typeface="Arial"/>
                <a:cs typeface="Arial"/>
              </a:rPr>
              <a:t> Dadasaheb </a:t>
            </a:r>
            <a:r>
              <a:rPr lang="en-US" sz="2000" b="1" dirty="0" err="1">
                <a:solidFill>
                  <a:schemeClr val="accent1">
                    <a:lumMod val="75000"/>
                  </a:schemeClr>
                </a:solidFill>
                <a:latin typeface="Arial"/>
                <a:cs typeface="Arial"/>
              </a:rPr>
              <a:t>Kannamwar</a:t>
            </a:r>
            <a:r>
              <a:rPr lang="en-US" sz="2000" b="1" dirty="0">
                <a:solidFill>
                  <a:schemeClr val="accent1">
                    <a:lumMod val="75000"/>
                  </a:schemeClr>
                </a:solidFill>
                <a:latin typeface="Arial"/>
                <a:cs typeface="Arial"/>
              </a:rPr>
              <a:t> Collage of Engineering </a:t>
            </a:r>
          </a:p>
          <a:p>
            <a:r>
              <a:rPr lang="en-US" sz="2000" b="1" dirty="0" err="1">
                <a:solidFill>
                  <a:schemeClr val="accent1">
                    <a:lumMod val="75000"/>
                  </a:schemeClr>
                </a:solidFill>
                <a:latin typeface="Arial"/>
                <a:cs typeface="Arial"/>
              </a:rPr>
              <a:t>Deparment</a:t>
            </a:r>
            <a:r>
              <a:rPr lang="en-US" sz="2000" b="1" dirty="0">
                <a:solidFill>
                  <a:schemeClr val="accent1">
                    <a:lumMod val="75000"/>
                  </a:schemeClr>
                </a:solidFill>
                <a:latin typeface="Arial"/>
                <a:cs typeface="Arial"/>
              </a:rPr>
              <a:t>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t>Enhanced Encryption : Integrate stronger encryption algorithms along with steganography for added security.</a:t>
            </a:r>
          </a:p>
          <a:p>
            <a:pPr marL="305435" indent="-305435"/>
            <a:r>
              <a:rPr lang="en-US" sz="2000" dirty="0"/>
              <a:t>Multiple File Formats : Expand support to hide messages in audio, video and document files.</a:t>
            </a:r>
          </a:p>
          <a:p>
            <a:pPr marL="305435" indent="-305435"/>
            <a:r>
              <a:rPr lang="en-US" sz="2000" dirty="0"/>
              <a:t>AI- Based Detection Prevention : Implement AI techniques to make hidden messages even more undetectable. </a:t>
            </a:r>
          </a:p>
          <a:p>
            <a:pPr marL="305435" indent="-305435"/>
            <a:r>
              <a:rPr lang="en-US" sz="2000" dirty="0"/>
              <a:t>Cloud &amp; Mobile Integration : Develop a web or mobile app for easy and secure message hiding and retrieval.</a:t>
            </a:r>
          </a:p>
          <a:p>
            <a:pPr marL="305435" indent="-305435"/>
            <a:r>
              <a:rPr lang="en-US" sz="2000" dirty="0"/>
              <a:t>Increased Storage Capacity : Optimize algorithms to store larger messages without affecting image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Bit(LSB) encoding. The message remains invisible, ensuring secure and discrete communication. This approach enhances data security without attracting unwanted attention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834189"/>
            <a:ext cx="11321550" cy="5775157"/>
          </a:xfrm>
        </p:spPr>
        <p:txBody>
          <a:bodyPr vert="horz" lIns="91440" tIns="45720" rIns="91440" bIns="45720" rtlCol="0" anchor="ctr">
            <a:noAutofit/>
          </a:bodyPr>
          <a:lstStyle/>
          <a:p>
            <a:pPr marL="0" indent="0">
              <a:lnSpc>
                <a:spcPct val="200000"/>
              </a:lnSpc>
              <a:buNone/>
            </a:pPr>
            <a:r>
              <a:rPr lang="en-IN" sz="2400" dirty="0"/>
              <a:t>Programming Language: Python </a:t>
            </a:r>
          </a:p>
          <a:p>
            <a:pPr marL="0" indent="0">
              <a:lnSpc>
                <a:spcPct val="200000"/>
              </a:lnSpc>
              <a:buNone/>
            </a:pPr>
            <a:r>
              <a:rPr lang="en-IN" sz="2400" dirty="0"/>
              <a:t>Libraries: OpenCV(cv2) for image processing, OS for file handling </a:t>
            </a:r>
          </a:p>
          <a:p>
            <a:pPr marL="0" indent="0">
              <a:lnSpc>
                <a:spcPct val="200000"/>
              </a:lnSpc>
              <a:buNone/>
            </a:pPr>
            <a:r>
              <a:rPr lang="en-IN" sz="2400" dirty="0"/>
              <a:t>Algorithm: Least Significant Bit(LSB) encoding for steganography </a:t>
            </a:r>
          </a:p>
          <a:p>
            <a:pPr marL="0" indent="0">
              <a:lnSpc>
                <a:spcPct val="200000"/>
              </a:lnSpc>
              <a:buNone/>
            </a:pPr>
            <a:r>
              <a:rPr lang="en-IN" sz="2400" dirty="0"/>
              <a:t>Platform : Windows </a:t>
            </a:r>
          </a:p>
          <a:p>
            <a:pPr marL="0" indent="0">
              <a:lnSpc>
                <a:spcPct val="200000"/>
              </a:lnSpc>
              <a:buNone/>
            </a:pPr>
            <a:r>
              <a:rPr lang="en-IN" sz="2400" dirty="0"/>
              <a:t>Output Format : Encrypted image (JPG) with hidden message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nSpc>
                <a:spcPct val="200000"/>
              </a:lnSpc>
              <a:buNone/>
            </a:pPr>
            <a:r>
              <a:rPr lang="en-IN" sz="2000" b="1" dirty="0">
                <a:solidFill>
                  <a:srgbClr val="0F0F0F"/>
                </a:solidFill>
                <a:latin typeface="Aptos Narrow" panose="020B0004020202020204" pitchFamily="34" charset="0"/>
              </a:rPr>
              <a:t>Invisible Encryption : Hides messages within images without altering their visible appearance.</a:t>
            </a:r>
          </a:p>
          <a:p>
            <a:pPr marL="0" indent="0">
              <a:lnSpc>
                <a:spcPct val="200000"/>
              </a:lnSpc>
              <a:buNone/>
            </a:pPr>
            <a:r>
              <a:rPr lang="en-IN" sz="2000" b="1" dirty="0">
                <a:solidFill>
                  <a:srgbClr val="0F0F0F"/>
                </a:solidFill>
                <a:latin typeface="Aptos Narrow" panose="020B0004020202020204" pitchFamily="34" charset="0"/>
              </a:rPr>
              <a:t>Dual Security : Uses both steganography and password protection for enhanced security.</a:t>
            </a:r>
          </a:p>
          <a:p>
            <a:pPr marL="0" indent="0">
              <a:lnSpc>
                <a:spcPct val="200000"/>
              </a:lnSpc>
              <a:buNone/>
            </a:pPr>
            <a:r>
              <a:rPr lang="en-IN" sz="2000" b="1" dirty="0">
                <a:solidFill>
                  <a:srgbClr val="0F0F0F"/>
                </a:solidFill>
                <a:latin typeface="Aptos Narrow" panose="020B0004020202020204" pitchFamily="34" charset="0"/>
              </a:rPr>
              <a:t>Lightweight and Fast : Minimal processing time with no need for large encryption keys.</a:t>
            </a:r>
          </a:p>
          <a:p>
            <a:pPr marL="0" indent="0">
              <a:lnSpc>
                <a:spcPct val="200000"/>
              </a:lnSpc>
              <a:buNone/>
            </a:pPr>
            <a:r>
              <a:rPr lang="en-IN" sz="2000" b="1" dirty="0">
                <a:solidFill>
                  <a:srgbClr val="0F0F0F"/>
                </a:solidFill>
                <a:latin typeface="Aptos Narrow" panose="020B0004020202020204" pitchFamily="34" charset="0"/>
              </a:rPr>
              <a:t>Easy and Accessible : Works on any standard image, making secret communication effortless. </a:t>
            </a:r>
          </a:p>
          <a:p>
            <a:pPr marL="0" indent="0">
              <a:lnSpc>
                <a:spcPct val="200000"/>
              </a:lnSpc>
              <a:buNone/>
            </a:pPr>
            <a:r>
              <a:rPr lang="en-IN" sz="2000" b="1" dirty="0">
                <a:solidFill>
                  <a:srgbClr val="0F0F0F"/>
                </a:solidFill>
                <a:latin typeface="Aptos Narrow" panose="020B0004020202020204" pitchFamily="34" charset="0"/>
              </a:rPr>
              <a:t>No Suspicion : Unlike traditional encryption, it doesn’t attract or look suspicious.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497304"/>
            <a:ext cx="11029615" cy="5951621"/>
          </a:xfrm>
        </p:spPr>
        <p:txBody>
          <a:bodyPr>
            <a:normAutofit/>
          </a:bodyPr>
          <a:lstStyle/>
          <a:p>
            <a:pPr marL="0" indent="0">
              <a:lnSpc>
                <a:spcPct val="200000"/>
              </a:lnSpc>
              <a:buNone/>
            </a:pPr>
            <a:r>
              <a:rPr lang="en-IN" sz="2000" dirty="0"/>
              <a:t>Cybersecurity Professionals - For secure and discreet communication.</a:t>
            </a:r>
          </a:p>
          <a:p>
            <a:pPr marL="0" indent="0">
              <a:lnSpc>
                <a:spcPct val="200000"/>
              </a:lnSpc>
              <a:buNone/>
            </a:pPr>
            <a:r>
              <a:rPr lang="en-IN" sz="2000" dirty="0"/>
              <a:t>Journalists &amp; Activists - To share sensitive information without detection.</a:t>
            </a:r>
          </a:p>
          <a:p>
            <a:pPr marL="0" indent="0">
              <a:lnSpc>
                <a:spcPct val="200000"/>
              </a:lnSpc>
              <a:buNone/>
            </a:pPr>
            <a:r>
              <a:rPr lang="en-IN" sz="2000" dirty="0"/>
              <a:t>Government &amp; Military – For covert communication and intelligence sharing.</a:t>
            </a:r>
          </a:p>
          <a:p>
            <a:pPr marL="0" indent="0">
              <a:lnSpc>
                <a:spcPct val="200000"/>
              </a:lnSpc>
              <a:buNone/>
            </a:pPr>
            <a:r>
              <a:rPr lang="en-IN" sz="2000" dirty="0"/>
              <a:t>Businesses &amp; Corporations – To protect confidential data from competitors. </a:t>
            </a:r>
          </a:p>
          <a:p>
            <a:pPr marL="0" indent="0">
              <a:lnSpc>
                <a:spcPct val="200000"/>
              </a:lnSpc>
              <a:buNone/>
            </a:pPr>
            <a:r>
              <a:rPr lang="en-IN" sz="2000" dirty="0"/>
              <a:t>General Users – Anyone needing a private and secure way to exchange messages.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57E598F4-4BA0-6575-4963-E0257F8A6230}"/>
              </a:ext>
            </a:extLst>
          </p:cNvPr>
          <p:cNvPicPr>
            <a:picLocks noGrp="1" noChangeAspect="1"/>
          </p:cNvPicPr>
          <p:nvPr>
            <p:ph idx="1"/>
          </p:nvPr>
        </p:nvPicPr>
        <p:blipFill>
          <a:blip r:embed="rId2"/>
          <a:stretch>
            <a:fillRect/>
          </a:stretch>
        </p:blipFill>
        <p:spPr>
          <a:xfrm>
            <a:off x="369562" y="1232452"/>
            <a:ext cx="5726438" cy="2894167"/>
          </a:xfrm>
        </p:spPr>
      </p:pic>
      <p:pic>
        <p:nvPicPr>
          <p:cNvPr id="7" name="Picture 6">
            <a:extLst>
              <a:ext uri="{FF2B5EF4-FFF2-40B4-BE49-F238E27FC236}">
                <a16:creationId xmlns:a16="http://schemas.microsoft.com/office/drawing/2014/main" id="{DEFF12EE-262E-C679-715B-EFE5C51A60C6}"/>
              </a:ext>
            </a:extLst>
          </p:cNvPr>
          <p:cNvPicPr>
            <a:picLocks noChangeAspect="1"/>
          </p:cNvPicPr>
          <p:nvPr/>
        </p:nvPicPr>
        <p:blipFill>
          <a:blip r:embed="rId3"/>
          <a:stretch>
            <a:fillRect/>
          </a:stretch>
        </p:blipFill>
        <p:spPr>
          <a:xfrm>
            <a:off x="369562" y="4387851"/>
            <a:ext cx="5726438" cy="1767993"/>
          </a:xfrm>
          <a:prstGeom prst="rect">
            <a:avLst/>
          </a:prstGeom>
        </p:spPr>
      </p:pic>
      <p:pic>
        <p:nvPicPr>
          <p:cNvPr id="11" name="Picture 10">
            <a:extLst>
              <a:ext uri="{FF2B5EF4-FFF2-40B4-BE49-F238E27FC236}">
                <a16:creationId xmlns:a16="http://schemas.microsoft.com/office/drawing/2014/main" id="{9675CFFE-3D12-5865-10CD-0D121EA6A00E}"/>
              </a:ext>
            </a:extLst>
          </p:cNvPr>
          <p:cNvPicPr>
            <a:picLocks noChangeAspect="1"/>
          </p:cNvPicPr>
          <p:nvPr/>
        </p:nvPicPr>
        <p:blipFill>
          <a:blip r:embed="rId4"/>
          <a:srcRect r="53031"/>
          <a:stretch/>
        </p:blipFill>
        <p:spPr>
          <a:xfrm>
            <a:off x="6307630" y="1232452"/>
            <a:ext cx="55148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nSpc>
                <a:spcPct val="150000"/>
              </a:lnSpc>
              <a:buNone/>
            </a:pPr>
            <a:r>
              <a:rPr lang="en-IN" sz="2000" dirty="0"/>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 </a:t>
            </a:r>
          </a:p>
          <a:p>
            <a:pPr marL="0" indent="0">
              <a:lnSpc>
                <a:spcPct val="150000"/>
              </a:lnSpc>
              <a:buNone/>
            </a:pPr>
            <a:r>
              <a:rPr lang="en-IN" sz="2000" dirty="0"/>
              <a:t>Additionally, password protection enhances security, ensuring only authorized users can decrypt the hidden message. This technique is highly useful for cybersecurity professionals , journalists , businesses and individuals who require a safe, efficient, and undetectable way to share confidential data.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sz="2800" dirty="0">
                <a:hlinkClick r:id="rId2"/>
              </a:rPr>
              <a:t>https://github.com/sejaljadhao/MYAICTE-PROJECT.git</a:t>
            </a:r>
            <a:endParaRPr lang="en-IN" sz="2800" dirty="0"/>
          </a:p>
          <a:p>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purl.org/dc/terms/"/>
    <ds:schemaRef ds:uri="fadb41d3-f9cb-40fb-903c-8cacaba95bb5"/>
    <ds:schemaRef ds:uri="b30265f8-c5e2-4918-b4a1-b977299ca3e2"/>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503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Narrow</vt: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Sejal Jadhao</cp:lastModifiedBy>
  <cp:revision>27</cp:revision>
  <dcterms:created xsi:type="dcterms:W3CDTF">2021-05-26T16:50:10Z</dcterms:created>
  <dcterms:modified xsi:type="dcterms:W3CDTF">2025-02-24T18:39:41Z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