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B95ECF-CD91-4A04-BD15-1826C0017E2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97579-02AB-4512-873A-9CD94ADFAF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4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B95ECF-CD91-4A04-BD15-1826C0017E2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97579-02AB-4512-873A-9CD94ADFAFC4}" type="slidenum">
              <a:rPr lang="en-IN" smtClean="0"/>
              <a:t>‹#›</a:t>
            </a:fld>
            <a:endParaRPr lang="en-IN"/>
          </a:p>
        </p:txBody>
      </p:sp>
    </p:spTree>
    <p:extLst>
      <p:ext uri="{BB962C8B-B14F-4D97-AF65-F5344CB8AC3E}">
        <p14:creationId xmlns:p14="http://schemas.microsoft.com/office/powerpoint/2010/main" val="362076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B95ECF-CD91-4A04-BD15-1826C0017E2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97579-02AB-4512-873A-9CD94ADFAFC4}" type="slidenum">
              <a:rPr lang="en-IN" smtClean="0"/>
              <a:t>‹#›</a:t>
            </a:fld>
            <a:endParaRPr lang="en-IN"/>
          </a:p>
        </p:txBody>
      </p:sp>
    </p:spTree>
    <p:extLst>
      <p:ext uri="{BB962C8B-B14F-4D97-AF65-F5344CB8AC3E}">
        <p14:creationId xmlns:p14="http://schemas.microsoft.com/office/powerpoint/2010/main" val="279923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B95ECF-CD91-4A04-BD15-1826C0017E2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97579-02AB-4512-873A-9CD94ADFAFC4}" type="slidenum">
              <a:rPr lang="en-IN" smtClean="0"/>
              <a:t>‹#›</a:t>
            </a:fld>
            <a:endParaRPr lang="en-IN"/>
          </a:p>
        </p:txBody>
      </p:sp>
    </p:spTree>
    <p:extLst>
      <p:ext uri="{BB962C8B-B14F-4D97-AF65-F5344CB8AC3E}">
        <p14:creationId xmlns:p14="http://schemas.microsoft.com/office/powerpoint/2010/main" val="156159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95ECF-CD91-4A04-BD15-1826C0017E2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97579-02AB-4512-873A-9CD94ADFAF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93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B95ECF-CD91-4A04-BD15-1826C0017E20}"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997579-02AB-4512-873A-9CD94ADFAFC4}" type="slidenum">
              <a:rPr lang="en-IN" smtClean="0"/>
              <a:t>‹#›</a:t>
            </a:fld>
            <a:endParaRPr lang="en-IN"/>
          </a:p>
        </p:txBody>
      </p:sp>
    </p:spTree>
    <p:extLst>
      <p:ext uri="{BB962C8B-B14F-4D97-AF65-F5344CB8AC3E}">
        <p14:creationId xmlns:p14="http://schemas.microsoft.com/office/powerpoint/2010/main" val="54439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B95ECF-CD91-4A04-BD15-1826C0017E20}" type="datetimeFigureOut">
              <a:rPr lang="en-IN" smtClean="0"/>
              <a:t>19-02-2023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997579-02AB-4512-873A-9CD94ADFAFC4}" type="slidenum">
              <a:rPr lang="en-IN" smtClean="0"/>
              <a:t>‹#›</a:t>
            </a:fld>
            <a:endParaRPr lang="en-IN"/>
          </a:p>
        </p:txBody>
      </p:sp>
    </p:spTree>
    <p:extLst>
      <p:ext uri="{BB962C8B-B14F-4D97-AF65-F5344CB8AC3E}">
        <p14:creationId xmlns:p14="http://schemas.microsoft.com/office/powerpoint/2010/main" val="226797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B95ECF-CD91-4A04-BD15-1826C0017E20}" type="datetimeFigureOut">
              <a:rPr lang="en-IN" smtClean="0"/>
              <a:t>19-02-2023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997579-02AB-4512-873A-9CD94ADFAFC4}" type="slidenum">
              <a:rPr lang="en-IN" smtClean="0"/>
              <a:t>‹#›</a:t>
            </a:fld>
            <a:endParaRPr lang="en-IN"/>
          </a:p>
        </p:txBody>
      </p:sp>
    </p:spTree>
    <p:extLst>
      <p:ext uri="{BB962C8B-B14F-4D97-AF65-F5344CB8AC3E}">
        <p14:creationId xmlns:p14="http://schemas.microsoft.com/office/powerpoint/2010/main" val="193818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B95ECF-CD91-4A04-BD15-1826C0017E20}" type="datetimeFigureOut">
              <a:rPr lang="en-IN" smtClean="0"/>
              <a:t>19-02-2023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5997579-02AB-4512-873A-9CD94ADFAFC4}" type="slidenum">
              <a:rPr lang="en-IN" smtClean="0"/>
              <a:t>‹#›</a:t>
            </a:fld>
            <a:endParaRPr lang="en-IN"/>
          </a:p>
        </p:txBody>
      </p:sp>
    </p:spTree>
    <p:extLst>
      <p:ext uri="{BB962C8B-B14F-4D97-AF65-F5344CB8AC3E}">
        <p14:creationId xmlns:p14="http://schemas.microsoft.com/office/powerpoint/2010/main" val="3104836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B95ECF-CD91-4A04-BD15-1826C0017E20}" type="datetimeFigureOut">
              <a:rPr lang="en-IN" smtClean="0"/>
              <a:t>19-02-2023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5997579-02AB-4512-873A-9CD94ADFAFC4}" type="slidenum">
              <a:rPr lang="en-IN" smtClean="0"/>
              <a:t>‹#›</a:t>
            </a:fld>
            <a:endParaRPr lang="en-IN"/>
          </a:p>
        </p:txBody>
      </p:sp>
    </p:spTree>
    <p:extLst>
      <p:ext uri="{BB962C8B-B14F-4D97-AF65-F5344CB8AC3E}">
        <p14:creationId xmlns:p14="http://schemas.microsoft.com/office/powerpoint/2010/main" val="299935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B95ECF-CD91-4A04-BD15-1826C0017E20}"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997579-02AB-4512-873A-9CD94ADFAFC4}" type="slidenum">
              <a:rPr lang="en-IN" smtClean="0"/>
              <a:t>‹#›</a:t>
            </a:fld>
            <a:endParaRPr lang="en-IN"/>
          </a:p>
        </p:txBody>
      </p:sp>
    </p:spTree>
    <p:extLst>
      <p:ext uri="{BB962C8B-B14F-4D97-AF65-F5344CB8AC3E}">
        <p14:creationId xmlns:p14="http://schemas.microsoft.com/office/powerpoint/2010/main" val="85103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B95ECF-CD91-4A04-BD15-1826C0017E20}" type="datetimeFigureOut">
              <a:rPr lang="en-IN" smtClean="0"/>
              <a:t>19-02-2023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5997579-02AB-4512-873A-9CD94ADFAFC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16988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1798-81DA-FA70-98E7-9590F690CDA7}"/>
              </a:ext>
            </a:extLst>
          </p:cNvPr>
          <p:cNvSpPr>
            <a:spLocks noGrp="1"/>
          </p:cNvSpPr>
          <p:nvPr>
            <p:ph type="ctrTitle"/>
          </p:nvPr>
        </p:nvSpPr>
        <p:spPr>
          <a:xfrm>
            <a:off x="1097280" y="288756"/>
            <a:ext cx="10058400" cy="3773105"/>
          </a:xfrm>
        </p:spPr>
        <p:txBody>
          <a:bodyPr>
            <a:normAutofit/>
          </a:bodyPr>
          <a:lstStyle/>
          <a:p>
            <a:pPr algn="ctr">
              <a:spcAft>
                <a:spcPts val="1200"/>
              </a:spcAft>
            </a:pPr>
            <a:r>
              <a:rPr lang="en-IN" sz="3600" b="1" dirty="0">
                <a:solidFill>
                  <a:srgbClr val="000000"/>
                </a:solidFill>
                <a:effectLst/>
                <a:latin typeface="Times New Roman" panose="02020603050405020304" pitchFamily="18" charset="0"/>
                <a:ea typeface="Times New Roman" panose="02020603050405020304" pitchFamily="18" charset="0"/>
              </a:rPr>
              <a:t>  </a:t>
            </a:r>
            <a:r>
              <a:rPr lang="en-IN" sz="3600" b="1" dirty="0" err="1">
                <a:solidFill>
                  <a:srgbClr val="000000"/>
                </a:solidFill>
                <a:effectLst/>
                <a:latin typeface="Times New Roman" panose="02020603050405020304" pitchFamily="18" charset="0"/>
                <a:ea typeface="Times New Roman" panose="02020603050405020304" pitchFamily="18" charset="0"/>
              </a:rPr>
              <a:t>Exposys</a:t>
            </a:r>
            <a:r>
              <a:rPr lang="en-IN" sz="3600" b="1" dirty="0">
                <a:solidFill>
                  <a:srgbClr val="000000"/>
                </a:solidFill>
                <a:effectLst/>
                <a:latin typeface="Times New Roman" panose="02020603050405020304" pitchFamily="18" charset="0"/>
                <a:ea typeface="Times New Roman" panose="02020603050405020304" pitchFamily="18" charset="0"/>
              </a:rPr>
              <a:t> Data Labs – Internship</a:t>
            </a:r>
            <a:br>
              <a:rPr lang="en-IN" sz="3600" b="1" dirty="0">
                <a:solidFill>
                  <a:srgbClr val="000000"/>
                </a:solidFill>
                <a:effectLst/>
                <a:latin typeface="Times New Roman" panose="02020603050405020304" pitchFamily="18" charset="0"/>
                <a:ea typeface="Times New Roman" panose="02020603050405020304" pitchFamily="18" charset="0"/>
              </a:rPr>
            </a:br>
            <a:br>
              <a:rPr lang="en-IN" sz="2700" dirty="0">
                <a:effectLst/>
                <a:latin typeface="Times New Roman" panose="02020603050405020304" pitchFamily="18" charset="0"/>
                <a:ea typeface="Times New Roman" panose="02020603050405020304" pitchFamily="18" charset="0"/>
              </a:rPr>
            </a:br>
            <a:r>
              <a:rPr lang="en-IN" sz="2400" b="1" dirty="0">
                <a:solidFill>
                  <a:srgbClr val="000000"/>
                </a:solidFill>
                <a:effectLst/>
                <a:latin typeface="Times New Roman" panose="02020603050405020304" pitchFamily="18" charset="0"/>
                <a:ea typeface="Times New Roman" panose="02020603050405020304" pitchFamily="18" charset="0"/>
              </a:rPr>
              <a:t>Domain – Web Development</a:t>
            </a:r>
            <a:br>
              <a:rPr lang="en-IN" sz="2400" dirty="0">
                <a:solidFill>
                  <a:srgbClr val="000000"/>
                </a:solidFill>
                <a:effectLst/>
                <a:latin typeface="Times New Roman" panose="02020603050405020304" pitchFamily="18" charset="0"/>
                <a:ea typeface="Times New Roman" panose="02020603050405020304" pitchFamily="18" charset="0"/>
              </a:rPr>
            </a:br>
            <a:br>
              <a:rPr lang="en-IN" sz="3600" dirty="0">
                <a:effectLst/>
                <a:latin typeface="Times New Roman" panose="02020603050405020304" pitchFamily="18" charset="0"/>
                <a:ea typeface="Times New Roman" panose="02020603050405020304" pitchFamily="18" charset="0"/>
              </a:rPr>
            </a:br>
            <a:r>
              <a:rPr lang="en-IN" sz="3100" b="1" dirty="0">
                <a:solidFill>
                  <a:schemeClr val="tx2">
                    <a:lumMod val="75000"/>
                  </a:schemeClr>
                </a:solidFill>
                <a:effectLst/>
                <a:latin typeface="Times New Roman" panose="02020603050405020304" pitchFamily="18" charset="0"/>
                <a:ea typeface="Times New Roman" panose="02020603050405020304" pitchFamily="18" charset="0"/>
              </a:rPr>
              <a:t>Topic – Mass Mail Dispatcher</a:t>
            </a:r>
            <a:br>
              <a:rPr lang="en-IN" sz="3100" dirty="0">
                <a:solidFill>
                  <a:schemeClr val="accent1">
                    <a:lumMod val="50000"/>
                  </a:schemeClr>
                </a:solidFill>
                <a:effectLst/>
                <a:latin typeface="Times New Roman" panose="02020603050405020304" pitchFamily="18" charset="0"/>
                <a:ea typeface="Times New Roman" panose="02020603050405020304" pitchFamily="18" charset="0"/>
              </a:rPr>
            </a:br>
            <a:br>
              <a:rPr lang="en-IN" sz="3100" dirty="0">
                <a:solidFill>
                  <a:schemeClr val="accent1">
                    <a:lumMod val="50000"/>
                  </a:schemeClr>
                </a:solidFill>
                <a:effectLst/>
                <a:latin typeface="Times New Roman" panose="02020603050405020304" pitchFamily="18" charset="0"/>
                <a:ea typeface="Times New Roman" panose="02020603050405020304" pitchFamily="18" charset="0"/>
              </a:rPr>
            </a:br>
            <a:endParaRPr lang="en-IN" sz="3100" dirty="0">
              <a:solidFill>
                <a:schemeClr val="accent1">
                  <a:lumMod val="50000"/>
                </a:schemeClr>
              </a:solidFill>
            </a:endParaRPr>
          </a:p>
        </p:txBody>
      </p:sp>
      <p:sp>
        <p:nvSpPr>
          <p:cNvPr id="3" name="Subtitle 2">
            <a:extLst>
              <a:ext uri="{FF2B5EF4-FFF2-40B4-BE49-F238E27FC236}">
                <a16:creationId xmlns:a16="http://schemas.microsoft.com/office/drawing/2014/main" id="{9EE6A2FF-4084-0F83-E2BA-06FB063DC9AB}"/>
              </a:ext>
            </a:extLst>
          </p:cNvPr>
          <p:cNvSpPr>
            <a:spLocks noGrp="1"/>
          </p:cNvSpPr>
          <p:nvPr>
            <p:ph type="subTitle" idx="1"/>
          </p:nvPr>
        </p:nvSpPr>
        <p:spPr>
          <a:xfrm>
            <a:off x="1196304" y="4403558"/>
            <a:ext cx="10058400" cy="1799925"/>
          </a:xfrm>
        </p:spPr>
        <p:txBody>
          <a:bodyPr>
            <a:normAutofit/>
          </a:bodyPr>
          <a:lstStyle/>
          <a:p>
            <a:pPr algn="just">
              <a:lnSpc>
                <a:spcPct val="100000"/>
              </a:lnSpc>
            </a:pPr>
            <a:r>
              <a:rPr lang="en-IN" sz="1800" b="1" spc="0" dirty="0">
                <a:solidFill>
                  <a:schemeClr val="tx1"/>
                </a:solidFill>
                <a:latin typeface="Times New Roman" panose="02020603050405020304" pitchFamily="18" charset="0"/>
                <a:cs typeface="Times New Roman" panose="02020603050405020304" pitchFamily="18" charset="0"/>
              </a:rPr>
              <a:t>BY-</a:t>
            </a:r>
            <a:r>
              <a:rPr lang="en-IN" sz="1800" spc="0" dirty="0">
                <a:latin typeface="Times New Roman" panose="02020603050405020304" pitchFamily="18" charset="0"/>
                <a:cs typeface="Times New Roman" panose="02020603050405020304" pitchFamily="18" charset="0"/>
              </a:rPr>
              <a:t> </a:t>
            </a:r>
            <a:r>
              <a:rPr lang="en-IN" sz="1800" b="1" spc="0" dirty="0">
                <a:solidFill>
                  <a:schemeClr val="tx1"/>
                </a:solidFill>
                <a:latin typeface="Times New Roman" panose="02020603050405020304" pitchFamily="18" charset="0"/>
                <a:cs typeface="Times New Roman" panose="02020603050405020304" pitchFamily="18" charset="0"/>
              </a:rPr>
              <a:t>SEJAL KALMBHE </a:t>
            </a:r>
          </a:p>
          <a:p>
            <a:pPr algn="just">
              <a:lnSpc>
                <a:spcPct val="100000"/>
              </a:lnSpc>
            </a:pPr>
            <a:r>
              <a:rPr lang="en-IN" sz="1800" b="1" spc="0" dirty="0">
                <a:solidFill>
                  <a:schemeClr val="tx1"/>
                </a:solidFill>
                <a:latin typeface="Times New Roman" panose="02020603050405020304" pitchFamily="18" charset="0"/>
                <a:cs typeface="Times New Roman" panose="02020603050405020304" pitchFamily="18" charset="0"/>
              </a:rPr>
              <a:t>       </a:t>
            </a:r>
            <a:r>
              <a:rPr lang="en-IN" sz="1800" b="1" spc="0" dirty="0" err="1">
                <a:solidFill>
                  <a:schemeClr val="tx1"/>
                </a:solidFill>
                <a:latin typeface="Times New Roman" panose="02020603050405020304" pitchFamily="18" charset="0"/>
                <a:cs typeface="Times New Roman" panose="02020603050405020304" pitchFamily="18" charset="0"/>
              </a:rPr>
              <a:t>B.Tech</a:t>
            </a:r>
            <a:r>
              <a:rPr lang="en-IN" sz="1800" b="1" spc="0" dirty="0">
                <a:solidFill>
                  <a:schemeClr val="tx1"/>
                </a:solidFill>
                <a:latin typeface="Times New Roman" panose="02020603050405020304" pitchFamily="18" charset="0"/>
                <a:cs typeface="Times New Roman" panose="02020603050405020304" pitchFamily="18" charset="0"/>
              </a:rPr>
              <a:t> (Third Year)</a:t>
            </a:r>
          </a:p>
          <a:p>
            <a:pPr algn="just">
              <a:lnSpc>
                <a:spcPct val="100000"/>
              </a:lnSpc>
            </a:pPr>
            <a:r>
              <a:rPr lang="en-IN" sz="1800" b="1" spc="0" dirty="0">
                <a:solidFill>
                  <a:schemeClr val="tx1"/>
                </a:solidFill>
                <a:latin typeface="Times New Roman" panose="02020603050405020304" pitchFamily="18" charset="0"/>
                <a:cs typeface="Times New Roman" panose="02020603050405020304" pitchFamily="18" charset="0"/>
              </a:rPr>
              <a:t>      MKSSS CUMMINS COLLEGE OF ENGINEERING FOR WOMEN NAGPUR</a:t>
            </a:r>
          </a:p>
          <a:p>
            <a:pPr algn="just">
              <a:lnSpc>
                <a:spcPct val="100000"/>
              </a:lnSpc>
            </a:pPr>
            <a:endParaRPr lang="en-IN" sz="1800" b="1" spc="0" dirty="0">
              <a:solidFill>
                <a:schemeClr val="tx1"/>
              </a:solidFill>
            </a:endParaRPr>
          </a:p>
          <a:p>
            <a:endParaRPr lang="en-IN" dirty="0"/>
          </a:p>
        </p:txBody>
      </p:sp>
      <p:pic>
        <p:nvPicPr>
          <p:cNvPr id="7" name="Picture 6">
            <a:extLst>
              <a:ext uri="{FF2B5EF4-FFF2-40B4-BE49-F238E27FC236}">
                <a16:creationId xmlns:a16="http://schemas.microsoft.com/office/drawing/2014/main" id="{A4355319-1D3A-CECC-53D4-7CBFB55EB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038" y="1015469"/>
            <a:ext cx="1472665" cy="1472665"/>
          </a:xfrm>
          <a:prstGeom prst="rect">
            <a:avLst/>
          </a:prstGeom>
        </p:spPr>
      </p:pic>
    </p:spTree>
    <p:extLst>
      <p:ext uri="{BB962C8B-B14F-4D97-AF65-F5344CB8AC3E}">
        <p14:creationId xmlns:p14="http://schemas.microsoft.com/office/powerpoint/2010/main" val="32580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19BF8-57E0-9958-28C3-3781EFD9E5ED}"/>
              </a:ext>
            </a:extLst>
          </p:cNvPr>
          <p:cNvSpPr>
            <a:spLocks noGrp="1"/>
          </p:cNvSpPr>
          <p:nvPr>
            <p:ph idx="1"/>
          </p:nvPr>
        </p:nvSpPr>
        <p:spPr/>
        <p:txBody>
          <a:bodyPr>
            <a:normAutofit/>
          </a:bodyPr>
          <a:lstStyle/>
          <a:p>
            <a:pPr algn="ct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a:p>
            <a:pPr algn="ctr"/>
            <a:r>
              <a:rPr lang="en-IN" sz="4000" b="1" dirty="0">
                <a:solidFill>
                  <a:schemeClr val="tx2">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8618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417D-8463-5EA2-F0F4-2B93FB6F8146}"/>
              </a:ext>
            </a:extLst>
          </p:cNvPr>
          <p:cNvSpPr>
            <a:spLocks noGrp="1"/>
          </p:cNvSpPr>
          <p:nvPr>
            <p:ph type="title"/>
          </p:nvPr>
        </p:nvSpPr>
        <p:spPr>
          <a:xfrm>
            <a:off x="1097280" y="286603"/>
            <a:ext cx="10058400" cy="1214938"/>
          </a:xfrm>
        </p:spPr>
        <p:txBody>
          <a:bodyPr/>
          <a:lstStyle/>
          <a:p>
            <a:pPr algn="ctr"/>
            <a:r>
              <a:rPr lang="en-IN" b="1" dirty="0">
                <a:solidFill>
                  <a:schemeClr val="tx2">
                    <a:lumMod val="75000"/>
                  </a:schemeClr>
                </a:solidFill>
                <a:latin typeface="Times New Roman" panose="02020603050405020304" pitchFamily="18" charset="0"/>
                <a:cs typeface="Times New Roman" panose="02020603050405020304" pitchFamily="18" charset="0"/>
              </a:rPr>
              <a:t>About Mass Mail</a:t>
            </a:r>
          </a:p>
        </p:txBody>
      </p:sp>
      <p:sp>
        <p:nvSpPr>
          <p:cNvPr id="9" name="Content Placeholder 8">
            <a:extLst>
              <a:ext uri="{FF2B5EF4-FFF2-40B4-BE49-F238E27FC236}">
                <a16:creationId xmlns:a16="http://schemas.microsoft.com/office/drawing/2014/main" id="{484F4757-0BCD-E4DB-D45A-4EDBCD6D344D}"/>
              </a:ext>
            </a:extLst>
          </p:cNvPr>
          <p:cNvSpPr>
            <a:spLocks noGrp="1"/>
          </p:cNvSpPr>
          <p:nvPr>
            <p:ph idx="1"/>
          </p:nvPr>
        </p:nvSpPr>
        <p:spPr>
          <a:xfrm>
            <a:off x="1097280" y="1934678"/>
            <a:ext cx="5630779" cy="3262964"/>
          </a:xfrm>
        </p:spPr>
        <p:txBody>
          <a:bodyPr/>
          <a:lstStyle/>
          <a:p>
            <a:pPr algn="just"/>
            <a:r>
              <a:rPr lang="en-IN" dirty="0">
                <a:solidFill>
                  <a:srgbClr val="000000"/>
                </a:solidFill>
                <a:effectLst/>
                <a:latin typeface="Times New Roman" panose="02020603050405020304" pitchFamily="18" charset="0"/>
                <a:ea typeface="Times New Roman" panose="02020603050405020304" pitchFamily="18" charset="0"/>
              </a:rPr>
              <a:t>A Mass-Mail Dispatcher is a marketing message sent by a brand to multiple recipients at once. </a:t>
            </a:r>
          </a:p>
          <a:p>
            <a:pPr algn="just"/>
            <a:endParaRPr lang="en-IN" dirty="0">
              <a:effectLst/>
              <a:latin typeface="Times New Roman" panose="02020603050405020304" pitchFamily="18" charset="0"/>
              <a:ea typeface="Times New Roman" panose="02020603050405020304" pitchFamily="18" charset="0"/>
            </a:endParaRPr>
          </a:p>
          <a:p>
            <a:pPr algn="just"/>
            <a:r>
              <a:rPr lang="en-IN" dirty="0">
                <a:solidFill>
                  <a:srgbClr val="000000"/>
                </a:solidFill>
                <a:effectLst/>
                <a:latin typeface="Times New Roman" panose="02020603050405020304" pitchFamily="18" charset="0"/>
                <a:ea typeface="Times New Roman" panose="02020603050405020304" pitchFamily="18" charset="0"/>
              </a:rPr>
              <a:t>It aims to promote a brand, sell goods, and develop relationships. A Mass-Mail Dispatcher allows its customers to send mass email messages to multiple lists of recipients at a specified time. With this service, you can send a single message to thousands of people on a mailing list.</a:t>
            </a:r>
            <a:endParaRPr lang="en-IN" dirty="0">
              <a:effectLst/>
              <a:latin typeface="Times New Roman" panose="02020603050405020304" pitchFamily="18" charset="0"/>
              <a:ea typeface="Times New Roman" panose="02020603050405020304" pitchFamily="18" charset="0"/>
            </a:endParaRPr>
          </a:p>
          <a:p>
            <a:endParaRPr lang="en-IN" dirty="0"/>
          </a:p>
        </p:txBody>
      </p:sp>
      <p:pic>
        <p:nvPicPr>
          <p:cNvPr id="15" name="Picture 14">
            <a:extLst>
              <a:ext uri="{FF2B5EF4-FFF2-40B4-BE49-F238E27FC236}">
                <a16:creationId xmlns:a16="http://schemas.microsoft.com/office/drawing/2014/main" id="{48429216-66FC-4BEF-6500-03C6B38377D3}"/>
              </a:ext>
            </a:extLst>
          </p:cNvPr>
          <p:cNvPicPr>
            <a:picLocks noChangeAspect="1"/>
          </p:cNvPicPr>
          <p:nvPr/>
        </p:nvPicPr>
        <p:blipFill rotWithShape="1">
          <a:blip r:embed="rId2"/>
          <a:srcRect l="21608" t="30874" r="21202" b="12685"/>
          <a:stretch/>
        </p:blipFill>
        <p:spPr>
          <a:xfrm>
            <a:off x="7026442" y="1845733"/>
            <a:ext cx="4899259" cy="2928397"/>
          </a:xfrm>
          <a:prstGeom prst="rect">
            <a:avLst/>
          </a:prstGeom>
        </p:spPr>
      </p:pic>
    </p:spTree>
    <p:extLst>
      <p:ext uri="{BB962C8B-B14F-4D97-AF65-F5344CB8AC3E}">
        <p14:creationId xmlns:p14="http://schemas.microsoft.com/office/powerpoint/2010/main" val="271839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E95E-5B5A-A3F5-11AE-F285465E42FF}"/>
              </a:ext>
            </a:extLst>
          </p:cNvPr>
          <p:cNvSpPr>
            <a:spLocks noGrp="1"/>
          </p:cNvSpPr>
          <p:nvPr>
            <p:ph type="title"/>
          </p:nvPr>
        </p:nvSpPr>
        <p:spPr/>
        <p:txBody>
          <a:bodyPr/>
          <a:lstStyle/>
          <a:p>
            <a:pPr algn="ctr"/>
            <a:r>
              <a:rPr lang="en-IN" b="1" dirty="0">
                <a:solidFill>
                  <a:schemeClr val="accent1">
                    <a:lumMod val="50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9E6BE18-AC0F-F65D-86B0-562CA653BFE6}"/>
              </a:ext>
            </a:extLst>
          </p:cNvPr>
          <p:cNvSpPr>
            <a:spLocks noGrp="1"/>
          </p:cNvSpPr>
          <p:nvPr>
            <p:ph idx="1"/>
          </p:nvPr>
        </p:nvSpPr>
        <p:spPr>
          <a:xfrm>
            <a:off x="1097280" y="2146434"/>
            <a:ext cx="10058400" cy="3368842"/>
          </a:xfrm>
        </p:spPr>
        <p:txBody>
          <a:bodyPr/>
          <a:lstStyle/>
          <a:p>
            <a:pPr algn="just"/>
            <a:r>
              <a:rPr lang="en-IN" dirty="0">
                <a:solidFill>
                  <a:srgbClr val="000000"/>
                </a:solidFill>
                <a:effectLst/>
                <a:latin typeface="Times New Roman" panose="02020603050405020304" pitchFamily="18" charset="0"/>
                <a:ea typeface="Times New Roman" panose="02020603050405020304" pitchFamily="18" charset="0"/>
              </a:rPr>
              <a:t>This Project report consists of basic idea of Mass-Mail Dispatcher sending through personal computer. The system has been working with in this project is the web-based Mass-Mail Dispatcher. The application is designed to send mass mails to all the recipients uploaded through a CSV file. The purpose of this is to provide a tool to control and send emails to a vast number of recipients. The application will list and sort out all the valid and invalid emails detected by the application allowing the users to more readily send emails as per user convenience. The end user should be able to upload CSV file. The application shall list the detected invalid emails found in the CSV File. The user should be given a structured list of the valid emails.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6524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EF0D4-5245-37A8-6514-B40EE43C7636}"/>
              </a:ext>
            </a:extLst>
          </p:cNvPr>
          <p:cNvSpPr>
            <a:spLocks noGrp="1"/>
          </p:cNvSpPr>
          <p:nvPr>
            <p:ph type="title"/>
          </p:nvPr>
        </p:nvSpPr>
        <p:spPr/>
        <p:txBody>
          <a:bodyPr>
            <a:normAutofit/>
          </a:bodyPr>
          <a:lstStyle/>
          <a:p>
            <a:pPr algn="ctr"/>
            <a:r>
              <a:rPr lang="en-IN" b="1" i="0" u="none" strike="noStrike" dirty="0">
                <a:solidFill>
                  <a:schemeClr val="tx2">
                    <a:lumMod val="75000"/>
                  </a:schemeClr>
                </a:solidFill>
                <a:effectLst/>
                <a:latin typeface="Times New Roman" panose="02020603050405020304" pitchFamily="18" charset="0"/>
                <a:cs typeface="Times New Roman" panose="02020603050405020304" pitchFamily="18" charset="0"/>
              </a:rPr>
              <a:t>Literature Review</a:t>
            </a:r>
            <a:endParaRPr lang="en-IN"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200864-B637-F3B2-A531-F800BFF44C75}"/>
              </a:ext>
            </a:extLst>
          </p:cNvPr>
          <p:cNvSpPr>
            <a:spLocks noGrp="1"/>
          </p:cNvSpPr>
          <p:nvPr>
            <p:ph idx="1"/>
          </p:nvPr>
        </p:nvSpPr>
        <p:spPr/>
        <p:txBody>
          <a:bodyPr/>
          <a:lstStyle/>
          <a:p>
            <a:pPr rtl="0">
              <a:spcBef>
                <a:spcPts val="0"/>
              </a:spcBef>
              <a:spcAft>
                <a:spcPts val="120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Existing Methods:</a:t>
            </a:r>
            <a:endParaRPr lang="en-US" sz="2800" b="0" dirty="0">
              <a:effectLst/>
              <a:latin typeface="Times New Roman" panose="02020603050405020304" pitchFamily="18" charset="0"/>
              <a:cs typeface="Times New Roman" panose="02020603050405020304" pitchFamily="18" charset="0"/>
            </a:endParaRPr>
          </a:p>
          <a:p>
            <a:pPr fontAlgn="base">
              <a:spcBef>
                <a:spcPts val="0"/>
              </a:spcBef>
              <a:spcAft>
                <a:spcPts val="0"/>
              </a:spcAft>
              <a:buFont typeface="Arial" panose="020B0604020202020204" pitchFamily="34" charset="0"/>
              <a:buChar char="•"/>
            </a:pPr>
            <a:r>
              <a:rPr lang="en-US" sz="2400" b="0" i="0" u="none" strike="noStrike" dirty="0" err="1">
                <a:solidFill>
                  <a:schemeClr val="tx1"/>
                </a:solidFill>
                <a:effectLst/>
                <a:latin typeface="Times New Roman" panose="02020603050405020304" pitchFamily="18" charset="0"/>
                <a:cs typeface="Times New Roman" panose="02020603050405020304" pitchFamily="18" charset="0"/>
              </a:rPr>
              <a:t>Sendin</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 Blue</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Amazon SES</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HubSpot</a:t>
            </a:r>
          </a:p>
          <a:p>
            <a:pPr rtl="0" fontAlgn="base">
              <a:spcBef>
                <a:spcPts val="0"/>
              </a:spcBef>
              <a:spcAft>
                <a:spcPts val="1200"/>
              </a:spcAft>
              <a:buFont typeface="Arial" panose="020B0604020202020204" pitchFamily="34" charset="0"/>
              <a:buChar char="•"/>
            </a:pP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Mailgun</a:t>
            </a:r>
            <a:endParaRPr lang="en-US" sz="2400" dirty="0">
              <a:solidFill>
                <a:srgbClr val="000000"/>
              </a:solidFill>
              <a:latin typeface="Times New Roman" panose="02020603050405020304" pitchFamily="18" charset="0"/>
              <a:cs typeface="Times New Roman" panose="02020603050405020304" pitchFamily="18" charset="0"/>
            </a:endParaRPr>
          </a:p>
          <a:p>
            <a:pPr rtl="0" fontAlgn="base">
              <a:spcBef>
                <a:spcPts val="0"/>
              </a:spcBef>
              <a:spcAft>
                <a:spcPts val="120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Elastic Email</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Our solution differs from the above solutions in the sense that the recipient emails are taken in the form of a</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csv file containing all the recipient emails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8170-2C02-01B3-BE43-EE329AEE0343}"/>
              </a:ext>
            </a:extLst>
          </p:cNvPr>
          <p:cNvSpPr>
            <a:spLocks noGrp="1"/>
          </p:cNvSpPr>
          <p:nvPr>
            <p:ph type="title"/>
          </p:nvPr>
        </p:nvSpPr>
        <p:spPr/>
        <p:txBody>
          <a:bodyPr/>
          <a:lstStyle/>
          <a:p>
            <a:pPr algn="ctr"/>
            <a:r>
              <a:rPr lang="en-IN" b="1" dirty="0">
                <a:solidFill>
                  <a:schemeClr val="tx2">
                    <a:lumMod val="75000"/>
                  </a:schemeClr>
                </a:solidFill>
                <a:latin typeface="Times New Roman" panose="02020603050405020304" pitchFamily="18" charset="0"/>
                <a:cs typeface="Times New Roman" panose="02020603050405020304" pitchFamily="18" charset="0"/>
              </a:rPr>
              <a:t>Architecture</a:t>
            </a:r>
          </a:p>
        </p:txBody>
      </p:sp>
      <p:pic>
        <p:nvPicPr>
          <p:cNvPr id="5" name="Content Placeholder 4">
            <a:extLst>
              <a:ext uri="{FF2B5EF4-FFF2-40B4-BE49-F238E27FC236}">
                <a16:creationId xmlns:a16="http://schemas.microsoft.com/office/drawing/2014/main" id="{62979EC0-82EA-E344-173E-FB9511D10A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235" y="1846263"/>
            <a:ext cx="8311855" cy="4022725"/>
          </a:xfrm>
        </p:spPr>
      </p:pic>
    </p:spTree>
    <p:extLst>
      <p:ext uri="{BB962C8B-B14F-4D97-AF65-F5344CB8AC3E}">
        <p14:creationId xmlns:p14="http://schemas.microsoft.com/office/powerpoint/2010/main" val="395697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D4EA-ECC9-989D-DC98-119DB7A2A64A}"/>
              </a:ext>
            </a:extLst>
          </p:cNvPr>
          <p:cNvSpPr>
            <a:spLocks noGrp="1"/>
          </p:cNvSpPr>
          <p:nvPr>
            <p:ph type="title"/>
          </p:nvPr>
        </p:nvSpPr>
        <p:spPr/>
        <p:txBody>
          <a:bodyPr/>
          <a:lstStyle/>
          <a:p>
            <a:pPr algn="ctr"/>
            <a:r>
              <a:rPr lang="en-IN" b="1" dirty="0">
                <a:solidFill>
                  <a:schemeClr val="tx2">
                    <a:lumMod val="75000"/>
                  </a:schemeClr>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4D9AD99A-B634-58EC-49EC-448D1855AB80}"/>
              </a:ext>
            </a:extLst>
          </p:cNvPr>
          <p:cNvSpPr>
            <a:spLocks noGrp="1"/>
          </p:cNvSpPr>
          <p:nvPr>
            <p:ph idx="1"/>
          </p:nvPr>
        </p:nvSpPr>
        <p:spPr>
          <a:xfrm>
            <a:off x="1097280" y="1992428"/>
            <a:ext cx="10058400" cy="4158115"/>
          </a:xfrm>
        </p:spPr>
        <p:txBody>
          <a:bodyPr>
            <a:normAutofit fontScale="62500" lnSpcReduction="20000"/>
          </a:bodyPr>
          <a:lstStyle/>
          <a:p>
            <a:pPr>
              <a:lnSpc>
                <a:spcPct val="107000"/>
              </a:lnSpc>
              <a:spcAft>
                <a:spcPts val="800"/>
              </a:spcAft>
            </a:pPr>
            <a:r>
              <a:rPr lang="en-IN"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EXISTING SYSTEM:</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IN" sz="3200" dirty="0">
                <a:solidFill>
                  <a:srgbClr val="000000"/>
                </a:solidFill>
                <a:effectLst/>
                <a:latin typeface="Times New Roman" panose="02020603050405020304" pitchFamily="18" charset="0"/>
                <a:ea typeface="Times New Roman" panose="02020603050405020304" pitchFamily="18" charset="0"/>
              </a:rPr>
              <a:t>Mail is information stored on a computer that is exchanged between two users over telecommunications. More plainly, e-mail is a message that may contain text, files, images, or other attachments sent through a network to a specified individual or group of individuals.</a:t>
            </a:r>
            <a:endParaRPr lang="en-IN" sz="3200" dirty="0">
              <a:effectLst/>
              <a:latin typeface="Times New Roman" panose="02020603050405020304" pitchFamily="18" charset="0"/>
              <a:ea typeface="Times New Roman" panose="02020603050405020304" pitchFamily="18" charset="0"/>
            </a:endParaRPr>
          </a:p>
          <a:p>
            <a:pPr>
              <a:lnSpc>
                <a:spcPct val="120000"/>
              </a:lnSpc>
            </a:pPr>
            <a:r>
              <a:rPr lang="en-IN" sz="3200" dirty="0">
                <a:solidFill>
                  <a:srgbClr val="000000"/>
                </a:solidFill>
                <a:effectLst/>
                <a:latin typeface="Times New Roman" panose="02020603050405020304" pitchFamily="18" charset="0"/>
                <a:ea typeface="Times New Roman" panose="02020603050405020304" pitchFamily="18" charset="0"/>
              </a:rPr>
              <a:t>One to one mail are essentially personal emails that are sent from you to your subscribers. One to one email marketing can be a really useful channel for small ecommerce businesses to capitalize on a more personal relationship with customers, by focusing on quality over quantity. But when it comes to sending mails to a large number of contacts then this methodology doesn’t work.</a:t>
            </a:r>
            <a:endParaRPr lang="en-IN" sz="32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7917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2B9B3-B8BA-9C7D-31E9-C71F9DB1A6A6}"/>
              </a:ext>
            </a:extLst>
          </p:cNvPr>
          <p:cNvSpPr>
            <a:spLocks noGrp="1"/>
          </p:cNvSpPr>
          <p:nvPr>
            <p:ph idx="1"/>
          </p:nvPr>
        </p:nvSpPr>
        <p:spPr/>
        <p:txBody>
          <a:bodyPr/>
          <a:lstStyle/>
          <a:p>
            <a:r>
              <a:rPr lang="en-IN" sz="2000" b="1" dirty="0">
                <a:solidFill>
                  <a:srgbClr val="000000"/>
                </a:solidFill>
                <a:effectLst/>
                <a:latin typeface="Times New Roman" panose="02020603050405020304" pitchFamily="18" charset="0"/>
                <a:ea typeface="Times New Roman" panose="02020603050405020304" pitchFamily="18" charset="0"/>
              </a:rPr>
              <a:t> PROPOSED SYSTEM:</a:t>
            </a:r>
            <a:endParaRPr lang="en-IN" sz="2000" dirty="0">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rPr>
              <a:t>A Mass-Mail Dispatcher is a marketing message sent by a brand to multiple recipients at once. It aims to promote a brand, sell goods, and develop relationships. A Mass-Mail Dispatcher allows its</a:t>
            </a:r>
            <a:endParaRPr lang="en-IN" sz="2000" dirty="0">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rPr>
              <a:t>customers to send mass email messages to multiple lists of recipients at a specified time. With this service, you can send a single message to thousands of people on a mailing list.</a:t>
            </a:r>
            <a:endParaRPr lang="en-IN" sz="2000" dirty="0">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rPr>
              <a:t>The system has been working with in this project is the web-based Mass-Mail Dispatcher. The application is designed to send mass mails to all the recipients uploaded through a CSV file. The purpose of this is to provide a tool to control and send emails to a vast number of recipients. The application will list and sort out all the valid and invalid emails detected by the application allowing the users to more readily send emails as per user convenience. The end user should be able to upload CSV file. The application shall list the detected invalid emails found in the CSV File. The user should be given a structured list of the valid emails.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6952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47AE-A120-4DA2-F63C-4B74B28B5B73}"/>
              </a:ext>
            </a:extLst>
          </p:cNvPr>
          <p:cNvSpPr>
            <a:spLocks noGrp="1"/>
          </p:cNvSpPr>
          <p:nvPr>
            <p:ph type="title"/>
          </p:nvPr>
        </p:nvSpPr>
        <p:spPr/>
        <p:txBody>
          <a:bodyPr/>
          <a:lstStyle/>
          <a:p>
            <a:pPr algn="ctr"/>
            <a:r>
              <a:rPr lang="en-IN" b="1" dirty="0">
                <a:solidFill>
                  <a:schemeClr val="tx2">
                    <a:lumMod val="75000"/>
                  </a:schemeClr>
                </a:solidFill>
                <a:latin typeface="Times New Roman" panose="02020603050405020304" pitchFamily="18" charset="0"/>
                <a:cs typeface="Times New Roman" panose="02020603050405020304" pitchFamily="18" charset="0"/>
              </a:rPr>
              <a:t>Result</a:t>
            </a:r>
          </a:p>
        </p:txBody>
      </p:sp>
      <p:pic>
        <p:nvPicPr>
          <p:cNvPr id="5" name="Content Placeholder 4">
            <a:extLst>
              <a:ext uri="{FF2B5EF4-FFF2-40B4-BE49-F238E27FC236}">
                <a16:creationId xmlns:a16="http://schemas.microsoft.com/office/drawing/2014/main" id="{5B31F695-4529-79AF-1122-817D158162C0}"/>
              </a:ext>
            </a:extLst>
          </p:cNvPr>
          <p:cNvPicPr>
            <a:picLocks noGrp="1" noChangeAspect="1"/>
          </p:cNvPicPr>
          <p:nvPr>
            <p:ph idx="1"/>
          </p:nvPr>
        </p:nvPicPr>
        <p:blipFill rotWithShape="1">
          <a:blip r:embed="rId2"/>
          <a:srcRect l="3908" t="10094" r="5109" b="9510"/>
          <a:stretch/>
        </p:blipFill>
        <p:spPr>
          <a:xfrm>
            <a:off x="6320590" y="1819175"/>
            <a:ext cx="5457524" cy="4032985"/>
          </a:xfrm>
        </p:spPr>
      </p:pic>
      <p:pic>
        <p:nvPicPr>
          <p:cNvPr id="7" name="Picture 6">
            <a:extLst>
              <a:ext uri="{FF2B5EF4-FFF2-40B4-BE49-F238E27FC236}">
                <a16:creationId xmlns:a16="http://schemas.microsoft.com/office/drawing/2014/main" id="{805AAAB1-B548-82FF-B18B-1C92EE3A0AFA}"/>
              </a:ext>
            </a:extLst>
          </p:cNvPr>
          <p:cNvPicPr>
            <a:picLocks noChangeAspect="1"/>
          </p:cNvPicPr>
          <p:nvPr/>
        </p:nvPicPr>
        <p:blipFill rotWithShape="1">
          <a:blip r:embed="rId3"/>
          <a:srcRect l="3990" t="9657" r="5455" b="7783"/>
          <a:stretch/>
        </p:blipFill>
        <p:spPr>
          <a:xfrm>
            <a:off x="413886" y="1819175"/>
            <a:ext cx="5804034" cy="4032985"/>
          </a:xfrm>
          <a:prstGeom prst="rect">
            <a:avLst/>
          </a:prstGeom>
        </p:spPr>
      </p:pic>
    </p:spTree>
    <p:extLst>
      <p:ext uri="{BB962C8B-B14F-4D97-AF65-F5344CB8AC3E}">
        <p14:creationId xmlns:p14="http://schemas.microsoft.com/office/powerpoint/2010/main" val="3718325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FD0B-C34F-6DC8-FDF3-69A2FB901866}"/>
              </a:ext>
            </a:extLst>
          </p:cNvPr>
          <p:cNvSpPr>
            <a:spLocks noGrp="1"/>
          </p:cNvSpPr>
          <p:nvPr>
            <p:ph type="title"/>
          </p:nvPr>
        </p:nvSpPr>
        <p:spPr/>
        <p:txBody>
          <a:bodyPr/>
          <a:lstStyle/>
          <a:p>
            <a:pPr algn="ctr"/>
            <a:r>
              <a:rPr lang="en-IN" b="1" dirty="0">
                <a:solidFill>
                  <a:schemeClr val="tx2">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EDDFDAF-9682-393C-5D60-1AB0C185FAF3}"/>
              </a:ext>
            </a:extLst>
          </p:cNvPr>
          <p:cNvSpPr>
            <a:spLocks noGrp="1"/>
          </p:cNvSpPr>
          <p:nvPr>
            <p:ph idx="1"/>
          </p:nvPr>
        </p:nvSpPr>
        <p:spPr/>
        <p:txBody>
          <a:bodyPr>
            <a:normAutofit lnSpcReduction="10000"/>
          </a:bodyPr>
          <a:lstStyle/>
          <a:p>
            <a:pPr algn="just"/>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Mass-Mail marketing is one of the leading techniques that most of the organizations and digital marketers use to compete with today's highly competitive business world. Mass email software helps you deliver your personalized messages to a filtered audience. Moreover, it effectively reduces both your time and efforts. Most importantly, it allows you to track your campaigns in terms and engagement and sales.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using the method of mass-mail dispatcher we get a lot of benefits. Benefits like cheaper cost, reach a large number of customers, reach the right i.e., valid customers, generating high quality leads, effectiveness of mails, real-time mails.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Thus we have successfully built the Mass Mail Dispatcher website which allows the users to upload a CSV file containing all the recipient emails, view the valid and invalid emails, and send a common mail to them at once.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2278843"/>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95</TotalTime>
  <Words>778</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  Exposys Data Labs – Internship  Domain – Web Development  Topic – Mass Mail Dispatcher  </vt:lpstr>
      <vt:lpstr>About Mass Mail</vt:lpstr>
      <vt:lpstr>Introduction</vt:lpstr>
      <vt:lpstr>Literature Review</vt:lpstr>
      <vt:lpstr>Architecture</vt:lpstr>
      <vt:lpstr>Methodology</vt:lpstr>
      <vt:lpstr>PowerPoint Presentation</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Exposys Data Labs – Internship  Domain – Web Development  Topic – Mass Mail Dispatcher</dc:title>
  <dc:creator>Sejal Kalambhe</dc:creator>
  <cp:lastModifiedBy>Sejal Kalambhe</cp:lastModifiedBy>
  <cp:revision>1</cp:revision>
  <dcterms:created xsi:type="dcterms:W3CDTF">2023-02-19T09:40:33Z</dcterms:created>
  <dcterms:modified xsi:type="dcterms:W3CDTF">2023-02-19T11:16:18Z</dcterms:modified>
</cp:coreProperties>
</file>