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2" r:id="rId4"/>
  </p:sldMasterIdLst>
  <p:notesMasterIdLst>
    <p:notesMasterId r:id="rId16"/>
  </p:notesMasterIdLst>
  <p:sldIdLst>
    <p:sldId id="256" r:id="rId5"/>
    <p:sldId id="341" r:id="rId6"/>
    <p:sldId id="343" r:id="rId7"/>
    <p:sldId id="300" r:id="rId8"/>
    <p:sldId id="342" r:id="rId9"/>
    <p:sldId id="351" r:id="rId10"/>
    <p:sldId id="350" r:id="rId11"/>
    <p:sldId id="271" r:id="rId12"/>
    <p:sldId id="349" r:id="rId13"/>
    <p:sldId id="347" r:id="rId14"/>
    <p:sldId id="34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D9DB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1F7291-E07A-4314-971B-02471F41921E}" v="25" dt="2024-11-17T16:58:42.453"/>
  </p1510:revLst>
</p1510:revInfo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226" autoAdjust="0"/>
  </p:normalViewPr>
  <p:slideViewPr>
    <p:cSldViewPr snapToGrid="0">
      <p:cViewPr varScale="1">
        <p:scale>
          <a:sx n="76" d="100"/>
          <a:sy n="76" d="100"/>
        </p:scale>
        <p:origin x="260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88C29-9E04-4B26-9F0D-4A69CE9FE1A5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E0407-935A-438B-AF66-28803EDE65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95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18E17-E86B-4918-AC6E-373CA9D866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628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18E17-E86B-4918-AC6E-373CA9D866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628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18E17-E86B-4918-AC6E-373CA9D866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0953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74310-D3AC-E10E-EFDC-B7E7A6230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62C620-1A84-1791-7B10-7531A0701A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D0EAD6-E207-7F67-6A71-B5A2076D0A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B8211-61AF-940D-9228-68DFA26B7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18E17-E86B-4918-AC6E-373CA9D866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240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F47124D-D927-400B-B59C-CEDBD507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43976" y="-43974"/>
            <a:ext cx="1447800" cy="15357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6ADF6CE-9ECB-46C3-934F-B81BC2BE0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76" y="304801"/>
            <a:ext cx="9601200" cy="1534297"/>
          </a:xfrm>
        </p:spPr>
        <p:txBody>
          <a:bodyPr anchor="b">
            <a:norm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400" spc="120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en-US" sz="4400" spc="120" dirty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2DF7C0A-1B3B-401D-A625-E7F87B1DFE0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9840" y="3013206"/>
            <a:ext cx="11084189" cy="3854030"/>
          </a:xfrm>
          <a:custGeom>
            <a:avLst/>
            <a:gdLst>
              <a:gd name="connsiteX0" fmla="*/ 5542094 w 11084189"/>
              <a:gd name="connsiteY0" fmla="*/ 0 h 3854030"/>
              <a:gd name="connsiteX1" fmla="*/ 11061525 w 11084189"/>
              <a:gd name="connsiteY1" fmla="*/ 3748287 h 3854030"/>
              <a:gd name="connsiteX2" fmla="*/ 11084189 w 11084189"/>
              <a:gd name="connsiteY2" fmla="*/ 3854030 h 3854030"/>
              <a:gd name="connsiteX3" fmla="*/ 0 w 11084189"/>
              <a:gd name="connsiteY3" fmla="*/ 3854030 h 3854030"/>
              <a:gd name="connsiteX4" fmla="*/ 22663 w 11084189"/>
              <a:gd name="connsiteY4" fmla="*/ 3748287 h 3854030"/>
              <a:gd name="connsiteX5" fmla="*/ 5542094 w 11084189"/>
              <a:gd name="connsiteY5" fmla="*/ 0 h 385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84189" h="3854030">
                <a:moveTo>
                  <a:pt x="5542094" y="0"/>
                </a:moveTo>
                <a:cubicBezTo>
                  <a:pt x="8264668" y="0"/>
                  <a:pt x="10536186" y="1609144"/>
                  <a:pt x="11061525" y="3748287"/>
                </a:cubicBezTo>
                <a:lnTo>
                  <a:pt x="11084189" y="3854030"/>
                </a:lnTo>
                <a:lnTo>
                  <a:pt x="0" y="3854030"/>
                </a:lnTo>
                <a:lnTo>
                  <a:pt x="22663" y="3748287"/>
                </a:lnTo>
                <a:cubicBezTo>
                  <a:pt x="548002" y="1609144"/>
                  <a:pt x="2819520" y="0"/>
                  <a:pt x="554209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DA6D2C5-E6A9-4A27-AE58-9CEDCFCB4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976" y="1905001"/>
            <a:ext cx="8763001" cy="962442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200">
                <a:solidFill>
                  <a:schemeClr val="tx2"/>
                </a:solidFill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solidFill>
                <a:schemeClr val="tx2"/>
              </a:solidFill>
              <a:cs typeface="Segoe UI Semilight" panose="020B04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147A7F-B058-475D-BA3A-E1807E37B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0400" y="3144779"/>
            <a:ext cx="1371600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1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3 Column">
    <p:bg>
      <p:bgPr>
        <a:solidFill>
          <a:schemeClr val="bg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5EDB5FC-CA7C-4369-A121-67C4C93AB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9814F19-D3DA-42AB-AAD4-22D54FE37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4"/>
            <a:ext cx="10348146" cy="753172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pc="120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en-US" spc="120" dirty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126634-B312-428E-8F30-17C189040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1AC832B9-3155-477F-89D0-A170836416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2460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20XX</a:t>
            </a:r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7801D982-FEE5-4484-AD95-86DEE2E5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4600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5F932331-BB94-49D3-9E40-67111663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460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73B850FF-6169-4056-8077-06FFA93A53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5653" y="1719628"/>
            <a:ext cx="3300183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6265" y="2332649"/>
            <a:ext cx="3299434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29261" y="1719628"/>
            <a:ext cx="3300183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29873" y="2332649"/>
            <a:ext cx="3299434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53617" y="1719628"/>
            <a:ext cx="3300183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54229" y="2332649"/>
            <a:ext cx="3299434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20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ummary">
    <p:bg>
      <p:bgPr>
        <a:solidFill>
          <a:schemeClr val="bg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DDA21C8-9B4F-48CA-BBF3-273AA89D8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0" y="461339"/>
            <a:ext cx="3949840" cy="2251716"/>
          </a:xfrm>
        </p:spPr>
        <p:txBody>
          <a:bodyPr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spc="120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en-US" sz="3600" spc="120" dirty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C60A49-3E5E-45D9-82CF-80174402B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7942" y="0"/>
            <a:ext cx="719262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3E687B-7CD1-42D6-B28F-7CF3EB714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7942" y="0"/>
            <a:ext cx="719263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B458BE2E-5260-4DB2-86A2-2C93610844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461339"/>
            <a:ext cx="5508288" cy="283113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3" name="Picture Placeholder 19">
            <a:extLst>
              <a:ext uri="{FF2B5EF4-FFF2-40B4-BE49-F238E27FC236}">
                <a16:creationId xmlns:a16="http://schemas.microsoft.com/office/drawing/2014/main" id="{73295B3D-C1CE-453D-B606-79917F4EFDD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0826" y="3429000"/>
            <a:ext cx="5508288" cy="283113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6">
            <a:extLst>
              <a:ext uri="{FF2B5EF4-FFF2-40B4-BE49-F238E27FC236}">
                <a16:creationId xmlns:a16="http://schemas.microsoft.com/office/drawing/2014/main" id="{42C36F80-96FA-43AC-ACFF-C626ED2F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27648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3A3DA98F-3AD9-4503-8525-7A30DD715B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90290" y="2867741"/>
            <a:ext cx="3949586" cy="329468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29F436A2-3398-4A5A-AF46-81BC52641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27648"/>
            <a:ext cx="3045406" cy="365125"/>
          </a:xfrm>
        </p:spPr>
        <p:txBody>
          <a:bodyPr/>
          <a:lstStyle>
            <a:lvl1pPr algn="l"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Slide Number Placeholder 8">
            <a:extLst>
              <a:ext uri="{FF2B5EF4-FFF2-40B4-BE49-F238E27FC236}">
                <a16:creationId xmlns:a16="http://schemas.microsoft.com/office/drawing/2014/main" id="{78BD5B31-7A42-46D8-A5A3-CD0DC4B9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0400" y="6327648"/>
            <a:ext cx="533400" cy="365125"/>
          </a:xfrm>
        </p:spPr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42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FB9ADE-90DA-4820-BE03-6440FAF8B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1"/>
            <a:ext cx="1219199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F4039C-77F7-44AD-AEB2-A6079C9DA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6E930C2-F546-4C94-BF53-6C7C8A57E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1066800"/>
            <a:ext cx="4749276" cy="2592425"/>
          </a:xfrm>
        </p:spPr>
        <p:txBody>
          <a:bodyPr anchor="b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4400" spc="120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en-US" sz="4400" spc="120" dirty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3F81DC1-1A78-495F-B862-27847D0EE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599" y="3856314"/>
            <a:ext cx="4749275" cy="1858686"/>
          </a:xfrm>
        </p:spPr>
        <p:txBody>
          <a:bodyPr anchor="t"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sz="2200">
                <a:solidFill>
                  <a:schemeClr val="tx2"/>
                </a:solidFill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solidFill>
                <a:schemeClr val="tx2"/>
              </a:solidFill>
              <a:cs typeface="Segoe UI Semilight" panose="020B0402040204020203" pitchFamily="34" charset="0"/>
            </a:endParaRP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F44B6D46-2238-46D9-8D7F-730BDD0C144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77447" y="1066800"/>
            <a:ext cx="2405746" cy="22620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6" name="Picture Placeholder 20">
            <a:extLst>
              <a:ext uri="{FF2B5EF4-FFF2-40B4-BE49-F238E27FC236}">
                <a16:creationId xmlns:a16="http://schemas.microsoft.com/office/drawing/2014/main" id="{B600C62E-9610-468D-B50C-B5D55DB2D06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592404" y="1066800"/>
            <a:ext cx="2405746" cy="22620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7" name="Picture Placeholder 20">
            <a:extLst>
              <a:ext uri="{FF2B5EF4-FFF2-40B4-BE49-F238E27FC236}">
                <a16:creationId xmlns:a16="http://schemas.microsoft.com/office/drawing/2014/main" id="{03A822E7-844A-4C6F-9941-ACCF803F61F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77447" y="3443645"/>
            <a:ext cx="2405746" cy="22620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8" name="Picture Placeholder 20">
            <a:extLst>
              <a:ext uri="{FF2B5EF4-FFF2-40B4-BE49-F238E27FC236}">
                <a16:creationId xmlns:a16="http://schemas.microsoft.com/office/drawing/2014/main" id="{07DE9330-8C8A-4B8E-A4C6-F84147872A3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592405" y="3443645"/>
            <a:ext cx="2405746" cy="22620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Date Placeholder 9">
            <a:extLst>
              <a:ext uri="{FF2B5EF4-FFF2-40B4-BE49-F238E27FC236}">
                <a16:creationId xmlns:a16="http://schemas.microsoft.com/office/drawing/2014/main" id="{693CD890-5369-4257-9426-7FA8B9FD3B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27648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white">
                    <a:alpha val="60000"/>
                  </a:prstClr>
                </a:solidFill>
              </a:rPr>
              <a:t>20XX</a:t>
            </a:r>
          </a:p>
        </p:txBody>
      </p:sp>
      <p:sp>
        <p:nvSpPr>
          <p:cNvPr id="18" name="Footer Placeholder 10">
            <a:extLst>
              <a:ext uri="{FF2B5EF4-FFF2-40B4-BE49-F238E27FC236}">
                <a16:creationId xmlns:a16="http://schemas.microsoft.com/office/drawing/2014/main" id="{3A86BCFE-67DF-4B63-AC7B-74E66919C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7648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9" name="Slide Number Placeholder 11">
            <a:extLst>
              <a:ext uri="{FF2B5EF4-FFF2-40B4-BE49-F238E27FC236}">
                <a16:creationId xmlns:a16="http://schemas.microsoft.com/office/drawing/2014/main" id="{1301AADD-E25B-4AB6-A4E4-E95CFB98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8400" y="6327648"/>
            <a:ext cx="1295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B850FF-6169-4056-8077-06FFA93A5366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60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243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887E59D-6BE5-4CB5-B3B3-BAF69EFA1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953000" cy="2688598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pc="120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en-US" spc="120" dirty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13BFBD-7478-4683-BA2C-E7BFC660B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3FF916-2B4D-4DC1-AD98-AF8F2EFD4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90666" y="0"/>
            <a:ext cx="6001333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80B3D3-8262-4D62-8B77-51C5FF58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6196875" y="0"/>
            <a:ext cx="5992075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D44A1B8E-1071-45A0-8A94-0AA7F201E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5149" y="3412114"/>
            <a:ext cx="4952681" cy="2750307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400">
                <a:solidFill>
                  <a:schemeClr val="tx2"/>
                </a:solidFill>
              </a:defRPr>
            </a:lvl2pPr>
            <a:lvl3pPr marL="914400" indent="0">
              <a:buNone/>
              <a:defRPr sz="2400">
                <a:solidFill>
                  <a:schemeClr val="tx2"/>
                </a:solidFill>
              </a:defRPr>
            </a:lvl3pPr>
            <a:lvl4pPr marL="1371600" indent="0">
              <a:buNone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Date Placeholder 5">
            <a:extLst>
              <a:ext uri="{FF2B5EF4-FFF2-40B4-BE49-F238E27FC236}">
                <a16:creationId xmlns:a16="http://schemas.microsoft.com/office/drawing/2014/main" id="{DF6FCAD9-068D-41D9-A5F4-E22F2D28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27648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20XX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402EFB4-17A2-4345-82DA-89EF34B5E91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81801" y="380991"/>
            <a:ext cx="4856144" cy="192541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EC3DFC6E-6D3D-48C3-BD9E-33878CD86D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81800" y="2376797"/>
            <a:ext cx="4856144" cy="192541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6" name="Picture Placeholder 20">
            <a:extLst>
              <a:ext uri="{FF2B5EF4-FFF2-40B4-BE49-F238E27FC236}">
                <a16:creationId xmlns:a16="http://schemas.microsoft.com/office/drawing/2014/main" id="{7EC41F32-B997-4949-A553-260965B03F3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81800" y="4379170"/>
            <a:ext cx="4856144" cy="192541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Footer Placeholder 6">
            <a:extLst>
              <a:ext uri="{FF2B5EF4-FFF2-40B4-BE49-F238E27FC236}">
                <a16:creationId xmlns:a16="http://schemas.microsoft.com/office/drawing/2014/main" id="{3E86EC02-7D1A-4CB3-B376-1044BEF4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27648"/>
            <a:ext cx="3810000" cy="365125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>
                <a:solidFill>
                  <a:prstClr val="white">
                    <a:alpha val="60000"/>
                  </a:prstClr>
                </a:solidFill>
              </a:rPr>
              <a:t>Presentation title</a:t>
            </a:r>
          </a:p>
        </p:txBody>
      </p:sp>
      <p:sp>
        <p:nvSpPr>
          <p:cNvPr id="19" name="Slide Number Placeholder 7">
            <a:extLst>
              <a:ext uri="{FF2B5EF4-FFF2-40B4-BE49-F238E27FC236}">
                <a16:creationId xmlns:a16="http://schemas.microsoft.com/office/drawing/2014/main" id="{F1ABD226-6012-4821-BD32-E8E6EB95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0400" y="6327648"/>
            <a:ext cx="533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B850FF-6169-4056-8077-06FFA93A5366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60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40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bg>
      <p:bgPr>
        <a:solidFill>
          <a:schemeClr val="bg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836EA2-D914-4028-95BF-1B97B17FE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602877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DFAD1-E970-4A5F-98F7-D42CA9DFB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055" y="4596020"/>
            <a:ext cx="12191999" cy="2274195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53E32FB-4A5F-4D36-A227-CF26EBF0B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6800"/>
            <a:ext cx="10003218" cy="1219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bg1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bg1"/>
              </a:solidFill>
              <a:cs typeface="Posterama" panose="020B0504020200020000" pitchFamily="34" charset="0"/>
            </a:endParaRP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9DA8CA5C-5748-45EE-B537-5A44A3BFC63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3175" y="0"/>
            <a:ext cx="6196013" cy="460287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5015D873-DDCC-44AF-AE80-703ED88AEC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50718" y="327025"/>
            <a:ext cx="5073194" cy="3949987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6">
            <a:extLst>
              <a:ext uri="{FF2B5EF4-FFF2-40B4-BE49-F238E27FC236}">
                <a16:creationId xmlns:a16="http://schemas.microsoft.com/office/drawing/2014/main" id="{16E99B66-5BC0-4B16-807E-B513E3272C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27648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20XX</a:t>
            </a:r>
          </a:p>
        </p:txBody>
      </p:sp>
      <p:sp>
        <p:nvSpPr>
          <p:cNvPr id="15" name="Footer Placeholder 7">
            <a:extLst>
              <a:ext uri="{FF2B5EF4-FFF2-40B4-BE49-F238E27FC236}">
                <a16:creationId xmlns:a16="http://schemas.microsoft.com/office/drawing/2014/main" id="{086E91BF-4612-41A6-9A9F-AA6236BF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9310" y="6327648"/>
            <a:ext cx="3976429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white">
                    <a:alpha val="6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F65A627F-E36A-460F-AD3C-7B63B500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6908" y="6327648"/>
            <a:ext cx="116689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B850FF-6169-4056-8077-06FFA93A536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6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408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bg>
      <p:bgPr>
        <a:solidFill>
          <a:schemeClr val="bg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50B4F7D-E398-40AA-9F3C-F3D59A3F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4633785" cy="2397324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pc="120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en-US" spc="120" dirty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88EFA-705D-45DA-BB3E-901ED20AF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19800" y="0"/>
            <a:ext cx="617219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0C378B-9DA9-4513-BF84-7422A1AE6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6019800" y="0"/>
            <a:ext cx="6172198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B924BE58-42FE-46C1-9582-9E08FAFE0F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200400"/>
            <a:ext cx="4633913" cy="291306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A2724A1-1A21-49B5-9057-269BD5D6249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08749" y="862806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201994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and Table">
    <p:bg>
      <p:bgPr>
        <a:solidFill>
          <a:schemeClr val="bg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34C7413-1C75-42B7-9BFD-E0E14118F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01FDE2-61AF-4DEB-BF43-3694E0083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8D0D73E-DE18-4A23-B6FB-5182A7846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120">
                <a:solidFill>
                  <a:schemeClr val="bg1"/>
                </a:solidFill>
                <a:cs typeface="Posterama" panose="020B0504020200020000" pitchFamily="34" charset="0"/>
              </a:rPr>
              <a:t>Click to edit Master title style</a:t>
            </a:r>
            <a:endParaRPr lang="en-US" spc="120" dirty="0">
              <a:solidFill>
                <a:schemeClr val="bg1"/>
              </a:solidFill>
              <a:cs typeface="Posterama" panose="020B0504020200020000" pitchFamily="34" charset="0"/>
            </a:endParaRPr>
          </a:p>
        </p:txBody>
      </p:sp>
      <p:sp>
        <p:nvSpPr>
          <p:cNvPr id="15" name="Date Placeholder 6">
            <a:extLst>
              <a:ext uri="{FF2B5EF4-FFF2-40B4-BE49-F238E27FC236}">
                <a16:creationId xmlns:a16="http://schemas.microsoft.com/office/drawing/2014/main" id="{BDED38F6-34C9-4DB4-9BBF-DEBC4124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27648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20XX</a:t>
            </a:r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FBD13A29-DF90-4047-B6E5-DFA75D6A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9310" y="6327648"/>
            <a:ext cx="3976429" cy="365125"/>
          </a:xfrm>
        </p:spPr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Slide Number Placeholder 8">
            <a:extLst>
              <a:ext uri="{FF2B5EF4-FFF2-40B4-BE49-F238E27FC236}">
                <a16:creationId xmlns:a16="http://schemas.microsoft.com/office/drawing/2014/main" id="{DD0AF7D0-41AD-41E1-84B0-436A90E2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6908" y="6327648"/>
            <a:ext cx="1166892" cy="365125"/>
          </a:xfrm>
        </p:spPr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73B850FF-6169-4056-8077-06FFA93A53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54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2580089F-49C9-440C-8318-24576EE00A4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88825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DEEF06-129C-4E9F-BB08-1F653A08D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FBDB-1B30-4054-9EAE-3085105D69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6275" y="865762"/>
            <a:ext cx="10198776" cy="4056968"/>
          </a:xfrm>
        </p:spPr>
        <p:txBody>
          <a:bodyPr anchor="b"/>
          <a:lstStyle>
            <a:lvl1pPr algn="ctr">
              <a:lnSpc>
                <a:spcPct val="110000"/>
              </a:lnSpc>
              <a:spcBef>
                <a:spcPts val="1000"/>
              </a:spcBef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0F34EB02-AC27-416D-A53F-77F9841BF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5101548"/>
            <a:ext cx="9781327" cy="502958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</a:lstStyle>
          <a:p>
            <a:pPr>
              <a:lnSpc>
                <a:spcPct val="110000"/>
              </a:lnSpc>
            </a:pPr>
            <a:r>
              <a:rPr 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21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bg>
      <p:bgPr>
        <a:solidFill>
          <a:schemeClr val="bg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798F9B1-9C80-43D7-9EEB-62368C6E4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63122"/>
            <a:ext cx="12188952" cy="229487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9F8183-B975-40ED-AF54-2E47480E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632326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F15006B-9319-46AF-AE0D-7BBBA5A5F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9001"/>
            <a:ext cx="10348147" cy="13886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pc="120">
                <a:solidFill>
                  <a:schemeClr val="bg1"/>
                </a:solidFill>
                <a:cs typeface="Posterama" panose="020B0504020200020000" pitchFamily="34" charset="0"/>
              </a:rPr>
              <a:t>Click to edit Master title style</a:t>
            </a:r>
            <a:endParaRPr lang="en-US" spc="120" dirty="0">
              <a:solidFill>
                <a:schemeClr val="bg1"/>
              </a:solidFill>
              <a:cs typeface="Posterama" panose="020B0504020200020000" pitchFamily="34" charset="0"/>
            </a:endParaRPr>
          </a:p>
        </p:txBody>
      </p:sp>
      <p:sp>
        <p:nvSpPr>
          <p:cNvPr id="21" name="Date Placeholder 5">
            <a:extLst>
              <a:ext uri="{FF2B5EF4-FFF2-40B4-BE49-F238E27FC236}">
                <a16:creationId xmlns:a16="http://schemas.microsoft.com/office/drawing/2014/main" id="{EF966BF4-C741-471C-BD3E-40536108BD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2460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white">
                    <a:alpha val="60000"/>
                  </a:prstClr>
                </a:solidFill>
              </a:rPr>
              <a:t>20XX</a:t>
            </a:r>
          </a:p>
        </p:txBody>
      </p:sp>
      <p:sp>
        <p:nvSpPr>
          <p:cNvPr id="22" name="Footer Placeholder 6">
            <a:extLst>
              <a:ext uri="{FF2B5EF4-FFF2-40B4-BE49-F238E27FC236}">
                <a16:creationId xmlns:a16="http://schemas.microsoft.com/office/drawing/2014/main" id="{E4052D32-8B32-4C10-8FF9-3CC40E7F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460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23" name="Slide Number Placeholder 7">
            <a:extLst>
              <a:ext uri="{FF2B5EF4-FFF2-40B4-BE49-F238E27FC236}">
                <a16:creationId xmlns:a16="http://schemas.microsoft.com/office/drawing/2014/main" id="{423F6085-8F80-41B9-9BA1-8719DDB0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460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B850FF-6169-4056-8077-06FFA93A536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60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52533-4333-455C-A755-FD0DB695115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92113" y="217488"/>
            <a:ext cx="11407775" cy="43449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72679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bg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8EB1B99-4A44-424D-960B-E39E95E47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63122"/>
            <a:ext cx="12188952" cy="229487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4B9F2D-4BC8-49AA-AF37-3F0C8E5A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632326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9607F4D-1EB7-4A8D-BDBE-3FBD59A56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81785"/>
            <a:ext cx="10348147" cy="157260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pc="120">
                <a:solidFill>
                  <a:schemeClr val="bg1"/>
                </a:solidFill>
                <a:cs typeface="Posterama" panose="020B0504020200020000" pitchFamily="34" charset="0"/>
              </a:rPr>
              <a:t>Click to edit Master title style</a:t>
            </a:r>
            <a:endParaRPr lang="en-US" spc="120" dirty="0">
              <a:solidFill>
                <a:schemeClr val="bg1"/>
              </a:solidFill>
              <a:cs typeface="Posterama" panose="020B0504020200020000" pitchFamily="34" charset="0"/>
            </a:endParaRPr>
          </a:p>
        </p:txBody>
      </p:sp>
      <p:sp>
        <p:nvSpPr>
          <p:cNvPr id="29" name="Date Placeholder 5">
            <a:extLst>
              <a:ext uri="{FF2B5EF4-FFF2-40B4-BE49-F238E27FC236}">
                <a16:creationId xmlns:a16="http://schemas.microsoft.com/office/drawing/2014/main" id="{D059A74B-DC70-4E6A-8B79-92049E91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2460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white">
                    <a:alpha val="60000"/>
                  </a:prstClr>
                </a:solidFill>
              </a:rPr>
              <a:t>20XX</a:t>
            </a:r>
          </a:p>
        </p:txBody>
      </p:sp>
      <p:sp>
        <p:nvSpPr>
          <p:cNvPr id="30" name="Footer Placeholder 6">
            <a:extLst>
              <a:ext uri="{FF2B5EF4-FFF2-40B4-BE49-F238E27FC236}">
                <a16:creationId xmlns:a16="http://schemas.microsoft.com/office/drawing/2014/main" id="{60A3B447-230B-4641-9E61-C6AFA8AD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460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1" name="Slide Number Placeholder 7">
            <a:extLst>
              <a:ext uri="{FF2B5EF4-FFF2-40B4-BE49-F238E27FC236}">
                <a16:creationId xmlns:a16="http://schemas.microsoft.com/office/drawing/2014/main" id="{D891FDCC-CEC5-46EA-83E5-AF231641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460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B850FF-6169-4056-8077-06FFA93A536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60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12BDF-BBAF-4198-8203-F269CA203EB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9025" y="209550"/>
            <a:ext cx="10013950" cy="41433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65698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2 Column">
    <p:bg>
      <p:bgPr>
        <a:solidFill>
          <a:schemeClr val="bg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DFDE745-8E05-475F-BC08-E9B8B01E6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4AB668B-5364-48F5-8E6A-67B8A330D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4"/>
            <a:ext cx="10348146" cy="753172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pc="120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en-US" spc="120" dirty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CD62CE-FD0C-47C1-94CE-C2F8B5AA8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00F5829-71BC-4CC0-A88E-2D9B5D18E8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12288" y="1719628"/>
            <a:ext cx="4307865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D2F63FE-D5D7-44B0-B72C-D45AA6EE12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12900" y="2332649"/>
            <a:ext cx="4306888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E0314D87-B4EE-460E-B18F-73BD139111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66350" y="1719628"/>
            <a:ext cx="4307865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C6020A13-A1EE-4B0D-9E98-DEC8824C596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66838" y="2332649"/>
            <a:ext cx="4306888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DB65338A-C6F0-4F28-B7EA-064B872F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2460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20XX</a:t>
            </a:r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5743896B-BFE2-4F6B-B431-CF4B29CD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4600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1F6558AB-F8E9-4605-A5ED-FE3F46A1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460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73B850FF-6169-4056-8077-06FFA93A53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6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8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56" r:id="rId11"/>
    <p:sldLayoutId id="2147483769" r:id="rId12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color-concrete-design-gold-pattern-1845394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yellow-floral-border-vector-art-retro-pattern-dark-red-golden-wallpaper-bhsm/download/5120x2880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0B2BB2-146B-4714-8570-77C449ABC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76" y="304801"/>
            <a:ext cx="9601200" cy="1534297"/>
          </a:xfrm>
        </p:spPr>
        <p:txBody>
          <a:bodyPr>
            <a:normAutofit/>
          </a:bodyPr>
          <a:lstStyle/>
          <a:p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Gold Price Prediction Using Machine Learning</a:t>
            </a:r>
            <a:endParaRPr lang="en-US" sz="40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DEE731E-C361-4204-9B35-43843B693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0058" y="2151930"/>
            <a:ext cx="4848836" cy="102834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Harnessing Data for Accurate Forecasting of Precious Metal Trends</a:t>
            </a:r>
            <a:endParaRPr lang="en-US" b="1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458CF8B8-D058-4FD3-9B2C-5511E2BCDE7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619840" y="3013206"/>
            <a:ext cx="11084189" cy="3854030"/>
          </a:xfrm>
        </p:spPr>
      </p:pic>
    </p:spTree>
    <p:extLst>
      <p:ext uri="{BB962C8B-B14F-4D97-AF65-F5344CB8AC3E}">
        <p14:creationId xmlns:p14="http://schemas.microsoft.com/office/powerpoint/2010/main" val="3106661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D94F1-CB6D-4F76-AD08-DAA3805D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395" y="-118081"/>
            <a:ext cx="3949840" cy="2251716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Conclusion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D38F2-75F7-490A-B96E-F422A588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27648"/>
            <a:ext cx="2743200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2B0863C-D98E-4E93-94EE-6E8EB78DB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4284" y="1736521"/>
            <a:ext cx="6400800" cy="470018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Overview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 Our machine learning model demonstrates strong potential for accurate gold price forecasting using historical data, economic indicators, and market sentiment.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Impact on Decision-Making: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Provides investors, central banks, and financial institutions with critical insights for risk management, strategic planning, and optimized gold investment decisions.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Role of Machine Learning: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Emphasizes the power of data-driven approaches in financial forecasting, offering adaptability and precision in capturing market dynamics.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Future Directions: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Integrating real-time data and enhancing sentiment analysis for greater accuracy. Exploring advanced algorithms and refining interpretability to further broaden applications in financial markets.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EE9E9-0CC2-4D6E-A3BC-45FEDC0C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0400" y="6327648"/>
            <a:ext cx="533400" cy="365125"/>
          </a:xfrm>
        </p:spPr>
        <p:txBody>
          <a:bodyPr/>
          <a:lstStyle/>
          <a:p>
            <a:pPr lvl="0"/>
            <a:fld id="{73B850FF-6169-4056-8077-06FFA93A5366}" type="slidenum">
              <a:rPr lang="en-US" noProof="0" smtClean="0"/>
              <a:pPr lvl="0"/>
              <a:t>10</a:t>
            </a:fld>
            <a:endParaRPr lang="en-US" noProof="0" dirty="0"/>
          </a:p>
        </p:txBody>
      </p:sp>
      <p:pic>
        <p:nvPicPr>
          <p:cNvPr id="13" name="Picture 12" descr="The exterior of a building with windows">
            <a:extLst>
              <a:ext uri="{FF2B5EF4-FFF2-40B4-BE49-F238E27FC236}">
                <a16:creationId xmlns:a16="http://schemas.microsoft.com/office/drawing/2014/main" id="{372E9F2D-7DE8-069B-77A2-6B7CCC106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808" y="0"/>
            <a:ext cx="5133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17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00C4FDB-0CD0-4A24-86DA-1A1D1D16A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1066800"/>
            <a:ext cx="4749276" cy="202034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A8E3932-CA6C-420E-9ABA-34B69620C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599" y="3856314"/>
            <a:ext cx="4749275" cy="1858686"/>
          </a:xfrm>
        </p:spPr>
        <p:txBody>
          <a:bodyPr>
            <a:normAutofit/>
          </a:bodyPr>
          <a:lstStyle/>
          <a:p>
            <a:r>
              <a:rPr lang="en-US" sz="2000" dirty="0"/>
              <a:t>Name:                                  PRN:</a:t>
            </a:r>
          </a:p>
          <a:p>
            <a:r>
              <a:rPr lang="en-US" sz="2000" dirty="0"/>
              <a:t>Sejal Pawar                         20220802002</a:t>
            </a:r>
          </a:p>
          <a:p>
            <a:r>
              <a:rPr lang="en-US" sz="2000" dirty="0"/>
              <a:t>Jagdish </a:t>
            </a:r>
            <a:r>
              <a:rPr lang="en-US" sz="2000" dirty="0" err="1"/>
              <a:t>Suryawanshi</a:t>
            </a:r>
            <a:r>
              <a:rPr lang="en-US" sz="2000"/>
              <a:t>        20220802150</a:t>
            </a:r>
            <a:endParaRPr lang="en-US" sz="2000" dirty="0"/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E15DD46D-2D7C-463F-A18B-CF4C30E08A8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alphaModFix amt="8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6077447" y="1066800"/>
            <a:ext cx="2405746" cy="2262033"/>
          </a:xfrm>
        </p:spPr>
      </p:pic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E6DC388C-72CE-4D2C-AA32-E1FF83F535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27648"/>
            <a:ext cx="2743200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FD50BB59-A665-4D1E-BAE0-8D164269A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7648"/>
            <a:ext cx="4114800" cy="365125"/>
          </a:xfrm>
        </p:spPr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96E5A4EB-E183-4EF0-8266-412826AC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8400" y="6327648"/>
            <a:ext cx="1295400" cy="365125"/>
          </a:xfrm>
        </p:spPr>
        <p:txBody>
          <a:bodyPr/>
          <a:lstStyle/>
          <a:p>
            <a:pPr lvl="0"/>
            <a:fld id="{73B850FF-6169-4056-8077-06FFA93A5366}" type="slidenum">
              <a:rPr lang="en-US" noProof="0" smtClean="0"/>
              <a:pPr lvl="0"/>
              <a:t>11</a:t>
            </a:fld>
            <a:endParaRPr lang="en-US" noProof="0" dirty="0"/>
          </a:p>
        </p:txBody>
      </p:sp>
      <p:pic>
        <p:nvPicPr>
          <p:cNvPr id="2" name="Picture Placeholder 18">
            <a:extLst>
              <a:ext uri="{FF2B5EF4-FFF2-40B4-BE49-F238E27FC236}">
                <a16:creationId xmlns:a16="http://schemas.microsoft.com/office/drawing/2014/main" id="{ABDF1084-AA93-AB96-61A2-A16AE6FBFB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8592405" y="3471018"/>
            <a:ext cx="2405746" cy="2262033"/>
          </a:xfrm>
          <a:prstGeom prst="rect">
            <a:avLst/>
          </a:prstGeom>
        </p:spPr>
      </p:pic>
      <p:pic>
        <p:nvPicPr>
          <p:cNvPr id="10" name="Picture Placeholder 18">
            <a:extLst>
              <a:ext uri="{FF2B5EF4-FFF2-40B4-BE49-F238E27FC236}">
                <a16:creationId xmlns:a16="http://schemas.microsoft.com/office/drawing/2014/main" id="{1F652C2F-9ECB-221E-30F5-65EC021DED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7867200" y="2721850"/>
            <a:ext cx="1231986" cy="115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8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6134E62-0FEA-4101-A0C8-1395344E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6800"/>
            <a:ext cx="10003218" cy="12192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FE5067FA-41D2-404F-9E22-8AE2507577B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-3175" y="0"/>
            <a:ext cx="6196013" cy="4602877"/>
          </a:xfr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95CA429-F668-43CB-B1F6-A9C08F07F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50718" y="327025"/>
            <a:ext cx="5073194" cy="3949987"/>
          </a:xfrm>
        </p:spPr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Significance of Gold in the Global Market: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Gold has been a symbol of wealth and stability for centuries, holding immense value across the global economy. It remains a popular asset among investors, financial institutions, and central banks due to its resilience to inflation and its status as a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safe-haven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asset during economic crises.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Objective of the Study: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a predictive system using machine learning techniques that can forecast gold prices by analyzing historical data, economic trends, and market sentiment.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D453A211-65B5-48E3-96AC-ADE300F4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27648"/>
            <a:ext cx="2743200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DC007DDA-7459-4DC5-ADDC-B34A3D0D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9310" y="6327648"/>
            <a:ext cx="3976429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8830570A-9F6D-4948-8AE0-762EE7BF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6908" y="6327648"/>
            <a:ext cx="1166892" cy="365125"/>
          </a:xfrm>
        </p:spPr>
        <p:txBody>
          <a:bodyPr/>
          <a:lstStyle/>
          <a:p>
            <a:pPr lvl="0"/>
            <a:fld id="{73B850FF-6169-4056-8077-06FFA93A5366}" type="slidenum">
              <a:rPr lang="en-US" noProof="0" smtClean="0"/>
              <a:pPr lvl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0098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E04E8F-2D23-4DA1-95F8-B758F6D3C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1" y="0"/>
            <a:ext cx="4633785" cy="2397324"/>
          </a:xfrm>
        </p:spPr>
        <p:txBody>
          <a:bodyPr/>
          <a:lstStyle/>
          <a:p>
            <a:r>
              <a:rPr lang="en-US" dirty="0"/>
              <a:t>Motivation and Challenges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4A76F6C-9A3B-492F-AA50-1D92693A1CD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6508749" y="862806"/>
            <a:ext cx="5132388" cy="5132388"/>
          </a:xfrm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B949161D-ED02-436F-010B-3DD27A767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6" y="2144852"/>
            <a:ext cx="589148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Motivation for Predicting Gold Prices: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Risk Management: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Accurate predictions enable investors to mitigate risks and optimize their investment strategies.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Market Insights: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Provides timely insights that inform trading strategies and economic policies.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Financial Planning: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Supports long-term asset allocation and portfolio diversification.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Challenges in Prediction: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Complex Influences: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Gold prices are impacted by multiple variables, such as global economic conditions, geopolitical events, inflation rates, and currency movements.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Market Volatility: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Sudden and unpredictable events can lead to large price swings, complicating forecasts.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010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5D4720F-D621-45A7-806A-D71ED588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/>
          <a:lstStyle/>
          <a:p>
            <a:r>
              <a:rPr lang="en-IN" b="1" dirty="0"/>
              <a:t>Factors Influencing Gold Prices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388A9195-E86D-4E1B-B4FA-2986201F25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27648"/>
            <a:ext cx="2743200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2F2BB9A-E98D-4938-ACF5-82920092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9310" y="6327648"/>
            <a:ext cx="3976429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A486A46-0CD4-48E6-AC5A-BF3B69F9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6908" y="6327648"/>
            <a:ext cx="1166892" cy="365125"/>
          </a:xfrm>
        </p:spPr>
        <p:txBody>
          <a:bodyPr/>
          <a:lstStyle/>
          <a:p>
            <a:pPr lvl="0"/>
            <a:fld id="{73B850FF-6169-4056-8077-06FFA93A5366}" type="slidenum">
              <a:rPr lang="en-US" noProof="0" smtClean="0"/>
              <a:pPr lvl="0"/>
              <a:t>4</a:t>
            </a:fld>
            <a:endParaRPr lang="en-US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6A5E1A-8470-CCFE-91B3-922C96974CAD}"/>
              </a:ext>
            </a:extLst>
          </p:cNvPr>
          <p:cNvSpPr txBox="1"/>
          <p:nvPr/>
        </p:nvSpPr>
        <p:spPr>
          <a:xfrm>
            <a:off x="65934" y="2508308"/>
            <a:ext cx="2978791" cy="3416320"/>
          </a:xfrm>
          <a:prstGeom prst="rect">
            <a:avLst/>
          </a:prstGeom>
          <a:solidFill>
            <a:srgbClr val="EED9DB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Stock Market Performance (SPX):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Gold often acts as a </a:t>
            </a:r>
            <a:r>
              <a:rPr lang="en-US" i="1" dirty="0"/>
              <a:t>safe-haven</a:t>
            </a:r>
            <a:r>
              <a:rPr lang="en-US" dirty="0"/>
              <a:t> investment during stock market downturns.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the stock market falls, investors tend to shift to gold, increasing its demand and price.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Conversely, during stock market booms, gold demand may decrease.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8606E3-D123-DFCF-9B57-F4867C40B904}"/>
              </a:ext>
            </a:extLst>
          </p:cNvPr>
          <p:cNvSpPr txBox="1"/>
          <p:nvPr/>
        </p:nvSpPr>
        <p:spPr>
          <a:xfrm>
            <a:off x="3192120" y="2508308"/>
            <a:ext cx="2933040" cy="3416320"/>
          </a:xfrm>
          <a:prstGeom prst="rect">
            <a:avLst/>
          </a:prstGeom>
          <a:solidFill>
            <a:srgbClr val="EED9DB"/>
          </a:solidFill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+mj-lt"/>
              </a:rPr>
              <a:t>Oil Prices (USO):</a:t>
            </a:r>
            <a:endParaRPr lang="en-US" altLang="en-US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+mj-lt"/>
              </a:rPr>
              <a:t>Oil prices are closely linked to economic activity.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+mj-lt"/>
              </a:rPr>
              <a:t>Higher oil prices can lead to inflation, which makes gold a preferred asset as a hedge against inflation.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+mj-lt"/>
              </a:rPr>
              <a:t>A rise or fall in oil prices can indirectly influence gold prices.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E0206-63C5-86D2-FF7F-9F0898EEF0C2}"/>
              </a:ext>
            </a:extLst>
          </p:cNvPr>
          <p:cNvSpPr txBox="1"/>
          <p:nvPr/>
        </p:nvSpPr>
        <p:spPr>
          <a:xfrm>
            <a:off x="6300351" y="2508308"/>
            <a:ext cx="2671733" cy="3139321"/>
          </a:xfrm>
          <a:prstGeom prst="rect">
            <a:avLst/>
          </a:prstGeom>
          <a:solidFill>
            <a:srgbClr val="EED9DB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Silver Prices (SLV):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Both gold and silver belong to the precious metals category and often exhibit similar market behaviors.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Trends in silver prices can act as an indicator for gold market movements.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6946C1-EC91-C63E-A3E9-14CD3B32DBC8}"/>
              </a:ext>
            </a:extLst>
          </p:cNvPr>
          <p:cNvSpPr txBox="1"/>
          <p:nvPr/>
        </p:nvSpPr>
        <p:spPr>
          <a:xfrm>
            <a:off x="9147275" y="2508308"/>
            <a:ext cx="2978791" cy="3693319"/>
          </a:xfrm>
          <a:prstGeom prst="rect">
            <a:avLst/>
          </a:prstGeom>
          <a:solidFill>
            <a:srgbClr val="EED9DB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Exchange Rates (EUR/USD):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Gold prices are heavily influenced by currency strength, especially the US Dollar.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weaker dollar makes gold cheaper for other countries, boosting its demand and price.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Conversely, a stronger dollar can lead to lower gold prices.</a:t>
            </a:r>
          </a:p>
        </p:txBody>
      </p:sp>
    </p:spTree>
    <p:extLst>
      <p:ext uri="{BB962C8B-B14F-4D97-AF65-F5344CB8AC3E}">
        <p14:creationId xmlns:p14="http://schemas.microsoft.com/office/powerpoint/2010/main" val="41236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0F5A61-1D24-4EDB-9923-7F46ECB4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294C7-33F6-4B93-AF71-E4D25AD4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F6C37-DA62-4D45-B486-D70537E82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C4641-CC77-403F-8882-BCCBDA89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B850FF-6169-4056-8077-06FFA93A5366}" type="slidenum">
              <a:rPr lang="en-US" noProof="0" smtClean="0"/>
              <a:pPr lvl="0"/>
              <a:t>5</a:t>
            </a:fld>
            <a:endParaRPr lang="en-US" noProof="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4E47795-D42B-25A5-9F1E-62D9590B3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046581"/>
              </p:ext>
            </p:extLst>
          </p:nvPr>
        </p:nvGraphicFramePr>
        <p:xfrm>
          <a:off x="269846" y="2314514"/>
          <a:ext cx="11652308" cy="4453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2037">
                  <a:extLst>
                    <a:ext uri="{9D8B030D-6E8A-4147-A177-3AD203B41FA5}">
                      <a16:colId xmlns:a16="http://schemas.microsoft.com/office/drawing/2014/main" val="1833570783"/>
                    </a:ext>
                  </a:extLst>
                </a:gridCol>
                <a:gridCol w="3980526">
                  <a:extLst>
                    <a:ext uri="{9D8B030D-6E8A-4147-A177-3AD203B41FA5}">
                      <a16:colId xmlns:a16="http://schemas.microsoft.com/office/drawing/2014/main" val="2753859950"/>
                    </a:ext>
                  </a:extLst>
                </a:gridCol>
                <a:gridCol w="3889745">
                  <a:extLst>
                    <a:ext uri="{9D8B030D-6E8A-4147-A177-3AD203B41FA5}">
                      <a16:colId xmlns:a16="http://schemas.microsoft.com/office/drawing/2014/main" val="1949728512"/>
                    </a:ext>
                  </a:extLst>
                </a:gridCol>
              </a:tblGrid>
              <a:tr h="399775">
                <a:tc>
                  <a:txBody>
                    <a:bodyPr/>
                    <a:lstStyle/>
                    <a:p>
                      <a:r>
                        <a:rPr lang="en-IN" sz="2000" dirty="0"/>
                        <a:t>Data Collection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Data 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Feature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390728"/>
                  </a:ext>
                </a:extLst>
              </a:tr>
              <a:tr h="3812347">
                <a:tc>
                  <a:txBody>
                    <a:bodyPr/>
                    <a:lstStyle/>
                    <a:p>
                      <a:r>
                        <a:rPr lang="en-US" sz="2000" dirty="0"/>
                        <a:t>Historical data was collected for various financial indicators, including </a:t>
                      </a:r>
                      <a:r>
                        <a:rPr lang="en-US" sz="2000" b="1" dirty="0"/>
                        <a:t>GLD, SPX</a:t>
                      </a:r>
                      <a:r>
                        <a:rPr lang="en-US" sz="2000" dirty="0"/>
                        <a:t>, </a:t>
                      </a:r>
                      <a:r>
                        <a:rPr lang="en-US" sz="2000" b="1" dirty="0"/>
                        <a:t>USO, SLV </a:t>
                      </a:r>
                      <a:r>
                        <a:rPr lang="en-US" sz="2000" dirty="0"/>
                        <a:t>and </a:t>
                      </a:r>
                      <a:r>
                        <a:rPr lang="en-US" sz="2000" b="1" dirty="0"/>
                        <a:t>EUR/USD.</a:t>
                      </a:r>
                    </a:p>
                    <a:p>
                      <a:r>
                        <a:rPr lang="en-US" sz="2000" dirty="0"/>
                        <a:t>The data spans several years to ensure that enough historical trends are available for analysis.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Missing Values:</a:t>
                      </a:r>
                      <a:r>
                        <a:rPr lang="en-US" sz="2000" dirty="0"/>
                        <a:t> Any missing or null data was handled by removal to avoid distortion in the analysis.</a:t>
                      </a:r>
                    </a:p>
                    <a:p>
                      <a:r>
                        <a:rPr lang="en-US" sz="2000" b="1" dirty="0"/>
                        <a:t>Data Cleaning:</a:t>
                      </a:r>
                      <a:r>
                        <a:rPr lang="en-US" sz="2000" dirty="0"/>
                        <a:t> Duplicates and irrelevant entries were removed.</a:t>
                      </a:r>
                    </a:p>
                    <a:p>
                      <a:r>
                        <a:rPr lang="en-US" sz="2000" b="1" dirty="0"/>
                        <a:t>Date Conversion:</a:t>
                      </a:r>
                      <a:r>
                        <a:rPr lang="en-US" sz="2000" dirty="0"/>
                        <a:t> Columns in string formats, were converted into a useful numerical format for modeling.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Feature Selection:</a:t>
                      </a:r>
                      <a:r>
                        <a:rPr lang="en-US" sz="2000" dirty="0"/>
                        <a:t> Key features impacting the gold price were retained: </a:t>
                      </a:r>
                      <a:r>
                        <a:rPr lang="en-US" sz="2000" b="1" dirty="0"/>
                        <a:t>SPX</a:t>
                      </a:r>
                      <a:r>
                        <a:rPr lang="en-US" sz="2000" dirty="0"/>
                        <a:t>, </a:t>
                      </a:r>
                      <a:r>
                        <a:rPr lang="en-US" sz="2000" b="1" dirty="0"/>
                        <a:t>USO</a:t>
                      </a:r>
                      <a:r>
                        <a:rPr lang="en-US" sz="2000" dirty="0"/>
                        <a:t>, </a:t>
                      </a:r>
                      <a:r>
                        <a:rPr lang="en-US" sz="2000" b="1" dirty="0"/>
                        <a:t>SLV</a:t>
                      </a:r>
                      <a:r>
                        <a:rPr lang="en-US" sz="2000" dirty="0"/>
                        <a:t>, and </a:t>
                      </a:r>
                      <a:r>
                        <a:rPr lang="en-US" sz="2000" b="1" dirty="0"/>
                        <a:t>EUR/USD</a:t>
                      </a:r>
                      <a:r>
                        <a:rPr lang="en-US" sz="2000" dirty="0"/>
                        <a:t>. These are considered important as they are correlated with the market and commodity prices.</a:t>
                      </a:r>
                    </a:p>
                    <a:p>
                      <a:r>
                        <a:rPr lang="en-US" sz="2000" b="1" dirty="0"/>
                        <a:t>Handling Categorical Features:</a:t>
                      </a:r>
                      <a:r>
                        <a:rPr lang="en-US" sz="2000" dirty="0"/>
                        <a:t> Non-numeric features were removed or transformed into numerical values if necessary for the machine learning model.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542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310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2748-AFDC-2F8C-8672-3E5EFD371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8C934-49CB-86B1-069B-660C67B49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378D4-5F01-CE64-FC1B-752CF187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850FF-6169-4056-8077-06FFA93A536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1A8442-D9D1-4156-2ADB-907B8BE30852}"/>
              </a:ext>
            </a:extLst>
          </p:cNvPr>
          <p:cNvSpPr txBox="1"/>
          <p:nvPr/>
        </p:nvSpPr>
        <p:spPr>
          <a:xfrm>
            <a:off x="385894" y="2416030"/>
            <a:ext cx="115096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Library Import and Setup:   </a:t>
            </a:r>
            <a:r>
              <a:rPr lang="en-US" dirty="0"/>
              <a:t>Essential libraries for data manipulation (NumPy, Pandas), visualization (Matplotlib, Seaborn), and machine learning (scikit-learn) are imported to handle data processing, modeling, and visualization tasks.</a:t>
            </a:r>
          </a:p>
          <a:p>
            <a:r>
              <a:rPr lang="en-US" b="1" dirty="0"/>
              <a:t>2. Data Loading and Correlation Analysis:  </a:t>
            </a:r>
            <a:r>
              <a:rPr lang="en-US" dirty="0"/>
              <a:t>The gold price dataset is loaded, and a correlation matrix is computed to identify relationships among features. This is visualized using a heatmap, helping to spot key factors influencing gold prices.</a:t>
            </a:r>
          </a:p>
          <a:p>
            <a:r>
              <a:rPr lang="en-US" b="1" dirty="0"/>
              <a:t>3. Data Preparation:  </a:t>
            </a:r>
            <a:r>
              <a:rPr lang="en-US" dirty="0"/>
              <a:t>Features (`X`) and the target variable (`Y` - representing gold price) are separated. The dataset is split into training (80%) and testing (20%) sets to train and evaluate the model’s performance on unseen data.</a:t>
            </a:r>
          </a:p>
          <a:p>
            <a:r>
              <a:rPr lang="en-US" b="1" dirty="0"/>
              <a:t>4. Model Training with Random Forest:  </a:t>
            </a:r>
            <a:r>
              <a:rPr lang="en-US" dirty="0"/>
              <a:t>A `</a:t>
            </a:r>
            <a:r>
              <a:rPr lang="en-US" dirty="0" err="1"/>
              <a:t>RandomForestRegressor</a:t>
            </a:r>
            <a:r>
              <a:rPr lang="en-US" dirty="0"/>
              <a:t>` is instantiated and trained on the training data. This ensemble method leverages multiple decision trees to improve prediction accuracy and reduce overfitting.</a:t>
            </a:r>
          </a:p>
          <a:p>
            <a:r>
              <a:rPr lang="en-US" b="1" dirty="0"/>
              <a:t>5. Model Evaluation and Results Visualization:  </a:t>
            </a:r>
            <a:r>
              <a:rPr lang="en-US" dirty="0"/>
              <a:t>The model’s predictions are tested on the testing data, with performance measured using the R-squared error metric. A plot comparing actual versus predicted gold prices is generated to visually assess the model’s prediction accuracy and ability to capture price trends.</a:t>
            </a:r>
            <a:endParaRPr lang="en-IN" dirty="0"/>
          </a:p>
        </p:txBody>
      </p:sp>
      <p:pic>
        <p:nvPicPr>
          <p:cNvPr id="10" name="Picture 9" descr="Yellow textile waving in the wind">
            <a:extLst>
              <a:ext uri="{FF2B5EF4-FFF2-40B4-BE49-F238E27FC236}">
                <a16:creationId xmlns:a16="http://schemas.microsoft.com/office/drawing/2014/main" id="{9AE1F857-FDE7-4E01-F7AC-BC3C1A4DD7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400800" y="0"/>
            <a:ext cx="5791201" cy="2231473"/>
          </a:xfrm>
          <a:prstGeom prst="chevron">
            <a:avLst/>
          </a:prstGeom>
        </p:spPr>
      </p:pic>
    </p:spTree>
    <p:extLst>
      <p:ext uri="{BB962C8B-B14F-4D97-AF65-F5344CB8AC3E}">
        <p14:creationId xmlns:p14="http://schemas.microsoft.com/office/powerpoint/2010/main" val="207855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9618F-727D-4FB6-7309-593BCFCD9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91" y="375238"/>
            <a:ext cx="4633785" cy="2397324"/>
          </a:xfrm>
        </p:spPr>
        <p:txBody>
          <a:bodyPr/>
          <a:lstStyle/>
          <a:p>
            <a:r>
              <a:rPr lang="en-IN" dirty="0"/>
              <a:t>Results and 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77635-D3CF-777D-63C4-B4E131850F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991" y="2628907"/>
            <a:ext cx="5052983" cy="2913063"/>
          </a:xfrm>
        </p:spPr>
        <p:txBody>
          <a:bodyPr>
            <a:noAutofit/>
          </a:bodyPr>
          <a:lstStyle/>
          <a:p>
            <a:r>
              <a:rPr lang="en-US" sz="1800" b="1" dirty="0"/>
              <a:t>Prediction Accuracy: </a:t>
            </a:r>
            <a:r>
              <a:rPr lang="en-US" sz="1800" dirty="0"/>
              <a:t>Model demonstrated strong correlation with actual gold prices in test data. </a:t>
            </a:r>
          </a:p>
          <a:p>
            <a:r>
              <a:rPr lang="en-US" sz="1800" b="1" dirty="0"/>
              <a:t>Visualization: </a:t>
            </a:r>
            <a:r>
              <a:rPr lang="en-US" sz="1800" dirty="0"/>
              <a:t>Actual vs. Predicted Graphs: Showed the model’s ability to capture trends and price movements.</a:t>
            </a:r>
          </a:p>
          <a:p>
            <a:r>
              <a:rPr lang="en-US" sz="1800" b="1" dirty="0"/>
              <a:t>Error Distribution Plots: </a:t>
            </a:r>
            <a:r>
              <a:rPr lang="en-US" sz="1800" dirty="0"/>
              <a:t>Analyzed prediction errors to understand areas for improvement.</a:t>
            </a:r>
          </a:p>
          <a:p>
            <a:r>
              <a:rPr lang="en-US" sz="1800" b="1" dirty="0"/>
              <a:t>Comparative Analysis: </a:t>
            </a:r>
            <a:r>
              <a:rPr lang="en-US" sz="1800" dirty="0"/>
              <a:t>Evaluated performance against baseline models (e.g., basic regression).</a:t>
            </a:r>
            <a:endParaRPr lang="en-IN" sz="1800" dirty="0"/>
          </a:p>
        </p:txBody>
      </p:sp>
      <p:pic>
        <p:nvPicPr>
          <p:cNvPr id="6" name="image4.png">
            <a:extLst>
              <a:ext uri="{FF2B5EF4-FFF2-40B4-BE49-F238E27FC236}">
                <a16:creationId xmlns:a16="http://schemas.microsoft.com/office/drawing/2014/main" id="{EC188754-02A0-9C15-55CB-BCC905BF79CE}"/>
              </a:ext>
            </a:extLst>
          </p:cNvPr>
          <p:cNvPicPr>
            <a:picLocks noGrp="1"/>
          </p:cNvPicPr>
          <p:nvPr>
            <p:ph type="pic" sz="quarter" idx="11"/>
          </p:nvPr>
        </p:nvPicPr>
        <p:blipFill>
          <a:blip r:embed="rId2"/>
          <a:srcRect l="2129" t="2640" r="6860" b="2722"/>
          <a:stretch/>
        </p:blipFill>
        <p:spPr>
          <a:xfrm>
            <a:off x="6325299" y="1276344"/>
            <a:ext cx="5603845" cy="429394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59486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BDCFE24-4073-46C8-8929-7FA131F92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4"/>
            <a:ext cx="10348146" cy="753172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Applications</a:t>
            </a:r>
          </a:p>
        </p:txBody>
      </p:sp>
      <p:sp>
        <p:nvSpPr>
          <p:cNvPr id="37" name="Date Placeholder 5">
            <a:extLst>
              <a:ext uri="{FF2B5EF4-FFF2-40B4-BE49-F238E27FC236}">
                <a16:creationId xmlns:a16="http://schemas.microsoft.com/office/drawing/2014/main" id="{9E3BCEA2-51FD-4B45-8A14-E848E9A563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24600"/>
            <a:ext cx="2743200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38" name="Footer Placeholder 6">
            <a:extLst>
              <a:ext uri="{FF2B5EF4-FFF2-40B4-BE49-F238E27FC236}">
                <a16:creationId xmlns:a16="http://schemas.microsoft.com/office/drawing/2014/main" id="{234B3968-2B8A-4B13-B3DE-DDD4BFBBD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46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9" name="Slide Number Placeholder 7">
            <a:extLst>
              <a:ext uri="{FF2B5EF4-FFF2-40B4-BE49-F238E27FC236}">
                <a16:creationId xmlns:a16="http://schemas.microsoft.com/office/drawing/2014/main" id="{DCC26F06-B960-4707-9ED1-8EFB44255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4600"/>
            <a:ext cx="2743200" cy="365125"/>
          </a:xfrm>
        </p:spPr>
        <p:txBody>
          <a:bodyPr/>
          <a:lstStyle/>
          <a:p>
            <a:pPr lvl="0"/>
            <a:fld id="{73B850FF-6169-4056-8077-06FFA93A5366}" type="slidenum">
              <a:rPr lang="en-US" noProof="0" smtClean="0"/>
              <a:pPr lvl="0"/>
              <a:t>8</a:t>
            </a:fld>
            <a:endParaRPr lang="en-US" noProof="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E53A402-3E8E-D74C-BD3D-014AAD6E404B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838200" y="1842067"/>
            <a:ext cx="1085994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 Financial Markets: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Gold prediction systems are widely used in financial markets to forecast gold prices. This is crucial for gold traders, investors, and institutions like hedge funds and central banks.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 Jewelry Industry: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gold prediction system can be beneficial for jewelry manufacturers and retailers. They can anticipate future gold price trends and manage their inventory and pricing strategies accordingly.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 Mining Industry: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Gold mining companies can use predictions to plan their operations, exploration, and investment decisions. Accurate forecasts help optimize mining strategies.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4. Central Banks: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Some central banks hold gold reserves, and they may use prediction systems to determine the timing of gold purchases or sales to manage their currency and economic stability.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5. Economic Indicators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Gold prices are sometimes considered an economic indicator. Predictions can help policymakers and analysts gain insights into economic trends and inflation expectations.</a:t>
            </a:r>
          </a:p>
        </p:txBody>
      </p:sp>
    </p:spTree>
    <p:extLst>
      <p:ext uri="{BB962C8B-B14F-4D97-AF65-F5344CB8AC3E}">
        <p14:creationId xmlns:p14="http://schemas.microsoft.com/office/powerpoint/2010/main" val="2832989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2338F-1FE8-823A-BA68-4C1799DF5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4585B53-516C-5BD7-6486-EE2898855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4"/>
            <a:ext cx="10348146" cy="753172"/>
          </a:xfrm>
        </p:spPr>
        <p:txBody>
          <a:bodyPr>
            <a:normAutofit fontScale="90000"/>
          </a:bodyPr>
          <a:lstStyle/>
          <a:p>
            <a:r>
              <a:rPr lang="en-US" dirty="0"/>
              <a:t>Advantages</a:t>
            </a:r>
          </a:p>
        </p:txBody>
      </p:sp>
      <p:sp>
        <p:nvSpPr>
          <p:cNvPr id="37" name="Date Placeholder 5">
            <a:extLst>
              <a:ext uri="{FF2B5EF4-FFF2-40B4-BE49-F238E27FC236}">
                <a16:creationId xmlns:a16="http://schemas.microsoft.com/office/drawing/2014/main" id="{62AC2A19-9EA6-AA10-43B7-F75DB3B1B6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24600"/>
            <a:ext cx="2743200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38" name="Footer Placeholder 6">
            <a:extLst>
              <a:ext uri="{FF2B5EF4-FFF2-40B4-BE49-F238E27FC236}">
                <a16:creationId xmlns:a16="http://schemas.microsoft.com/office/drawing/2014/main" id="{65E9C83D-7823-F332-FC98-F2E9820A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46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9" name="Slide Number Placeholder 7">
            <a:extLst>
              <a:ext uri="{FF2B5EF4-FFF2-40B4-BE49-F238E27FC236}">
                <a16:creationId xmlns:a16="http://schemas.microsoft.com/office/drawing/2014/main" id="{537DAFD9-B20F-CF2D-8EBF-66335943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4600"/>
            <a:ext cx="2743200" cy="365125"/>
          </a:xfrm>
        </p:spPr>
        <p:txBody>
          <a:bodyPr/>
          <a:lstStyle/>
          <a:p>
            <a:pPr lvl="0"/>
            <a:fld id="{73B850FF-6169-4056-8077-06FFA93A5366}" type="slidenum">
              <a:rPr lang="en-US" noProof="0" smtClean="0"/>
              <a:pPr lvl="0"/>
              <a:t>9</a:t>
            </a:fld>
            <a:endParaRPr lang="en-US" noProof="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AB049BE-8DFA-4D77-24BB-87CA2FB8A694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838200" y="1842067"/>
            <a:ext cx="1085994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 Risk Management: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Gold prediction systems can assist investors and traders in managing risk by providing insights into potential price movements. This is especially important in the volatile world of commodities trading.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 Investment Decisions: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Investors can use gold predictions to make informed decisions about buying or selling gold. Predictions can help them identify entry and exit points.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 Diversification: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Gold is often used as a safe-haven asset to diversify investment portfolios. Accurate predictions can guide investors in optimizing their portfolio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4. Long-Term Planning: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Gold predictions can be valuable for long-term financial planning, such as retirement savings or wealth preservation strategies.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5. Speculation: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Traders and speculators use gold predictions to make short-term profit by taking advantage of price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54844918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_Win32_JC_SL_v2.potx" id="{3AE72815-1858-46F4-811F-A326AF0F1EC5}" vid="{2AFCD58D-8B70-4D6F-B6A4-85E45CC650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A578DBA-2233-4100-A154-9B2EE99CB7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6CE74E-0E49-4DCF-8160-81B293B5DD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0DF15B-6C3C-4D75-B10D-16EE1DCCB6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Blockprint design</Template>
  <TotalTime>368</TotalTime>
  <Words>1287</Words>
  <Application>Microsoft Office PowerPoint</Application>
  <PresentationFormat>Widescreen</PresentationFormat>
  <Paragraphs>110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Avenir Next LT Pro</vt:lpstr>
      <vt:lpstr>AvenirNext LT Pro Medium</vt:lpstr>
      <vt:lpstr>Calibri</vt:lpstr>
      <vt:lpstr>Posterama</vt:lpstr>
      <vt:lpstr>Segoe UI Semilight</vt:lpstr>
      <vt:lpstr>BlockprintVTI</vt:lpstr>
      <vt:lpstr>Gold Price Prediction Using Machine Learning</vt:lpstr>
      <vt:lpstr>Introduction</vt:lpstr>
      <vt:lpstr>Motivation and Challenges</vt:lpstr>
      <vt:lpstr>Factors Influencing Gold Prices</vt:lpstr>
      <vt:lpstr>Methodology</vt:lpstr>
      <vt:lpstr>Code Overview</vt:lpstr>
      <vt:lpstr>Results and Performance</vt:lpstr>
      <vt:lpstr>Applications</vt:lpstr>
      <vt:lpstr>Advantages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Sejal Pawar</dc:creator>
  <cp:lastModifiedBy>Sejal Pawar</cp:lastModifiedBy>
  <cp:revision>13</cp:revision>
  <dcterms:created xsi:type="dcterms:W3CDTF">2024-11-15T18:12:43Z</dcterms:created>
  <dcterms:modified xsi:type="dcterms:W3CDTF">2024-11-25T10:20:20Z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