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0" r:id="rId1"/>
  </p:sldMasterIdLst>
  <p:notesMasterIdLst>
    <p:notesMasterId r:id="rId8"/>
  </p:notesMasterIdLst>
  <p:sldIdLst>
    <p:sldId id="256" r:id="rId2"/>
    <p:sldId id="257" r:id="rId3"/>
    <p:sldId id="263" r:id="rId4"/>
    <p:sldId id="259" r:id="rId5"/>
    <p:sldId id="264" r:id="rId6"/>
    <p:sldId id="262" r:id="rId7"/>
  </p:sldIdLst>
  <p:sldSz cx="12192000" cy="6858000"/>
  <p:notesSz cx="6858000" cy="9144000"/>
  <p:embeddedFontLst>
    <p:embeddedFont>
      <p:font typeface="Wingdings 3" panose="05040102010807070707" pitchFamily="18" charset="2"/>
      <p:regular r:id="rId9"/>
    </p:embeddedFont>
    <p:embeddedFont>
      <p:font typeface="Arial Black" panose="020B0A04020102020204" pitchFamily="34" charset="0"/>
      <p:bold r:id="rId10"/>
    </p:embeddedFont>
    <p:embeddedFont>
      <p:font typeface="Century Gothic" panose="020B0502020202020204" pitchFamily="3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5369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848773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08046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92978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0945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033718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393077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326031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chemeClr val="accent2"/>
        </a:solidFill>
        <a:effectLst/>
      </p:bgPr>
    </p:bg>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23139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207161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354205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441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304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74054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912961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961066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499557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260813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905496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97261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400" b="1" dirty="0" smtClean="0">
                <a:latin typeface="Arial Black" panose="020B0A04020102020204" pitchFamily="34" charset="0"/>
              </a:rPr>
              <a:t>Amazon sales Data</a:t>
            </a:r>
            <a:endParaRPr b="1"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1800"/>
              <a:buFont typeface="Arial" panose="020B0604020202020204" pitchFamily="34" charset="0"/>
              <a:buChar char="•"/>
            </a:pPr>
            <a:r>
              <a:rPr lang="en-US" sz="2000" dirty="0"/>
              <a:t>Annual net sales of Amazon 2004-2023In the last reported year, the multinational e-commerce company's net revenue was almost 576 billion U.S. dollars, up from 514 billion U.S. dollars in 2022</a:t>
            </a:r>
            <a:r>
              <a:rPr lang="en-US" sz="2000" dirty="0" smtClean="0"/>
              <a:t>.</a:t>
            </a:r>
          </a:p>
          <a:p>
            <a:pPr marL="342900" lvl="0" indent="-342900">
              <a:spcBef>
                <a:spcPts val="0"/>
              </a:spcBef>
              <a:buSzPts val="1800"/>
              <a:buFont typeface="Arial" panose="020B0604020202020204" pitchFamily="34" charset="0"/>
              <a:buChar char="•"/>
            </a:pPr>
            <a:r>
              <a:rPr lang="en-US" sz="2000" dirty="0"/>
              <a:t>Sales management has gained importance to meet increasing competition and the need for improved methods of distribution to reduce cost and to increase profits. Sales management today is the most important function in a commercial and business enterprise</a:t>
            </a:r>
          </a:p>
          <a:p>
            <a:pPr marL="0" lvl="0" indent="0">
              <a:spcBef>
                <a:spcPts val="0"/>
              </a:spcBef>
              <a:buSzPts val="1800"/>
            </a:pPr>
            <a:endParaRPr lang="en-US" sz="2000" dirty="0" smtClean="0"/>
          </a:p>
          <a:p>
            <a:pPr marL="0" lvl="0" indent="0">
              <a:spcBef>
                <a:spcPts val="0"/>
              </a:spcBef>
              <a:buSzPts val="1800"/>
            </a:pPr>
            <a:endParaRPr dirty="0"/>
          </a:p>
        </p:txBody>
      </p:sp>
      <p:sp>
        <p:nvSpPr>
          <p:cNvPr id="198" name="Google Shape;198;p2"/>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199" name="Google Shape;199;p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00" name="Google Shape;200;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124691"/>
            <a:ext cx="9779183" cy="1233054"/>
          </a:xfrm>
        </p:spPr>
        <p:txBody>
          <a:bodyPr/>
          <a:lstStyle/>
          <a:p>
            <a:r>
              <a:rPr lang="en-US" dirty="0" smtClean="0">
                <a:solidFill>
                  <a:schemeClr val="tx1"/>
                </a:solidFill>
              </a:rPr>
              <a:t>Details of Data</a:t>
            </a:r>
            <a:endParaRPr lang="en-IN" dirty="0">
              <a:solidFill>
                <a:schemeClr val="tx1"/>
              </a:solidFill>
            </a:endParaRPr>
          </a:p>
        </p:txBody>
      </p:sp>
      <p:sp>
        <p:nvSpPr>
          <p:cNvPr id="3" name="Text Placeholder 2"/>
          <p:cNvSpPr>
            <a:spLocks noGrp="1"/>
          </p:cNvSpPr>
          <p:nvPr>
            <p:ph type="body" idx="1"/>
          </p:nvPr>
        </p:nvSpPr>
        <p:spPr>
          <a:xfrm>
            <a:off x="1167492" y="1939635"/>
            <a:ext cx="9779183" cy="5902037"/>
          </a:xfrm>
        </p:spPr>
        <p:txBody>
          <a:bodyPr/>
          <a:lstStyle/>
          <a:p>
            <a:r>
              <a:rPr lang="en-US" sz="2000" dirty="0"/>
              <a:t>To analyze the sales trend month-wise, year-wise, and </a:t>
            </a:r>
            <a:r>
              <a:rPr lang="en-US" sz="2000" dirty="0" err="1" smtClean="0"/>
              <a:t>yearly_month</a:t>
            </a:r>
            <a:r>
              <a:rPr lang="en-US" sz="2000" dirty="0" smtClean="0"/>
              <a:t>-wise, following steps have to be perform:</a:t>
            </a:r>
            <a:endParaRPr lang="en-US" sz="2000" dirty="0"/>
          </a:p>
          <a:p>
            <a:pPr marL="685800" indent="-457200">
              <a:buFont typeface="+mj-lt"/>
              <a:buAutoNum type="arabicPeriod"/>
            </a:pPr>
            <a:r>
              <a:rPr lang="en-US" sz="2000" dirty="0"/>
              <a:t>Parse the 'Order Date' column to extract month and year.</a:t>
            </a:r>
          </a:p>
          <a:p>
            <a:pPr marL="685800" indent="-457200">
              <a:buFont typeface="+mj-lt"/>
              <a:buAutoNum type="arabicPeriod"/>
            </a:pPr>
            <a:r>
              <a:rPr lang="en-US" sz="2000" dirty="0"/>
              <a:t>Aggregate sales data by month, year, and </a:t>
            </a:r>
            <a:r>
              <a:rPr lang="en-US" sz="2000" dirty="0" err="1"/>
              <a:t>yearly_month</a:t>
            </a:r>
            <a:r>
              <a:rPr lang="en-US" sz="2000" dirty="0"/>
              <a:t>.</a:t>
            </a:r>
          </a:p>
          <a:p>
            <a:pPr marL="685800" indent="-457200">
              <a:buFont typeface="+mj-lt"/>
              <a:buAutoNum type="arabicPeriod"/>
            </a:pPr>
            <a:r>
              <a:rPr lang="en-US" sz="2000" dirty="0"/>
              <a:t>Plot the trends.</a:t>
            </a:r>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589864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Main KPIs</a:t>
            </a:r>
            <a:endParaRPr/>
          </a:p>
        </p:txBody>
      </p:sp>
      <p:sp>
        <p:nvSpPr>
          <p:cNvPr id="229" name="Google Shape;229;p4"/>
          <p:cNvSpPr txBox="1">
            <a:spLocks noGrp="1"/>
          </p:cNvSpPr>
          <p:nvPr>
            <p:ph type="body" idx="1"/>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25" name="Google Shape;225;p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27" name="Google Shape;227;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2"/>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 name="Text Placeholder 1"/>
          <p:cNvSpPr>
            <a:spLocks noGrp="1" noChangeArrowheads="1"/>
          </p:cNvSpPr>
          <p:nvPr>
            <p:ph type="body" idx="3"/>
          </p:nvPr>
        </p:nvSpPr>
        <p:spPr bwMode="auto">
          <a:xfrm>
            <a:off x="830263" y="2440563"/>
            <a:ext cx="8410719"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accent2"/>
                </a:solidFill>
                <a:effectLst/>
                <a:latin typeface="Arial" panose="020B0604020202020204" pitchFamily="34" charset="0"/>
                <a:cs typeface="Arial" panose="020B0604020202020204" pitchFamily="34" charset="0"/>
              </a:rPr>
              <a:t>Month-wise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accent2"/>
                </a:solidFill>
                <a:effectLst/>
                <a:latin typeface="Arial" panose="020B0604020202020204" pitchFamily="34" charset="0"/>
                <a:cs typeface="Arial" panose="020B0604020202020204" pitchFamily="34" charset="0"/>
              </a:rPr>
              <a:t>Year-wise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accent2"/>
                </a:solidFill>
                <a:effectLst/>
                <a:latin typeface="Arial" panose="020B0604020202020204" pitchFamily="34" charset="0"/>
                <a:cs typeface="Arial" panose="020B0604020202020204" pitchFamily="34" charset="0"/>
              </a:rPr>
              <a:t>Yearly month-wise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3537" t="22060" r="19922" b="9511"/>
          <a:stretch/>
        </p:blipFill>
        <p:spPr>
          <a:xfrm>
            <a:off x="1330036" y="1974022"/>
            <a:ext cx="9227128" cy="4163542"/>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955" t="6675" r="22983" b="7313"/>
          <a:stretch/>
        </p:blipFill>
        <p:spPr>
          <a:xfrm>
            <a:off x="6426403" y="1974022"/>
            <a:ext cx="3726873" cy="2057434"/>
          </a:xfrm>
          <a:prstGeom prst="rect">
            <a:avLst/>
          </a:prstGeom>
        </p:spPr>
      </p:pic>
    </p:spTree>
    <p:extLst>
      <p:ext uri="{BB962C8B-B14F-4D97-AF65-F5344CB8AC3E}">
        <p14:creationId xmlns:p14="http://schemas.microsoft.com/office/powerpoint/2010/main" val="4282419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148</Words>
  <Application>Microsoft Office PowerPoint</Application>
  <PresentationFormat>Widescreen</PresentationFormat>
  <Paragraphs>26</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Wingdings 3</vt:lpstr>
      <vt:lpstr>Arial Black</vt:lpstr>
      <vt:lpstr>Century Gothic</vt:lpstr>
      <vt:lpstr>Arial</vt:lpstr>
      <vt:lpstr>Calibri</vt:lpstr>
      <vt:lpstr>Wisp</vt:lpstr>
      <vt:lpstr>Amazon sales Data</vt:lpstr>
      <vt:lpstr>Introduction</vt:lpstr>
      <vt:lpstr>Details of Data</vt:lpstr>
      <vt:lpstr>Main KPIs</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dc:title>
  <dc:creator>NAVEEN SRINIVASAN</dc:creator>
  <cp:lastModifiedBy>Sejal</cp:lastModifiedBy>
  <cp:revision>4</cp:revision>
  <dcterms:created xsi:type="dcterms:W3CDTF">2022-12-29T06:36:15Z</dcterms:created>
  <dcterms:modified xsi:type="dcterms:W3CDTF">2024-06-28T13:02:38Z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