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9" r:id="rId1"/>
  </p:sldMasterIdLst>
  <p:notesMasterIdLst>
    <p:notesMasterId r:id="rId8"/>
  </p:notesMasterIdLst>
  <p:sldIdLst>
    <p:sldId id="256" r:id="rId2"/>
    <p:sldId id="257" r:id="rId3"/>
    <p:sldId id="263" r:id="rId4"/>
    <p:sldId id="259" r:id="rId5"/>
    <p:sldId id="264" r:id="rId6"/>
    <p:sldId id="262"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Wingdings 3" panose="05040102010807070707" pitchFamily="18" charset="2"/>
      <p:regular r:id="rId13"/>
    </p:embeddedFont>
    <p:embeddedFont>
      <p:font typeface="Trebuchet MS" panose="020B0603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8849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84966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83963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09621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25800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4332392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81300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616587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94966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85268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57737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32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3387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11095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069370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901920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463376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487754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234105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891812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dirty="0" smtClean="0"/>
              <a:t>HR Analytics </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1800"/>
              <a:buFont typeface="Arial" panose="020B0604020202020204" pitchFamily="34" charset="0"/>
              <a:buChar char="•"/>
            </a:pPr>
            <a:r>
              <a:rPr lang="en-US" dirty="0" smtClean="0"/>
              <a:t>A </a:t>
            </a:r>
            <a:r>
              <a:rPr lang="en-US" dirty="0"/>
              <a:t>Human Resources (HR) Officer is responsible for managing every aspect of the employment process, including orientation and training new staff members. They also assist with payroll management, so employees receive their paychecks on </a:t>
            </a:r>
            <a:r>
              <a:rPr lang="en-US" dirty="0" smtClean="0"/>
              <a:t>time.</a:t>
            </a:r>
            <a:endParaRPr lang="en-US" sz="2000" dirty="0" smtClean="0"/>
          </a:p>
          <a:p>
            <a:pPr marL="0" lvl="0" indent="0">
              <a:spcBef>
                <a:spcPts val="0"/>
              </a:spcBef>
              <a:buSzPts val="1800"/>
            </a:pPr>
            <a:endParaRPr lang="en-US" sz="2000" dirty="0" smtClean="0"/>
          </a:p>
          <a:p>
            <a:pPr marL="0" lvl="0" indent="0">
              <a:spcBef>
                <a:spcPts val="0"/>
              </a:spcBef>
              <a:buSzPts val="1800"/>
            </a:pPr>
            <a:endParaRPr dirty="0"/>
          </a:p>
        </p:txBody>
      </p:sp>
      <p:sp>
        <p:nvSpPr>
          <p:cNvPr id="198" name="Google Shape;198;p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199" name="Google Shape;199;p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0" name="Google Shape;20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124691"/>
            <a:ext cx="9779183" cy="1233054"/>
          </a:xfrm>
        </p:spPr>
        <p:txBody>
          <a:bodyPr/>
          <a:lstStyle/>
          <a:p>
            <a:r>
              <a:rPr lang="en-US" dirty="0" smtClean="0">
                <a:solidFill>
                  <a:schemeClr val="bg1"/>
                </a:solidFill>
              </a:rPr>
              <a:t>Details of Data</a:t>
            </a:r>
            <a:endParaRPr lang="en-IN" dirty="0">
              <a:solidFill>
                <a:schemeClr val="bg1"/>
              </a:solidFill>
            </a:endParaRPr>
          </a:p>
        </p:txBody>
      </p:sp>
      <p:sp>
        <p:nvSpPr>
          <p:cNvPr id="3" name="Text Placeholder 2"/>
          <p:cNvSpPr>
            <a:spLocks noGrp="1"/>
          </p:cNvSpPr>
          <p:nvPr>
            <p:ph type="body" idx="1"/>
          </p:nvPr>
        </p:nvSpPr>
        <p:spPr>
          <a:xfrm>
            <a:off x="1167492" y="1939635"/>
            <a:ext cx="9779183" cy="5902037"/>
          </a:xfrm>
        </p:spPr>
        <p:txBody>
          <a:bodyPr/>
          <a:lstStyle/>
          <a:p>
            <a:r>
              <a:rPr lang="en-IN" sz="1400" b="1" dirty="0"/>
              <a:t>Data Collection</a:t>
            </a:r>
          </a:p>
          <a:p>
            <a:r>
              <a:rPr lang="en-IN" sz="1400" dirty="0"/>
              <a:t>Gather all relevant data on employees, including:</a:t>
            </a:r>
          </a:p>
          <a:p>
            <a:pPr marL="514350" indent="-285750">
              <a:buFont typeface="Arial" panose="020B0604020202020204" pitchFamily="34" charset="0"/>
              <a:buChar char="•"/>
            </a:pPr>
            <a:r>
              <a:rPr lang="en-IN" sz="1400" dirty="0"/>
              <a:t>Demographics (age, gender, education, etc.)</a:t>
            </a:r>
          </a:p>
          <a:p>
            <a:pPr marL="514350" indent="-285750">
              <a:buFont typeface="Arial" panose="020B0604020202020204" pitchFamily="34" charset="0"/>
              <a:buChar char="•"/>
            </a:pPr>
            <a:r>
              <a:rPr lang="en-IN" sz="1400" dirty="0"/>
              <a:t>Employment details (department, role, tenure, salary, etc.)</a:t>
            </a:r>
          </a:p>
          <a:p>
            <a:pPr marL="514350" indent="-285750">
              <a:buFont typeface="Arial" panose="020B0604020202020204" pitchFamily="34" charset="0"/>
              <a:buChar char="•"/>
            </a:pPr>
            <a:r>
              <a:rPr lang="en-IN" sz="1400" dirty="0"/>
              <a:t>Performance data (performance reviews, productivity metrics, etc.)</a:t>
            </a:r>
          </a:p>
          <a:p>
            <a:pPr marL="514350" indent="-285750">
              <a:buFont typeface="Arial" panose="020B0604020202020204" pitchFamily="34" charset="0"/>
              <a:buChar char="•"/>
            </a:pPr>
            <a:r>
              <a:rPr lang="en-IN" sz="1400" dirty="0"/>
              <a:t>Exit interviews and surveys (reasons for leaving, feedback, etc.)</a:t>
            </a:r>
          </a:p>
          <a:p>
            <a:pPr marL="514350" indent="-285750">
              <a:buFont typeface="Arial" panose="020B0604020202020204" pitchFamily="34" charset="0"/>
              <a:buChar char="•"/>
            </a:pPr>
            <a:r>
              <a:rPr lang="en-IN" sz="1400" dirty="0"/>
              <a:t>Attendance records (absenteeism, leaves, etc.)</a:t>
            </a:r>
          </a:p>
          <a:p>
            <a:pPr marL="514350" indent="-285750">
              <a:buFont typeface="Arial" panose="020B0604020202020204" pitchFamily="34" charset="0"/>
              <a:buChar char="•"/>
            </a:pPr>
            <a:r>
              <a:rPr lang="en-IN" sz="1400" dirty="0"/>
              <a:t>Engagement scores (employee satisfaction surveys, engagement metrics, etc.)</a:t>
            </a: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589864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10599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9" name="Google Shape;229;p4"/>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5" name="Google Shape;225;p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7" name="Google Shape;227;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2"/>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 name="Text Placeholder 1"/>
          <p:cNvSpPr>
            <a:spLocks noGrp="1" noChangeArrowheads="1"/>
          </p:cNvSpPr>
          <p:nvPr>
            <p:ph type="body" idx="3"/>
          </p:nvPr>
        </p:nvSpPr>
        <p:spPr bwMode="auto">
          <a:xfrm>
            <a:off x="830263" y="1055571"/>
            <a:ext cx="841071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lvl="0" indent="0" defTabSz="914400" eaLnBrk="0" fontAlgn="base" hangingPunct="0">
              <a:lnSpc>
                <a:spcPct val="200000"/>
              </a:lnSpc>
              <a:spcBef>
                <a:spcPct val="0"/>
              </a:spcBef>
              <a:spcAft>
                <a:spcPct val="0"/>
              </a:spcAft>
              <a:buClrTx/>
              <a:buSzTx/>
              <a:buFontTx/>
              <a:buChar char="•"/>
            </a:pPr>
            <a:r>
              <a:rPr lang="en-IN" sz="2000" b="0" dirty="0"/>
              <a:t>Overall Attrition </a:t>
            </a:r>
            <a:r>
              <a:rPr lang="en-IN" sz="2000" b="0" dirty="0" smtClean="0"/>
              <a:t>Rate</a:t>
            </a:r>
          </a:p>
          <a:p>
            <a:pPr marL="0" lvl="0" indent="0" defTabSz="914400" eaLnBrk="0" fontAlgn="base" hangingPunct="0">
              <a:lnSpc>
                <a:spcPct val="200000"/>
              </a:lnSpc>
              <a:spcBef>
                <a:spcPct val="0"/>
              </a:spcBef>
              <a:spcAft>
                <a:spcPct val="0"/>
              </a:spcAft>
              <a:buClrTx/>
              <a:buSzTx/>
              <a:buFontTx/>
              <a:buChar char="•"/>
            </a:pPr>
            <a:r>
              <a:rPr lang="en-IN" sz="2000" b="0" dirty="0"/>
              <a:t>Attrition by </a:t>
            </a:r>
            <a:r>
              <a:rPr lang="en-IN" sz="2000" b="0" dirty="0" smtClean="0"/>
              <a:t>Department and role</a:t>
            </a:r>
          </a:p>
          <a:p>
            <a:pPr marL="0" lvl="0" indent="0" defTabSz="914400" eaLnBrk="0" fontAlgn="base" hangingPunct="0">
              <a:lnSpc>
                <a:spcPct val="200000"/>
              </a:lnSpc>
              <a:spcBef>
                <a:spcPct val="0"/>
              </a:spcBef>
              <a:spcAft>
                <a:spcPct val="0"/>
              </a:spcAft>
              <a:buClrTx/>
              <a:buSzTx/>
              <a:buFontTx/>
              <a:buChar char="•"/>
            </a:pPr>
            <a:r>
              <a:rPr lang="en-IN" sz="2000" b="0" dirty="0"/>
              <a:t>Attrition by Age </a:t>
            </a:r>
            <a:r>
              <a:rPr lang="en-IN" sz="2000" b="0" dirty="0" smtClean="0"/>
              <a:t>Group</a:t>
            </a:r>
          </a:p>
          <a:p>
            <a:pPr marL="0" lvl="0" indent="0" defTabSz="914400" eaLnBrk="0" fontAlgn="base" hangingPunct="0">
              <a:lnSpc>
                <a:spcPct val="200000"/>
              </a:lnSpc>
              <a:spcBef>
                <a:spcPct val="0"/>
              </a:spcBef>
              <a:spcAft>
                <a:spcPct val="0"/>
              </a:spcAft>
              <a:buClrTx/>
              <a:buSzTx/>
              <a:buFontTx/>
              <a:buChar char="•"/>
            </a:pPr>
            <a:r>
              <a:rPr lang="en-IN" sz="2000" b="0" dirty="0"/>
              <a:t>Attrition by Gender </a:t>
            </a:r>
            <a:endParaRPr lang="en-IN" sz="2000" b="0" dirty="0" smtClean="0"/>
          </a:p>
          <a:p>
            <a:pPr marL="0" lvl="0" indent="0" defTabSz="914400" eaLnBrk="0" fontAlgn="base" hangingPunct="0">
              <a:lnSpc>
                <a:spcPct val="200000"/>
              </a:lnSpc>
              <a:spcBef>
                <a:spcPct val="0"/>
              </a:spcBef>
              <a:spcAft>
                <a:spcPct val="0"/>
              </a:spcAft>
              <a:buClrTx/>
              <a:buSzTx/>
              <a:buFontTx/>
              <a:buChar char="•"/>
            </a:pPr>
            <a:r>
              <a:rPr lang="en-IN" sz="2000" b="0" dirty="0"/>
              <a:t>Attrition by Education Level </a:t>
            </a:r>
            <a:endParaRPr lang="en-IN" sz="2000" b="0" dirty="0" smtClean="0"/>
          </a:p>
          <a:p>
            <a:pPr marL="0" lvl="0" indent="0" defTabSz="914400" eaLnBrk="0" fontAlgn="base" hangingPunct="0">
              <a:lnSpc>
                <a:spcPct val="200000"/>
              </a:lnSpc>
              <a:spcBef>
                <a:spcPct val="0"/>
              </a:spcBef>
              <a:spcAft>
                <a:spcPct val="0"/>
              </a:spcAft>
              <a:buClrTx/>
              <a:buSzTx/>
              <a:buFontTx/>
              <a:buChar char="•"/>
            </a:pPr>
            <a:r>
              <a:rPr lang="en-IN" sz="2000" b="0" dirty="0"/>
              <a:t>Tenure Analysis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293" y="1775747"/>
            <a:ext cx="8497486" cy="4763165"/>
          </a:xfrm>
          <a:prstGeom prst="rect">
            <a:avLst/>
          </a:prstGeom>
        </p:spPr>
      </p:pic>
    </p:spTree>
    <p:extLst>
      <p:ext uri="{BB962C8B-B14F-4D97-AF65-F5344CB8AC3E}">
        <p14:creationId xmlns:p14="http://schemas.microsoft.com/office/powerpoint/2010/main" val="4282419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30</TotalTime>
  <Words>131</Words>
  <Application>Microsoft Office PowerPoint</Application>
  <PresentationFormat>Widescreen</PresentationFormat>
  <Paragraphs>32</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Wingdings 3</vt:lpstr>
      <vt:lpstr>Arial</vt:lpstr>
      <vt:lpstr>Trebuchet MS</vt:lpstr>
      <vt:lpstr>Facet</vt:lpstr>
      <vt:lpstr>HR Analytics </vt:lpstr>
      <vt:lpstr>Introduction</vt:lpstr>
      <vt:lpstr>Details of Data</vt:lpstr>
      <vt:lpstr>Main KPIs</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dc:title>
  <dc:creator>NAVEEN SRINIVASAN</dc:creator>
  <cp:lastModifiedBy>Sejal</cp:lastModifiedBy>
  <cp:revision>5</cp:revision>
  <dcterms:created xsi:type="dcterms:W3CDTF">2022-12-29T06:36:15Z</dcterms:created>
  <dcterms:modified xsi:type="dcterms:W3CDTF">2024-07-06T09:47:50Z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