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57" r:id="rId20"/>
    <p:sldId id="256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8" r:id="rId29"/>
    <p:sldId id="269" r:id="rId30"/>
    <p:sldId id="301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0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86" autoAdjust="0"/>
    <p:restoredTop sz="94660"/>
  </p:normalViewPr>
  <p:slideViewPr>
    <p:cSldViewPr snapToGrid="0">
      <p:cViewPr>
        <p:scale>
          <a:sx n="62" d="100"/>
          <a:sy n="62" d="100"/>
        </p:scale>
        <p:origin x="-750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77B48-F6F6-4649-854C-81F9EB3255E6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5FADC4-099F-4E06-8744-A1739E6021A3}">
      <dgm:prSet/>
      <dgm:spPr/>
      <dgm:t>
        <a:bodyPr/>
        <a:lstStyle/>
        <a:p>
          <a:pPr rtl="0"/>
          <a:r>
            <a:rPr lang="en-US" dirty="0" smtClean="0">
              <a:latin typeface="Corbel" pitchFamily="34" charset="0"/>
            </a:rPr>
            <a:t>Websocket is designed to be implemented in web browsers and web servers, but it can be used by any client or server application</a:t>
          </a:r>
          <a:endParaRPr lang="en-US" dirty="0">
            <a:latin typeface="Corbel" pitchFamily="34" charset="0"/>
          </a:endParaRPr>
        </a:p>
      </dgm:t>
    </dgm:pt>
    <dgm:pt modelId="{23540BE5-348F-41A6-9CAC-A86EB6FC0885}" type="parTrans" cxnId="{EB6C0534-B209-44F6-B03E-F88A0D985119}">
      <dgm:prSet/>
      <dgm:spPr/>
      <dgm:t>
        <a:bodyPr/>
        <a:lstStyle/>
        <a:p>
          <a:endParaRPr lang="en-US"/>
        </a:p>
      </dgm:t>
    </dgm:pt>
    <dgm:pt modelId="{BF621C8C-AECB-42F6-A8AA-777F30DC5A19}" type="sibTrans" cxnId="{EB6C0534-B209-44F6-B03E-F88A0D985119}">
      <dgm:prSet/>
      <dgm:spPr/>
      <dgm:t>
        <a:bodyPr/>
        <a:lstStyle/>
        <a:p>
          <a:endParaRPr lang="en-US"/>
        </a:p>
      </dgm:t>
    </dgm:pt>
    <dgm:pt modelId="{41923A17-1D85-4D4F-A79B-A9144F1B1288}" type="pres">
      <dgm:prSet presAssocID="{41E77B48-F6F6-4649-854C-81F9EB3255E6}" presName="linearFlow" presStyleCnt="0">
        <dgm:presLayoutVars>
          <dgm:dir/>
          <dgm:resizeHandles val="exact"/>
        </dgm:presLayoutVars>
      </dgm:prSet>
      <dgm:spPr/>
    </dgm:pt>
    <dgm:pt modelId="{7119DEAC-A140-4684-9C4B-41C6C785A591}" type="pres">
      <dgm:prSet presAssocID="{DF5FADC4-099F-4E06-8744-A1739E6021A3}" presName="composite" presStyleCnt="0"/>
      <dgm:spPr/>
    </dgm:pt>
    <dgm:pt modelId="{66B837F1-4DC5-489B-ACB1-DEE36735A61C}" type="pres">
      <dgm:prSet presAssocID="{DF5FADC4-099F-4E06-8744-A1739E6021A3}" presName="imgShp" presStyleLbl="fgImgPlace1" presStyleIdx="0" presStyleCnt="1" custScaleX="78873" custScaleY="88541" custLinFactNeighborX="-11161" custLinFactNeighborY="-76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617D3EA-3F2A-4BC2-87ED-7812FA8BD3B4}" type="pres">
      <dgm:prSet presAssocID="{DF5FADC4-099F-4E06-8744-A1739E6021A3}" presName="txShp" presStyleLbl="node1" presStyleIdx="0" presStyleCnt="1" custScaleX="127887" custScaleY="531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160323-EA26-4C48-9849-CED220EBB6C2}" type="presOf" srcId="{41E77B48-F6F6-4649-854C-81F9EB3255E6}" destId="{41923A17-1D85-4D4F-A79B-A9144F1B1288}" srcOrd="0" destOrd="0" presId="urn:microsoft.com/office/officeart/2005/8/layout/vList3"/>
    <dgm:cxn modelId="{EB6C0534-B209-44F6-B03E-F88A0D985119}" srcId="{41E77B48-F6F6-4649-854C-81F9EB3255E6}" destId="{DF5FADC4-099F-4E06-8744-A1739E6021A3}" srcOrd="0" destOrd="0" parTransId="{23540BE5-348F-41A6-9CAC-A86EB6FC0885}" sibTransId="{BF621C8C-AECB-42F6-A8AA-777F30DC5A19}"/>
    <dgm:cxn modelId="{5AE90D4D-A3C0-4159-803B-60E11F48DFA2}" type="presOf" srcId="{DF5FADC4-099F-4E06-8744-A1739E6021A3}" destId="{D617D3EA-3F2A-4BC2-87ED-7812FA8BD3B4}" srcOrd="0" destOrd="0" presId="urn:microsoft.com/office/officeart/2005/8/layout/vList3"/>
    <dgm:cxn modelId="{12103523-671A-4344-86EA-A46978C99DF2}" type="presParOf" srcId="{41923A17-1D85-4D4F-A79B-A9144F1B1288}" destId="{7119DEAC-A140-4684-9C4B-41C6C785A591}" srcOrd="0" destOrd="0" presId="urn:microsoft.com/office/officeart/2005/8/layout/vList3"/>
    <dgm:cxn modelId="{6AE1C04C-862B-47E4-9B22-45E4B87B3445}" type="presParOf" srcId="{7119DEAC-A140-4684-9C4B-41C6C785A591}" destId="{66B837F1-4DC5-489B-ACB1-DEE36735A61C}" srcOrd="0" destOrd="0" presId="urn:microsoft.com/office/officeart/2005/8/layout/vList3"/>
    <dgm:cxn modelId="{7A49001B-936E-4D03-8B8A-EB5C1C5E899D}" type="presParOf" srcId="{7119DEAC-A140-4684-9C4B-41C6C785A591}" destId="{D617D3EA-3F2A-4BC2-87ED-7812FA8BD3B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617D3EA-3F2A-4BC2-87ED-7812FA8BD3B4}">
      <dsp:nvSpPr>
        <dsp:cNvPr id="0" name=""/>
        <dsp:cNvSpPr/>
      </dsp:nvSpPr>
      <dsp:spPr>
        <a:xfrm rot="10800000">
          <a:off x="840070" y="1008118"/>
          <a:ext cx="7562596" cy="158416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3648" tIns="95250" rIns="17780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orbel" pitchFamily="34" charset="0"/>
            </a:rPr>
            <a:t>Websocket is designed to be implemented in web browsers and web servers, but it can be used by any client or server application</a:t>
          </a:r>
          <a:endParaRPr lang="en-US" sz="2500" kern="1200" dirty="0">
            <a:latin typeface="Corbel" pitchFamily="34" charset="0"/>
          </a:endParaRPr>
        </a:p>
      </dsp:txBody>
      <dsp:txXfrm rot="10800000">
        <a:off x="840070" y="1008118"/>
        <a:ext cx="7562596" cy="1584162"/>
      </dsp:txXfrm>
    </dsp:sp>
    <dsp:sp modelId="{66B837F1-4DC5-489B-ACB1-DEE36735A61C}">
      <dsp:nvSpPr>
        <dsp:cNvPr id="0" name=""/>
        <dsp:cNvSpPr/>
      </dsp:nvSpPr>
      <dsp:spPr>
        <a:xfrm>
          <a:off x="157329" y="458720"/>
          <a:ext cx="2349611" cy="263761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05315" y="797152"/>
            <a:ext cx="7467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Corbel" pitchFamily="34" charset="0"/>
              </a:rPr>
              <a:t>Http Long Polling :</a:t>
            </a:r>
            <a:endParaRPr lang="en-US" sz="3600" dirty="0">
              <a:latin typeface="Corbel" pitchFamily="34" charset="0"/>
            </a:endParaRPr>
          </a:p>
        </p:txBody>
      </p:sp>
      <p:pic>
        <p:nvPicPr>
          <p:cNvPr id="5" name="Content Placeholder 3" descr="F:\reverse-ajax-long-polling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3943" y="2326048"/>
            <a:ext cx="3810068" cy="326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00034" y="2182033"/>
            <a:ext cx="50888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Corbel" pitchFamily="34" charset="0"/>
              </a:rPr>
              <a:t>B</a:t>
            </a:r>
            <a:r>
              <a:rPr lang="en-US" sz="2800" dirty="0" smtClean="0">
                <a:latin typeface="Corbel" pitchFamily="34" charset="0"/>
              </a:rPr>
              <a:t>rowser </a:t>
            </a:r>
            <a:r>
              <a:rPr lang="en-US" sz="2800" dirty="0">
                <a:latin typeface="Corbel" pitchFamily="34" charset="0"/>
              </a:rPr>
              <a:t>sends a request to the server, server keeps the request </a:t>
            </a:r>
            <a:r>
              <a:rPr lang="en-US" sz="2800" dirty="0" smtClean="0">
                <a:latin typeface="Corbel" pitchFamily="34" charset="0"/>
              </a:rPr>
              <a:t>open </a:t>
            </a:r>
            <a:r>
              <a:rPr lang="en-US" sz="2800" dirty="0">
                <a:latin typeface="Corbel" pitchFamily="34" charset="0"/>
              </a:rPr>
              <a:t>for a </a:t>
            </a:r>
            <a:r>
              <a:rPr lang="en-US" sz="2800" dirty="0" smtClean="0">
                <a:latin typeface="Corbel" pitchFamily="34" charset="0"/>
              </a:rPr>
              <a:t>set period</a:t>
            </a:r>
          </a:p>
          <a:p>
            <a:endParaRPr lang="en-US" sz="2800" dirty="0">
              <a:latin typeface="Corbe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>
                <a:latin typeface="Corbel" pitchFamily="34" charset="0"/>
              </a:rPr>
              <a:t>L</a:t>
            </a:r>
            <a:r>
              <a:rPr lang="en-IN" sz="2800" dirty="0" smtClean="0">
                <a:latin typeface="Corbel" pitchFamily="34" charset="0"/>
              </a:rPr>
              <a:t>imited speed</a:t>
            </a:r>
          </a:p>
          <a:p>
            <a:endParaRPr lang="en-IN" sz="2800" dirty="0">
              <a:latin typeface="Corbe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orbel" pitchFamily="34" charset="0"/>
              </a:rPr>
              <a:t>R</a:t>
            </a:r>
            <a:r>
              <a:rPr lang="en-US" sz="2800" dirty="0" smtClean="0">
                <a:latin typeface="Corbel" pitchFamily="34" charset="0"/>
              </a:rPr>
              <a:t>equest/response headers </a:t>
            </a:r>
            <a:r>
              <a:rPr lang="en-US" sz="2800" dirty="0">
                <a:latin typeface="Corbel" pitchFamily="34" charset="0"/>
              </a:rPr>
              <a:t>add overhead on the wire</a:t>
            </a:r>
            <a:endParaRPr lang="en" sz="2800" dirty="0">
              <a:latin typeface="Corbe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8400" y="274638"/>
            <a:ext cx="10007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err="1" smtClean="0">
                <a:ln w="3175" cmpd="sng">
                  <a:noFill/>
                </a:ln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WebSockets</a:t>
            </a:r>
            <a:r>
              <a:rPr kumimoji="0" lang="en-IN" sz="3600" b="0" i="0" u="none" strike="noStrike" kern="1200" cap="none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:</a:t>
            </a:r>
            <a:endParaRPr kumimoji="0" lang="en-US" sz="3600" b="0" i="0" u="none" strike="noStrike" kern="1200" cap="none" spc="0" normalizeH="0" baseline="0" noProof="0" dirty="0">
              <a:ln w="3175" cmpd="sng">
                <a:noFill/>
              </a:ln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3" name="Picture 2" descr="F:\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12254204" cy="5445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5370" y="361723"/>
            <a:ext cx="8744857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smtClean="0">
                <a:ln w="3175" cmpd="sng"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Architecture of WebSockets</a:t>
            </a:r>
            <a:endParaRPr kumimoji="0" lang="en-US" sz="4000" b="0" i="0" u="none" strike="noStrike" kern="1200" cap="none" spc="0" normalizeH="0" baseline="0" noProof="0" dirty="0">
              <a:ln w="3175" cmpd="sng"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5" descr="WebSock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0586" y="1658955"/>
            <a:ext cx="8179451" cy="4563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73200" y="361723"/>
            <a:ext cx="10225314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smtClean="0">
                <a:ln w="3175" cmpd="sng">
                  <a:noFill/>
                </a:ln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Experimental Design</a:t>
            </a:r>
            <a:endParaRPr kumimoji="0" lang="en-US" sz="4000" b="0" i="0" u="none" strike="noStrike" kern="1200" cap="none" spc="0" normalizeH="0" baseline="0" noProof="0" dirty="0">
              <a:ln w="3175" cmpd="sng">
                <a:noFill/>
              </a:ln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73200" y="1687285"/>
            <a:ext cx="10225314" cy="46371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Traditional HTTP Request :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     Use case A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                   1,000 clients polling every second: Network throughput is (871 x 1,000) = 871,000 bytes = 6,968,000 bits per second (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6.6 Mbps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     Use case B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                  10,000 clients polling every second: Network throughput is (871 x 10,000) = 8,710,000 bytes = 69,680,000 bits per second (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66 Mbps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     Use case C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                  100,000 clients polling every 1 second: Network throughput is (871 x 100,000) = 87,100,000 bytes = 696,800,000 bits per second (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665 Mbps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090057" y="389023"/>
            <a:ext cx="9071429" cy="590465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HTML5 Websocket 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Use case A: 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                    1,000 clients receive 1 message per second: Network throughput is (2 x 1,000) = 2,000 bytes = 16,000 bits per second (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0.015 Mbps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Use case B: 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                    10,000 clients receive 1 message per second: Network throughput is (2 x 10,000) = 20,000 bytes = 160,000 bits per second (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0.153 Kbps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     Use case C: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               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100,000 clients receive 1 message per second: Network throughput is (2 x 100,000) = 200,000 bytes = 1,600,000 bits per second (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1.526 Kbps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poll-ws-compar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004681"/>
            <a:ext cx="9143999" cy="53336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65086" y="390753"/>
            <a:ext cx="9124112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 w="3175" cmpd="sng"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Compression Algorithms :</a:t>
            </a:r>
            <a:endParaRPr kumimoji="0" lang="en-US" sz="4000" b="0" i="0" u="none" strike="noStrike" kern="1200" cap="none" spc="0" normalizeH="0" baseline="0" noProof="0" dirty="0">
              <a:ln w="3175" cmpd="sng"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75430" y="2392987"/>
            <a:ext cx="9677942" cy="370100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itchFamily="2" charset="2"/>
              <a:buChar char="Ø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Huffman algorithm :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         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changes lengths of bits to represent characters depending on the frequency of data. Characters in a data file are converted to a binary code. The most frequently used character has the shortest length of bits and vice versa.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itchFamily="2" charset="2"/>
              <a:buChar char="Ø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</a:rPr>
              <a:t>LZ77 algorithm: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</a:rPr>
              <a:t>                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</a:rPr>
              <a:t>that replaces repeated occurrences of words with pointers to the word which is found previously.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7534" y="1097406"/>
            <a:ext cx="94200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latin typeface="Corbel" pitchFamily="34" charset="0"/>
              </a:rPr>
              <a:t>LZW algorithm :</a:t>
            </a:r>
          </a:p>
          <a:p>
            <a:pPr algn="just"/>
            <a:r>
              <a:rPr lang="en-IN" sz="2800" dirty="0" smtClean="0">
                <a:latin typeface="Corbel" pitchFamily="34" charset="0"/>
              </a:rPr>
              <a:t>             </a:t>
            </a:r>
            <a:r>
              <a:rPr lang="en-US" sz="2800" dirty="0" smtClean="0">
                <a:latin typeface="Corbel" pitchFamily="34" charset="0"/>
              </a:rPr>
              <a:t>It looks for duplicate data and replaces repeating data with symbols or codes. Duplicate data is defined in a dynamic index dictionary table. 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 smtClean="0">
              <a:latin typeface="Corbe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latin typeface="Corbel" pitchFamily="34" charset="0"/>
              </a:rPr>
              <a:t>Deflate algorithm :</a:t>
            </a:r>
          </a:p>
          <a:p>
            <a:pPr algn="just"/>
            <a:r>
              <a:rPr lang="en-IN" sz="2800" dirty="0" smtClean="0">
                <a:latin typeface="Corbel" pitchFamily="34" charset="0"/>
              </a:rPr>
              <a:t>            </a:t>
            </a:r>
            <a:r>
              <a:rPr lang="en-US" sz="2800" dirty="0" smtClean="0">
                <a:latin typeface="Corbel" pitchFamily="34" charset="0"/>
              </a:rPr>
              <a:t>combination of LZ77 and Huffman algorithms. The Deflate algorithm gives flexible ways to compress data.</a:t>
            </a:r>
            <a:endParaRPr lang="en-US" sz="2800" dirty="0" smtClean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5967" y="1139822"/>
            <a:ext cx="95199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>
                <a:latin typeface="Corbel" pitchFamily="34" charset="0"/>
              </a:rPr>
              <a:t>LZW algorithm : TXT,BMP</a:t>
            </a:r>
          </a:p>
          <a:p>
            <a:endParaRPr lang="en-IN" sz="3200" dirty="0">
              <a:latin typeface="Corbe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200" dirty="0" smtClean="0">
                <a:latin typeface="Corbel" pitchFamily="34" charset="0"/>
              </a:rPr>
              <a:t>Huffman algorithm : PNG,JPG,GIF</a:t>
            </a:r>
          </a:p>
          <a:p>
            <a:pPr>
              <a:buFont typeface="Wingdings" pitchFamily="2" charset="2"/>
              <a:buChar char="Ø"/>
            </a:pPr>
            <a:endParaRPr lang="en-IN" sz="3200" dirty="0">
              <a:latin typeface="Corbe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200" dirty="0" smtClean="0">
                <a:latin typeface="Corbel" pitchFamily="34" charset="0"/>
              </a:rPr>
              <a:t>Deflate algorithm: very flexible as it’s combination of LZ77  and </a:t>
            </a:r>
            <a:r>
              <a:rPr lang="en-IN" sz="3200" dirty="0" err="1" smtClean="0">
                <a:latin typeface="Corbel" pitchFamily="34" charset="0"/>
              </a:rPr>
              <a:t>huffman</a:t>
            </a:r>
            <a:r>
              <a:rPr lang="en-IN" sz="3200" dirty="0" smtClean="0">
                <a:latin typeface="Corbel" pitchFamily="34" charset="0"/>
              </a:rPr>
              <a:t> </a:t>
            </a:r>
            <a:r>
              <a:rPr lang="en-IN" sz="3200" smtClean="0">
                <a:latin typeface="Corbel" pitchFamily="34" charset="0"/>
              </a:rPr>
              <a:t>encoding algorithm.</a:t>
            </a:r>
            <a:endParaRPr lang="en-IN" sz="3200" dirty="0">
              <a:latin typeface="Corbe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085" y="2064026"/>
            <a:ext cx="10018713" cy="1752599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WebSocket</a:t>
            </a:r>
            <a:r>
              <a:rPr lang="en-US" b="1" dirty="0"/>
              <a:t> Protocol as a Transport for the Session Initiation Protocol (SIP)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3182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3593" y="951077"/>
            <a:ext cx="27991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5400" dirty="0" smtClean="0"/>
              <a:t>Contents</a:t>
            </a:r>
            <a:endParaRPr lang="en-US" sz="5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15615" y="2420888"/>
            <a:ext cx="10829642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ct val="20000"/>
              </a:spcBef>
            </a:pPr>
            <a:r>
              <a:rPr lang="en-IN" sz="3200" dirty="0" smtClean="0">
                <a:latin typeface="Corbel" pitchFamily="34" charset="0"/>
              </a:rPr>
              <a:t>1.Introduction</a:t>
            </a:r>
            <a:endParaRPr lang="en-US" sz="3200" dirty="0" smtClean="0">
              <a:latin typeface="Corbel" pitchFamily="34" charset="0"/>
            </a:endParaRPr>
          </a:p>
          <a:p>
            <a:pPr lvl="2">
              <a:spcBef>
                <a:spcPct val="20000"/>
              </a:spcBef>
            </a:pPr>
            <a:r>
              <a:rPr lang="en-US" sz="3200" dirty="0" smtClean="0">
                <a:latin typeface="Corbel" pitchFamily="34" charset="0"/>
              </a:rPr>
              <a:t>2.Web </a:t>
            </a:r>
            <a:r>
              <a:rPr lang="en-US" sz="3200" dirty="0">
                <a:latin typeface="Corbel" pitchFamily="34" charset="0"/>
              </a:rPr>
              <a:t>Client-Server </a:t>
            </a:r>
            <a:r>
              <a:rPr lang="en-US" sz="3200" dirty="0" smtClean="0">
                <a:latin typeface="Corbel" pitchFamily="34" charset="0"/>
              </a:rPr>
              <a:t>Communication and Architecture</a:t>
            </a:r>
          </a:p>
          <a:p>
            <a:pPr lvl="2">
              <a:spcBef>
                <a:spcPct val="20000"/>
              </a:spcBef>
            </a:pPr>
            <a:r>
              <a:rPr lang="en-IN" sz="3200" dirty="0" smtClean="0">
                <a:latin typeface="Corbel" pitchFamily="34" charset="0"/>
              </a:rPr>
              <a:t>3</a:t>
            </a:r>
            <a:r>
              <a:rPr lang="en-IN" sz="3200" dirty="0" smtClean="0">
                <a:latin typeface="Corbel" pitchFamily="34" charset="0"/>
              </a:rPr>
              <a:t>.The </a:t>
            </a:r>
            <a:r>
              <a:rPr lang="en-IN" sz="3200" dirty="0" err="1" smtClean="0">
                <a:latin typeface="Corbel" pitchFamily="34" charset="0"/>
              </a:rPr>
              <a:t>websocket</a:t>
            </a:r>
            <a:r>
              <a:rPr lang="en-IN" sz="3200" dirty="0" smtClean="0">
                <a:latin typeface="Corbel" pitchFamily="34" charset="0"/>
              </a:rPr>
              <a:t> protocol as transport for The SIP. </a:t>
            </a:r>
          </a:p>
          <a:p>
            <a:pPr lvl="2">
              <a:spcBef>
                <a:spcPct val="20000"/>
              </a:spcBef>
            </a:pPr>
            <a:r>
              <a:rPr lang="en-IN" sz="3200" dirty="0" smtClean="0">
                <a:latin typeface="Corbel" pitchFamily="34" charset="0"/>
              </a:rPr>
              <a:t>4</a:t>
            </a:r>
            <a:r>
              <a:rPr kumimoji="0" lang="en-IN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</a:rPr>
              <a:t>.Applications of </a:t>
            </a:r>
            <a:r>
              <a:rPr kumimoji="0" lang="en-IN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</a:rPr>
              <a:t> Websocket protocol</a:t>
            </a:r>
          </a:p>
          <a:p>
            <a:pPr lvl="2">
              <a:spcBef>
                <a:spcPct val="20000"/>
              </a:spcBef>
            </a:pPr>
            <a:r>
              <a:rPr lang="en-IN" sz="3200" dirty="0" smtClean="0">
                <a:latin typeface="Corbel" pitchFamily="34" charset="0"/>
              </a:rPr>
              <a:t>5</a:t>
            </a:r>
            <a:r>
              <a:rPr lang="en-IN" sz="3200" dirty="0" smtClean="0">
                <a:latin typeface="Corbel" pitchFamily="34" charset="0"/>
              </a:rPr>
              <a:t>.Simulation</a:t>
            </a:r>
            <a:endParaRPr kumimoji="0" lang="en-IN" sz="320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Corbel" pitchFamily="34" charset="0"/>
            </a:endParaRPr>
          </a:p>
          <a:p>
            <a:pPr lvl="0">
              <a:spcBef>
                <a:spcPct val="20000"/>
              </a:spcBef>
            </a:pP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Websocket</a:t>
            </a:r>
            <a:r>
              <a:rPr lang="en-US" b="1" dirty="0"/>
              <a:t> Protocol: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 err="1"/>
              <a:t>WebSocket</a:t>
            </a:r>
            <a:r>
              <a:rPr lang="en-US" sz="3600" b="1" dirty="0"/>
              <a:t> SIP </a:t>
            </a:r>
            <a:r>
              <a:rPr lang="en-US" sz="3600" b="1" dirty="0" err="1"/>
              <a:t>Subprotocol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157049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n-US" sz="5400" dirty="0"/>
              <a:t>1</a:t>
            </a:r>
            <a:r>
              <a:rPr lang="en-US" dirty="0"/>
              <a:t>.Hand-shaking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934" y="1452377"/>
            <a:ext cx="7514186" cy="5813602"/>
          </a:xfrm>
        </p:spPr>
      </p:pic>
    </p:spTree>
    <p:extLst>
      <p:ext uri="{BB962C8B-B14F-4D97-AF65-F5344CB8AC3E}">
        <p14:creationId xmlns:p14="http://schemas.microsoft.com/office/powerpoint/2010/main" xmlns="" val="139488490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04" y="134008"/>
            <a:ext cx="10018713" cy="1665514"/>
          </a:xfrm>
        </p:spPr>
        <p:txBody>
          <a:bodyPr/>
          <a:lstStyle/>
          <a:p>
            <a:r>
              <a:rPr lang="en-US" b="1" dirty="0"/>
              <a:t>SIP </a:t>
            </a:r>
            <a:r>
              <a:rPr lang="en-US" b="1" dirty="0" err="1"/>
              <a:t>WebSocket</a:t>
            </a:r>
            <a:r>
              <a:rPr lang="en-US" b="1" dirty="0"/>
              <a:t> Transport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704" y="1275413"/>
            <a:ext cx="10107432" cy="5283042"/>
          </a:xfrm>
        </p:spPr>
      </p:pic>
    </p:spTree>
    <p:extLst>
      <p:ext uri="{BB962C8B-B14F-4D97-AF65-F5344CB8AC3E}">
        <p14:creationId xmlns:p14="http://schemas.microsoft.com/office/powerpoint/2010/main" xmlns="" val="407661035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95286"/>
            <a:ext cx="10018713" cy="1752599"/>
          </a:xfrm>
        </p:spPr>
        <p:txBody>
          <a:bodyPr/>
          <a:lstStyle/>
          <a:p>
            <a:r>
              <a:rPr lang="en-US" b="1" dirty="0"/>
              <a:t>Locating a SIP Server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245825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5774" y="-95988"/>
            <a:ext cx="12589565" cy="9452042"/>
          </a:xfrm>
        </p:spPr>
      </p:pic>
    </p:spTree>
    <p:extLst>
      <p:ext uri="{BB962C8B-B14F-4D97-AF65-F5344CB8AC3E}">
        <p14:creationId xmlns:p14="http://schemas.microsoft.com/office/powerpoint/2010/main" xmlns="" val="381580413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8539" y="-124710"/>
            <a:ext cx="12695582" cy="9531638"/>
          </a:xfrm>
        </p:spPr>
      </p:pic>
    </p:spTree>
    <p:extLst>
      <p:ext uri="{BB962C8B-B14F-4D97-AF65-F5344CB8AC3E}">
        <p14:creationId xmlns:p14="http://schemas.microsoft.com/office/powerpoint/2010/main" xmlns="" val="232594208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625" y="2311400"/>
            <a:ext cx="10018713" cy="1752599"/>
          </a:xfrm>
        </p:spPr>
        <p:txBody>
          <a:bodyPr/>
          <a:lstStyle/>
          <a:p>
            <a:r>
              <a:rPr lang="en-US" b="1" dirty="0"/>
              <a:t>Connection and Registration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185292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0" y="0"/>
            <a:ext cx="12176500" cy="7072787"/>
          </a:xfrm>
        </p:spPr>
      </p:pic>
    </p:spTree>
    <p:extLst>
      <p:ext uri="{BB962C8B-B14F-4D97-AF65-F5344CB8AC3E}">
        <p14:creationId xmlns:p14="http://schemas.microsoft.com/office/powerpoint/2010/main" xmlns="" val="122610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60786"/>
            <a:ext cx="10018713" cy="4903075"/>
          </a:xfrm>
        </p:spPr>
        <p:txBody>
          <a:bodyPr>
            <a:normAutofit/>
          </a:bodyPr>
          <a:lstStyle/>
          <a:p>
            <a:r>
              <a:rPr lang="en-US" sz="3200" dirty="0"/>
              <a:t>A RAW TCP/UDP API FOR JAVASCRIPT WOULD BE DANGEROUS</a:t>
            </a:r>
          </a:p>
          <a:p>
            <a:r>
              <a:rPr lang="en-US" sz="3200" dirty="0"/>
              <a:t>THE WEBSOCKETS PROTOCOL IS ASYNCHRONOUS(CLIENT SIDE)</a:t>
            </a:r>
          </a:p>
          <a:p>
            <a:r>
              <a:rPr lang="en-US" sz="3200" dirty="0"/>
              <a:t>DATA FROM CLIENT TO SERVER IS MASKED(PREVENT IN-LINE PROXY)</a:t>
            </a:r>
          </a:p>
          <a:p>
            <a:r>
              <a:rPr lang="en-US" sz="3200" dirty="0"/>
              <a:t>CAN BE SECURED USING TLS</a:t>
            </a:r>
          </a:p>
        </p:txBody>
      </p:sp>
    </p:spTree>
    <p:extLst>
      <p:ext uri="{BB962C8B-B14F-4D97-AF65-F5344CB8AC3E}">
        <p14:creationId xmlns:p14="http://schemas.microsoft.com/office/powerpoint/2010/main" xmlns="" val="2780132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186" y="0"/>
            <a:ext cx="10018713" cy="1752599"/>
          </a:xfrm>
        </p:spPr>
        <p:txBody>
          <a:bodyPr/>
          <a:lstStyle/>
          <a:p>
            <a:r>
              <a:rPr lang="en-US" dirty="0"/>
              <a:t>SIGNALING OVER 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186" y="876299"/>
            <a:ext cx="10018713" cy="5659821"/>
          </a:xfrm>
        </p:spPr>
        <p:txBody>
          <a:bodyPr>
            <a:normAutofit/>
          </a:bodyPr>
          <a:lstStyle/>
          <a:p>
            <a:r>
              <a:rPr lang="en-US" sz="3900" dirty="0"/>
              <a:t>TLS PROVIDES :   1.PRIVACY , </a:t>
            </a:r>
            <a:r>
              <a:rPr lang="en-US" sz="3900"/>
              <a:t>2.INTEGRITY 3.AUTHENTICATION</a:t>
            </a:r>
            <a:endParaRPr lang="en-US" sz="3900" dirty="0"/>
          </a:p>
          <a:p>
            <a:r>
              <a:rPr lang="en-US" sz="3900" dirty="0"/>
              <a:t>SERVER AUTHENTICATON AND CLIENT AUTHENTICATION IF CERTIFICATE IS PROVIDED.</a:t>
            </a:r>
          </a:p>
          <a:p>
            <a:r>
              <a:rPr lang="en-US" sz="3900" dirty="0"/>
              <a:t>LEGAL VALUE</a:t>
            </a:r>
          </a:p>
          <a:p>
            <a:r>
              <a:rPr lang="en-US" sz="3900" dirty="0"/>
              <a:t>HTTPS AND WSS NECESSARY FOR </a:t>
            </a:r>
            <a:r>
              <a:rPr lang="en-US" sz="3900" dirty="0" err="1"/>
              <a:t>WebRTC</a:t>
            </a:r>
            <a:r>
              <a:rPr lang="en-US" sz="3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92377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02114" y="332695"/>
            <a:ext cx="7467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What are Web Sockets?</a:t>
            </a:r>
            <a:endParaRPr kumimoji="0" lang="en-US" sz="4000" b="0" i="0" u="none" strike="noStrike" kern="1200" cap="none" spc="0" normalizeH="0" baseline="0" noProof="0" dirty="0">
              <a:ln w="3175" cmpd="sng">
                <a:noFill/>
              </a:ln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4644143" y="3013157"/>
            <a:ext cx="5328592" cy="1872208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3200" dirty="0" smtClean="0">
                <a:latin typeface="Corbel" pitchFamily="34" charset="0"/>
              </a:rPr>
              <a:t>Bidirectional, Full duplex client/server communication</a:t>
            </a:r>
            <a:endParaRPr lang="en-US" sz="3200" dirty="0" smtClean="0">
              <a:latin typeface="Corbel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4" name="Picture 4" descr="F:\Nuvola_filesystems_sock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895" y="2437093"/>
            <a:ext cx="2808312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551" y="2240280"/>
            <a:ext cx="10018713" cy="1752599"/>
          </a:xfrm>
        </p:spPr>
        <p:txBody>
          <a:bodyPr/>
          <a:lstStyle/>
          <a:p>
            <a:r>
              <a:rPr lang="en-IN" dirty="0" smtClean="0"/>
              <a:t>HTML5 Websocket and it’s applications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9363" y="424934"/>
            <a:ext cx="4177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Websocket Protocol handshake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48984" y="12626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Request from client</a:t>
            </a:r>
          </a:p>
          <a:p>
            <a:r>
              <a:rPr lang="en-US" b="1" dirty="0" smtClean="0"/>
              <a:t>GET ws://websocket.example.com/ HTTP/1.1</a:t>
            </a:r>
          </a:p>
          <a:p>
            <a:r>
              <a:rPr lang="en-US" b="1" dirty="0" smtClean="0"/>
              <a:t>Origin: http://example.com</a:t>
            </a:r>
          </a:p>
          <a:p>
            <a:r>
              <a:rPr lang="en-US" b="1" dirty="0" smtClean="0"/>
              <a:t>Connection: Upgrade</a:t>
            </a:r>
          </a:p>
          <a:p>
            <a:r>
              <a:rPr lang="en-US" b="1" dirty="0" smtClean="0"/>
              <a:t>Host: websocket.example.com</a:t>
            </a:r>
          </a:p>
          <a:p>
            <a:r>
              <a:rPr lang="en-US" b="1" dirty="0" smtClean="0"/>
              <a:t>Upgrade: </a:t>
            </a:r>
            <a:r>
              <a:rPr lang="en-US" b="1" dirty="0" err="1" smtClean="0"/>
              <a:t>websocket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43987" y="3297835"/>
            <a:ext cx="896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will upgrade protocol from HTTP to WEBSOCKET and will send response back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74033" y="45341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Response from server</a:t>
            </a:r>
          </a:p>
          <a:p>
            <a:r>
              <a:rPr lang="en-US" b="1" dirty="0" smtClean="0"/>
              <a:t>HTTP/1.1 101 WebSocket Protocol Handshake</a:t>
            </a:r>
          </a:p>
          <a:p>
            <a:r>
              <a:rPr lang="en-US" b="1" dirty="0" smtClean="0"/>
              <a:t>Date: Wed, 5 May 2014 04:04:22 GMT</a:t>
            </a:r>
          </a:p>
          <a:p>
            <a:r>
              <a:rPr lang="en-US" b="1" dirty="0" smtClean="0"/>
              <a:t>Connection: Upgrade</a:t>
            </a:r>
          </a:p>
          <a:p>
            <a:r>
              <a:rPr lang="en-US" b="1" dirty="0" smtClean="0"/>
              <a:t>Upgrade: WebSocket</a:t>
            </a:r>
            <a:endParaRPr 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Common protocols used for communication</a:t>
            </a:r>
          </a:p>
          <a:p>
            <a:r>
              <a:rPr lang="en-US" dirty="0" smtClean="0"/>
              <a:t>TCP</a:t>
            </a:r>
          </a:p>
          <a:p>
            <a:pPr marL="0" indent="0">
              <a:buNone/>
            </a:pPr>
            <a:r>
              <a:rPr lang="en-US" dirty="0" smtClean="0"/>
              <a:t>   -Reliable </a:t>
            </a:r>
          </a:p>
          <a:p>
            <a:pPr marL="0" indent="0">
              <a:buNone/>
            </a:pPr>
            <a:r>
              <a:rPr lang="en-US" dirty="0" smtClean="0"/>
              <a:t>   -Stream oriented</a:t>
            </a:r>
          </a:p>
          <a:p>
            <a:r>
              <a:rPr lang="en-US" dirty="0" smtClean="0"/>
              <a:t>UDP</a:t>
            </a:r>
          </a:p>
          <a:p>
            <a:pPr marL="0" indent="0">
              <a:buNone/>
            </a:pPr>
            <a:r>
              <a:rPr lang="en-US" dirty="0" smtClean="0"/>
              <a:t>   -Unreliable</a:t>
            </a:r>
          </a:p>
          <a:p>
            <a:pPr marL="0" indent="0">
              <a:buNone/>
            </a:pPr>
            <a:r>
              <a:rPr lang="en-US" dirty="0" smtClean="0"/>
              <a:t>   -Message oriented protocol</a:t>
            </a:r>
          </a:p>
          <a:p>
            <a:r>
              <a:rPr lang="en-US" dirty="0" smtClean="0"/>
              <a:t>Websocket uses TCP because of its reliability</a:t>
            </a:r>
          </a:p>
          <a:p>
            <a:pPr marL="0" indent="0">
              <a:buNone/>
            </a:pPr>
            <a:r>
              <a:rPr lang="en-US" dirty="0" smtClean="0"/>
              <a:t>  e.g. Browser enabled games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Tunneling through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09699"/>
            <a:ext cx="10018713" cy="4781551"/>
          </a:xfrm>
        </p:spPr>
        <p:txBody>
          <a:bodyPr/>
          <a:lstStyle/>
          <a:p>
            <a:pPr lvl="1">
              <a:buNone/>
            </a:pPr>
            <a:r>
              <a:rPr lang="en-IN" sz="2400" dirty="0" smtClean="0"/>
              <a:t>USE :</a:t>
            </a:r>
            <a:endParaRPr lang="en-US" sz="2400" dirty="0" smtClean="0"/>
          </a:p>
          <a:p>
            <a:r>
              <a:rPr lang="en-US" dirty="0" smtClean="0"/>
              <a:t>Private </a:t>
            </a:r>
            <a:r>
              <a:rPr lang="en-US" dirty="0" smtClean="0"/>
              <a:t>network and the internet</a:t>
            </a:r>
          </a:p>
          <a:p>
            <a:r>
              <a:rPr lang="en-US" dirty="0" smtClean="0"/>
              <a:t>Caching , security and content filtering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Working with </a:t>
            </a:r>
            <a:r>
              <a:rPr lang="en-IN" dirty="0" err="1" smtClean="0"/>
              <a:t>websockets</a:t>
            </a:r>
            <a:r>
              <a:rPr lang="en-IN" dirty="0" smtClean="0"/>
              <a:t> :</a:t>
            </a:r>
          </a:p>
          <a:p>
            <a:r>
              <a:rPr lang="en-IN" dirty="0" smtClean="0"/>
              <a:t> </a:t>
            </a:r>
            <a:r>
              <a:rPr lang="en-IN" dirty="0" smtClean="0"/>
              <a:t> HTTP CONNECT request to proxy server .</a:t>
            </a:r>
          </a:p>
          <a:p>
            <a:r>
              <a:rPr lang="en-IN" dirty="0" smtClean="0"/>
              <a:t>It will open  connection to specific host and port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websocket</a:t>
            </a:r>
            <a:r>
              <a:rPr lang="en-US" dirty="0" smtClean="0"/>
              <a:t>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Cloud based </a:t>
            </a:r>
            <a:r>
              <a:rPr lang="en-US" dirty="0" err="1" smtClean="0"/>
              <a:t>websocket</a:t>
            </a:r>
            <a:r>
              <a:rPr lang="en-US" dirty="0" smtClean="0"/>
              <a:t> services</a:t>
            </a:r>
          </a:p>
          <a:p>
            <a:pPr marL="0" indent="0">
              <a:buNone/>
            </a:pPr>
            <a:r>
              <a:rPr lang="en-US" dirty="0" smtClean="0"/>
              <a:t>     -Charge based on no. of connections , bandwidth and messages</a:t>
            </a:r>
          </a:p>
          <a:p>
            <a:pPr marL="0" indent="0">
              <a:buNone/>
            </a:pPr>
            <a:r>
              <a:rPr lang="en-US" dirty="0" smtClean="0"/>
              <a:t>     -Easy for implementation </a:t>
            </a:r>
          </a:p>
          <a:p>
            <a:pPr marL="0" indent="0">
              <a:buNone/>
            </a:pPr>
            <a:r>
              <a:rPr lang="en-US" dirty="0" smtClean="0"/>
              <a:t>     -Doesn’t provide lower level </a:t>
            </a:r>
            <a:r>
              <a:rPr lang="en-US" dirty="0" smtClean="0"/>
              <a:t>implementation </a:t>
            </a:r>
            <a:endParaRPr lang="en-US" dirty="0" smtClean="0"/>
          </a:p>
          <a:p>
            <a:r>
              <a:rPr lang="en-US" dirty="0" smtClean="0"/>
              <a:t>Websocket server </a:t>
            </a:r>
            <a:r>
              <a:rPr lang="en-US" dirty="0" err="1" smtClean="0"/>
              <a:t>softwares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-Need to configure whole server</a:t>
            </a:r>
          </a:p>
          <a:p>
            <a:pPr marL="0" indent="0">
              <a:buNone/>
            </a:pPr>
            <a:r>
              <a:rPr lang="en-US" dirty="0" smtClean="0"/>
              <a:t>     -Takes time for initial setup</a:t>
            </a:r>
          </a:p>
          <a:p>
            <a:pPr marL="0" indent="0">
              <a:buNone/>
            </a:pPr>
            <a:r>
              <a:rPr lang="en-US" dirty="0" smtClean="0"/>
              <a:t>     -Need dedicated resources to run on hardware</a:t>
            </a:r>
          </a:p>
          <a:p>
            <a:pPr marL="0" indent="0">
              <a:buNone/>
            </a:pPr>
            <a:r>
              <a:rPr lang="en-US" dirty="0" smtClean="0"/>
              <a:t>     -Lower level </a:t>
            </a:r>
            <a:r>
              <a:rPr lang="en-US" dirty="0" smtClean="0"/>
              <a:t>implementation </a:t>
            </a:r>
            <a:r>
              <a:rPr lang="en-US" dirty="0" smtClean="0"/>
              <a:t>is possible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Websocket server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Language selection </a:t>
            </a:r>
          </a:p>
          <a:p>
            <a:pPr marL="0" indent="0">
              <a:buNone/>
            </a:pPr>
            <a:r>
              <a:rPr lang="en-US" dirty="0" smtClean="0"/>
              <a:t>   -Compatible for any language</a:t>
            </a:r>
          </a:p>
          <a:p>
            <a:pPr marL="0" indent="0">
              <a:buNone/>
            </a:pPr>
            <a:r>
              <a:rPr lang="en-US" dirty="0" smtClean="0"/>
              <a:t>   -Node.js : best choice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Websocket server selection</a:t>
            </a:r>
          </a:p>
          <a:p>
            <a:pPr marL="0" indent="0">
              <a:buNone/>
            </a:pPr>
            <a:r>
              <a:rPr lang="en-US" dirty="0" smtClean="0"/>
              <a:t>  -</a:t>
            </a:r>
            <a:r>
              <a:rPr lang="en-US" dirty="0" err="1" smtClean="0"/>
              <a:t>socket.io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-</a:t>
            </a:r>
            <a:r>
              <a:rPr lang="en-US" dirty="0" err="1" smtClean="0"/>
              <a:t>Socketcluster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Advantages by socket.io :</a:t>
            </a:r>
          </a:p>
          <a:p>
            <a:r>
              <a:rPr lang="en-US" dirty="0" smtClean="0"/>
              <a:t>    Open source </a:t>
            </a:r>
            <a:r>
              <a:rPr lang="en-US" dirty="0" err="1" smtClean="0"/>
              <a:t>websocket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    Real time analytics</a:t>
            </a:r>
          </a:p>
          <a:p>
            <a:r>
              <a:rPr lang="en-US" dirty="0" smtClean="0"/>
              <a:t>    Instant messaging and chat</a:t>
            </a:r>
          </a:p>
          <a:p>
            <a:r>
              <a:rPr lang="en-US" dirty="0" smtClean="0"/>
              <a:t>    Binary streaming</a:t>
            </a:r>
          </a:p>
          <a:p>
            <a:r>
              <a:rPr lang="en-US" dirty="0" smtClean="0"/>
              <a:t>    Document collaboration</a:t>
            </a:r>
          </a:p>
          <a:p>
            <a:pPr marL="0" indent="0">
              <a:buNone/>
            </a:pPr>
            <a:r>
              <a:rPr lang="en-US" dirty="0" smtClean="0"/>
              <a:t>Disadvantages by socket.io :</a:t>
            </a:r>
          </a:p>
          <a:p>
            <a:r>
              <a:rPr lang="en-US" dirty="0" smtClean="0"/>
              <a:t>Difficult to scale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Socketcluster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How does it is better than other servers :</a:t>
            </a:r>
          </a:p>
          <a:p>
            <a:r>
              <a:rPr lang="en-US" dirty="0" smtClean="0"/>
              <a:t>Complete configurable and extendable real time framework</a:t>
            </a:r>
          </a:p>
          <a:p>
            <a:r>
              <a:rPr lang="en-US" dirty="0" smtClean="0"/>
              <a:t>Attachment to local node.js HTTP server is easy .</a:t>
            </a:r>
          </a:p>
          <a:p>
            <a:r>
              <a:rPr lang="en-US" dirty="0" smtClean="0"/>
              <a:t>Supports pub sub channels </a:t>
            </a:r>
          </a:p>
          <a:p>
            <a:r>
              <a:rPr lang="en-US" dirty="0" smtClean="0"/>
              <a:t>Management and coordination of </a:t>
            </a:r>
            <a:r>
              <a:rPr lang="en-US" dirty="0" err="1" smtClean="0"/>
              <a:t>realtime</a:t>
            </a:r>
            <a:r>
              <a:rPr lang="en-US" dirty="0" smtClean="0"/>
              <a:t> stack</a:t>
            </a:r>
          </a:p>
          <a:p>
            <a:r>
              <a:rPr lang="en-US" dirty="0" smtClean="0"/>
              <a:t>Fully functional and scalable system out of the box</a:t>
            </a:r>
          </a:p>
          <a:p>
            <a:r>
              <a:rPr lang="en-US" dirty="0" smtClean="0"/>
              <a:t>Less possibility of failures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Two types of scaling</a:t>
            </a:r>
          </a:p>
          <a:p>
            <a:r>
              <a:rPr lang="en-US" dirty="0" smtClean="0"/>
              <a:t>Vertical scaling</a:t>
            </a:r>
          </a:p>
          <a:p>
            <a:pPr marL="0" indent="0">
              <a:buNone/>
            </a:pPr>
            <a:r>
              <a:rPr lang="en-US" dirty="0" smtClean="0"/>
              <a:t>  -Increasing capacity of existing hardware or software by adding        resources</a:t>
            </a:r>
          </a:p>
          <a:p>
            <a:pPr marL="0" indent="0">
              <a:buNone/>
            </a:pPr>
            <a:r>
              <a:rPr lang="en-US" dirty="0" smtClean="0"/>
              <a:t>-Resizing server with no change in server code</a:t>
            </a:r>
          </a:p>
          <a:p>
            <a:r>
              <a:rPr lang="en-US" dirty="0" smtClean="0"/>
              <a:t>Horizontal scaling</a:t>
            </a:r>
          </a:p>
          <a:p>
            <a:pPr marL="0" indent="0">
              <a:buNone/>
            </a:pPr>
            <a:r>
              <a:rPr lang="en-US" dirty="0" smtClean="0"/>
              <a:t> -Connecting various hardware and software entities to work as a single logical unit .</a:t>
            </a:r>
          </a:p>
          <a:p>
            <a:pPr marL="0" indent="0">
              <a:buNone/>
            </a:pPr>
            <a:r>
              <a:rPr lang="en-US" dirty="0" smtClean="0"/>
              <a:t>-Unlimited performance increase and at lower cost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with current node.js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3000" dirty="0" smtClean="0"/>
              <a:t>Difficult to implement </a:t>
            </a:r>
            <a:r>
              <a:rPr lang="en-US" sz="3000" dirty="0" err="1" smtClean="0"/>
              <a:t>multicore</a:t>
            </a:r>
            <a:r>
              <a:rPr lang="en-US" sz="3000" dirty="0" smtClean="0"/>
              <a:t> architecture for server</a:t>
            </a:r>
          </a:p>
          <a:p>
            <a:pPr lvl="1"/>
            <a:r>
              <a:rPr lang="en-US" sz="3000" dirty="0" smtClean="0"/>
              <a:t>Single threaded architecture</a:t>
            </a:r>
          </a:p>
          <a:p>
            <a:pPr lvl="1"/>
            <a:r>
              <a:rPr lang="en-US" sz="3000" dirty="0" smtClean="0"/>
              <a:t>Clustering </a:t>
            </a:r>
            <a:r>
              <a:rPr lang="en-US" sz="3000" dirty="0" err="1" smtClean="0"/>
              <a:t>websocket</a:t>
            </a:r>
            <a:r>
              <a:rPr lang="en-US" sz="3000" dirty="0" smtClean="0"/>
              <a:t> servers is difficult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3000" dirty="0" smtClean="0"/>
              <a:t>Solution is </a:t>
            </a:r>
            <a:r>
              <a:rPr lang="en-US" sz="3000" dirty="0" err="1" smtClean="0"/>
              <a:t>socketcluster</a:t>
            </a:r>
            <a:r>
              <a:rPr lang="en-US" sz="3000" dirty="0" smtClean="0"/>
              <a:t> library</a:t>
            </a:r>
          </a:p>
          <a:p>
            <a:pPr lvl="1"/>
            <a:r>
              <a:rPr lang="en-US" sz="3000" dirty="0" err="1" smtClean="0"/>
              <a:t>Fascilitates</a:t>
            </a:r>
            <a:r>
              <a:rPr lang="en-US" sz="3000" dirty="0" smtClean="0"/>
              <a:t> creation of multi-process real time application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574" y="1911896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 smtClean="0">
                <a:latin typeface="Corbel" pitchFamily="34" charset="0"/>
              </a:rPr>
              <a:t>Half Duplex</a:t>
            </a:r>
            <a:r>
              <a:rPr lang="en-IN" sz="4000" dirty="0" smtClean="0">
                <a:latin typeface="Corbel" pitchFamily="34" charset="0"/>
              </a:rPr>
              <a:t>:</a:t>
            </a:r>
            <a:endParaRPr lang="en-US" sz="4000" dirty="0">
              <a:latin typeface="Corbe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7429" y="338155"/>
            <a:ext cx="6093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Communication  : 1.Half Duplex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                                2.Full  Duplex</a:t>
            </a:r>
            <a:endParaRPr lang="en-US" sz="2800" dirty="0"/>
          </a:p>
        </p:txBody>
      </p:sp>
      <p:pic>
        <p:nvPicPr>
          <p:cNvPr id="4" name="Picture 3" descr="F:\Motorola_P-1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0255" y="3515523"/>
            <a:ext cx="3672408" cy="2592288"/>
          </a:xfrm>
          <a:prstGeom prst="rect">
            <a:avLst/>
          </a:prstGeom>
          <a:noFill/>
        </p:spPr>
      </p:pic>
      <p:pic>
        <p:nvPicPr>
          <p:cNvPr id="5" name="Picture 3" descr="F:\Motorola_P-1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7355" y="2513045"/>
            <a:ext cx="3672408" cy="2592288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 rot="20255237">
            <a:off x="5411913" y="4326847"/>
            <a:ext cx="1523026" cy="484632"/>
          </a:xfrm>
          <a:prstGeom prst="rightArrow">
            <a:avLst>
              <a:gd name="adj1" fmla="val 44386"/>
              <a:gd name="adj2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Challeges</a:t>
            </a:r>
            <a:r>
              <a:rPr lang="en-US" dirty="0" smtClean="0"/>
              <a:t> encountered using </a:t>
            </a:r>
            <a:r>
              <a:rPr lang="en-US" dirty="0" err="1" smtClean="0"/>
              <a:t>socketcluster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U-limit</a:t>
            </a:r>
          </a:p>
          <a:p>
            <a:pPr marL="0" indent="0">
              <a:buNone/>
            </a:pPr>
            <a:r>
              <a:rPr lang="en-US" dirty="0" smtClean="0"/>
              <a:t>   -Default limit for sending max files over </a:t>
            </a:r>
            <a:r>
              <a:rPr lang="en-US" dirty="0" err="1" smtClean="0"/>
              <a:t>tcp</a:t>
            </a:r>
            <a:r>
              <a:rPr lang="en-US" dirty="0" smtClean="0"/>
              <a:t> is 1024</a:t>
            </a:r>
          </a:p>
          <a:p>
            <a:pPr marL="0" indent="0">
              <a:buNone/>
            </a:pPr>
            <a:r>
              <a:rPr lang="en-US" dirty="0" smtClean="0"/>
              <a:t>    Solution </a:t>
            </a:r>
          </a:p>
          <a:p>
            <a:pPr marL="0" indent="0">
              <a:buNone/>
            </a:pPr>
            <a:r>
              <a:rPr lang="en-US" dirty="0" smtClean="0"/>
              <a:t>   -Editing file named </a:t>
            </a:r>
            <a:r>
              <a:rPr lang="en-US" dirty="0" err="1" smtClean="0"/>
              <a:t>limits.conf</a:t>
            </a:r>
            <a:r>
              <a:rPr lang="en-US" dirty="0" smtClean="0"/>
              <a:t> to increase the no of connections</a:t>
            </a:r>
          </a:p>
          <a:p>
            <a:r>
              <a:rPr lang="en-US" dirty="0" smtClean="0"/>
              <a:t>C 10 K problem </a:t>
            </a:r>
          </a:p>
          <a:p>
            <a:pPr marL="0" indent="0">
              <a:buNone/>
            </a:pPr>
            <a:r>
              <a:rPr lang="en-US" dirty="0" smtClean="0"/>
              <a:t>   -The maximum connections that server can reach is 10000</a:t>
            </a:r>
          </a:p>
          <a:p>
            <a:pPr marL="0" indent="0">
              <a:buNone/>
            </a:pPr>
            <a:r>
              <a:rPr lang="en-US" dirty="0" smtClean="0"/>
              <a:t>    Solution</a:t>
            </a:r>
          </a:p>
          <a:p>
            <a:pPr marL="0" indent="0">
              <a:buNone/>
            </a:pPr>
            <a:r>
              <a:rPr lang="en-US" dirty="0" smtClean="0"/>
              <a:t>   -Fixing operating system kernel</a:t>
            </a:r>
          </a:p>
          <a:p>
            <a:pPr marL="0" indent="0">
              <a:buNone/>
            </a:pPr>
            <a:r>
              <a:rPr lang="en-US" dirty="0" smtClean="0"/>
              <a:t>   -Using single threaded architecture like node.js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080" y="259080"/>
            <a:ext cx="9323704" cy="1447799"/>
          </a:xfrm>
        </p:spPr>
        <p:txBody>
          <a:bodyPr/>
          <a:lstStyle/>
          <a:p>
            <a:r>
              <a:rPr lang="en-US" dirty="0" smtClean="0"/>
              <a:t> Experiment for horizontal scalability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4073323"/>
              </p:ext>
            </p:extLst>
          </p:nvPr>
        </p:nvGraphicFramePr>
        <p:xfrm>
          <a:off x="2089150" y="2019302"/>
          <a:ext cx="8128000" cy="390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50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Amazon s3 m3 </a:t>
                      </a:r>
                      <a:r>
                        <a:rPr lang="en-US" dirty="0" err="1" smtClean="0"/>
                        <a:t>xlarge</a:t>
                      </a:r>
                      <a:endParaRPr lang="en-US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 time</a:t>
                      </a:r>
                    </a:p>
                    <a:p>
                      <a:r>
                        <a:rPr lang="en-US" dirty="0" smtClean="0"/>
                        <a:t>       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60s</a:t>
                      </a:r>
                      <a:endParaRPr lang="en-US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dirty="0" smtClean="0"/>
                        <a:t>No of new communication created at each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20</a:t>
                      </a:r>
                      <a:endParaRPr lang="en-US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dirty="0" smtClean="0"/>
                        <a:t>Client creation 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1 s</a:t>
                      </a:r>
                      <a:endParaRPr lang="en-US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Random number</a:t>
                      </a:r>
                      <a:endParaRPr lang="en-US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dirty="0" smtClean="0"/>
                        <a:t>Ping 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2.5 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0268467"/>
              </p:ext>
            </p:extLst>
          </p:nvPr>
        </p:nvGraphicFramePr>
        <p:xfrm>
          <a:off x="2108200" y="5924550"/>
          <a:ext cx="8128000" cy="67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71406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clients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15" y="209005"/>
            <a:ext cx="8353717" cy="47042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3132" y="53787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Test is run on a server using one store , one load balancer and one worker 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Number of communications scale linearly when adding more no. of cores .</a:t>
            </a:r>
          </a:p>
          <a:p>
            <a:r>
              <a:rPr lang="en-US" dirty="0" smtClean="0"/>
              <a:t>In a pure concurrent experiment , </a:t>
            </a:r>
            <a:r>
              <a:rPr lang="en-US" dirty="0" err="1" smtClean="0"/>
              <a:t>socketcluster</a:t>
            </a:r>
            <a:r>
              <a:rPr lang="en-US" dirty="0" smtClean="0"/>
              <a:t> can handle 25k connections on a single server .</a:t>
            </a:r>
          </a:p>
          <a:p>
            <a:r>
              <a:rPr lang="en-US" dirty="0" smtClean="0"/>
              <a:t>To run </a:t>
            </a:r>
            <a:r>
              <a:rPr lang="en-US" dirty="0" err="1" smtClean="0"/>
              <a:t>socketcluster</a:t>
            </a:r>
            <a:r>
              <a:rPr lang="en-US" dirty="0" smtClean="0"/>
              <a:t> perfectly it will require highly parallel environment , in low parallel environment it will require load balancers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1389" y="592223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Corbel" pitchFamily="34" charset="0"/>
              </a:rPr>
              <a:t>Full duplex communications:</a:t>
            </a:r>
            <a:endParaRPr lang="en-US" sz="4000" dirty="0">
              <a:latin typeface="Corbel" pitchFamily="34" charset="0"/>
            </a:endParaRPr>
          </a:p>
        </p:txBody>
      </p:sp>
      <p:pic>
        <p:nvPicPr>
          <p:cNvPr id="3" name="Picture 2" descr="F:\begada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0920" y="3373760"/>
            <a:ext cx="2160240" cy="2160240"/>
          </a:xfrm>
          <a:prstGeom prst="rect">
            <a:avLst/>
          </a:prstGeom>
          <a:noFill/>
        </p:spPr>
      </p:pic>
      <p:pic>
        <p:nvPicPr>
          <p:cNvPr id="4" name="Picture 3" descr="F:\begada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384" y="2365648"/>
            <a:ext cx="2160240" cy="2160240"/>
          </a:xfrm>
          <a:prstGeom prst="rect">
            <a:avLst/>
          </a:prstGeom>
          <a:noFill/>
        </p:spPr>
      </p:pic>
      <p:sp>
        <p:nvSpPr>
          <p:cNvPr id="5" name="Left Arrow 4"/>
          <p:cNvSpPr/>
          <p:nvPr/>
        </p:nvSpPr>
        <p:spPr>
          <a:xfrm rot="1222170">
            <a:off x="5507787" y="3300202"/>
            <a:ext cx="1319412" cy="48463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12064947">
            <a:off x="5435692" y="4026892"/>
            <a:ext cx="1319412" cy="484632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978720" y="477799"/>
            <a:ext cx="8712968" cy="1008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marR="0" lvl="0" indent="-28575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tabLst/>
              <a:defRPr/>
            </a:pPr>
            <a:r>
              <a:rPr kumimoji="0" lang="en-IN" sz="6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Websocket Protocol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0728" y="2133983"/>
            <a:ext cx="84969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Corbel" pitchFamily="34" charset="0"/>
              </a:rPr>
              <a:t>The WebSocket Protocol enables two-way communication between </a:t>
            </a:r>
            <a:r>
              <a:rPr lang="en-US" sz="2400" dirty="0" smtClean="0">
                <a:latin typeface="Corbel" pitchFamily="34" charset="0"/>
              </a:rPr>
              <a:t>a client </a:t>
            </a:r>
            <a:r>
              <a:rPr lang="en-US" sz="2400" dirty="0">
                <a:latin typeface="Corbel" pitchFamily="34" charset="0"/>
              </a:rPr>
              <a:t>running untrusted code in a controlled environment to a remote host that has opted-in to communications from that </a:t>
            </a:r>
            <a:r>
              <a:rPr lang="en-US" sz="2400" dirty="0" smtClean="0">
                <a:latin typeface="Corbel" pitchFamily="34" charset="0"/>
              </a:rPr>
              <a:t>code. The </a:t>
            </a:r>
            <a:r>
              <a:rPr lang="en-US" sz="2400" dirty="0">
                <a:latin typeface="Corbel" pitchFamily="34" charset="0"/>
              </a:rPr>
              <a:t>protocol consists of </a:t>
            </a:r>
            <a:r>
              <a:rPr lang="en-US" sz="2400" dirty="0" smtClean="0">
                <a:latin typeface="Corbel" pitchFamily="34" charset="0"/>
              </a:rPr>
              <a:t>an opening </a:t>
            </a:r>
            <a:r>
              <a:rPr lang="en-US" sz="2400" dirty="0">
                <a:latin typeface="Corbel" pitchFamily="34" charset="0"/>
              </a:rPr>
              <a:t>handshake followed by basic message framing, layered </a:t>
            </a:r>
            <a:r>
              <a:rPr lang="en-US" sz="2400" dirty="0" smtClean="0">
                <a:latin typeface="Corbel" pitchFamily="34" charset="0"/>
              </a:rPr>
              <a:t>over TCP</a:t>
            </a:r>
            <a:r>
              <a:rPr lang="en-US" sz="2400" dirty="0">
                <a:latin typeface="Corbel" pitchFamily="34" charset="0"/>
              </a:rPr>
              <a:t>. </a:t>
            </a:r>
            <a:endParaRPr lang="en-US" sz="2400" dirty="0" smtClean="0">
              <a:latin typeface="Corbel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Corbel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dirty="0" smtClean="0">
              <a:latin typeface="Corbel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3200" dirty="0" smtClean="0">
                <a:latin typeface="Corbel" pitchFamily="34" charset="0"/>
              </a:rPr>
              <a:t>The Goal</a:t>
            </a:r>
            <a:endParaRPr lang="en-US" sz="32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167405" y="376199"/>
            <a:ext cx="871296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Web Client-Server Communication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Users\abc\Desktop\F\intro-to-web-services-3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501" y="1744351"/>
            <a:ext cx="6934200" cy="43738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848092" y="638019"/>
          <a:ext cx="889248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6164" y="3950387"/>
            <a:ext cx="72728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IN" sz="2400" dirty="0" smtClean="0">
                <a:latin typeface="Corbel" pitchFamily="34" charset="0"/>
              </a:rPr>
              <a:t>    In instant messaging </a:t>
            </a:r>
          </a:p>
          <a:p>
            <a:pPr lvl="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IN" sz="2400" dirty="0" smtClean="0">
                <a:latin typeface="Corbel" pitchFamily="34" charset="0"/>
              </a:rPr>
              <a:t>     Online multiplayer games</a:t>
            </a:r>
          </a:p>
          <a:p>
            <a:pPr lvl="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IN" sz="2400" dirty="0" smtClean="0">
                <a:latin typeface="Corbel" pitchFamily="34" charset="0"/>
              </a:rPr>
              <a:t>    Instant </a:t>
            </a:r>
            <a:r>
              <a:rPr lang="en-IN" sz="2400" dirty="0">
                <a:latin typeface="Corbel" pitchFamily="34" charset="0"/>
              </a:rPr>
              <a:t>Email notifications</a:t>
            </a:r>
            <a:endParaRPr lang="en-US" sz="2400" dirty="0">
              <a:latin typeface="Corbel" pitchFamily="34" charset="0"/>
            </a:endParaRPr>
          </a:p>
          <a:p>
            <a:pPr lvl="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IN" sz="2400" dirty="0" smtClean="0">
                <a:latin typeface="Corbel" pitchFamily="34" charset="0"/>
              </a:rPr>
              <a:t>    Desktop </a:t>
            </a:r>
            <a:r>
              <a:rPr lang="en-IN" sz="2400" dirty="0">
                <a:latin typeface="Corbel" pitchFamily="34" charset="0"/>
              </a:rPr>
              <a:t>notifications</a:t>
            </a:r>
            <a:endParaRPr lang="en-US" sz="2400" dirty="0">
              <a:latin typeface="Corbel" pitchFamily="34" charset="0"/>
            </a:endParaRPr>
          </a:p>
          <a:p>
            <a:pPr lvl="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IN" sz="2400" dirty="0" smtClean="0">
                <a:latin typeface="Corbel" pitchFamily="34" charset="0"/>
              </a:rPr>
              <a:t>    Real </a:t>
            </a:r>
            <a:r>
              <a:rPr lang="en-IN" sz="2400" dirty="0">
                <a:latin typeface="Corbel" pitchFamily="34" charset="0"/>
              </a:rPr>
              <a:t>time data monitoring systems</a:t>
            </a:r>
            <a:endParaRPr lang="en-US" sz="2400" dirty="0">
              <a:latin typeface="Corbe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02114" y="492352"/>
            <a:ext cx="7467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smtClean="0">
                <a:ln w="3175" cmpd="sng">
                  <a:noFill/>
                </a:ln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Http Polling, Long Polling and WebSockets</a:t>
            </a:r>
            <a:endParaRPr kumimoji="0" lang="en-US" sz="4400" b="1" i="0" u="none" strike="noStrike" kern="1200" cap="none" spc="0" normalizeH="0" baseline="0" noProof="0" dirty="0">
              <a:ln w="3175" cmpd="sng">
                <a:noFill/>
              </a:ln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3" name="Content Placeholder 3" descr="poll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4426" y="3131933"/>
            <a:ext cx="3672407" cy="2891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8442" y="1918522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Corbel" pitchFamily="34" charset="0"/>
              </a:rPr>
              <a:t>Http Polling</a:t>
            </a:r>
            <a:r>
              <a:rPr lang="en-IN" sz="4000" b="1" dirty="0" smtClean="0">
                <a:latin typeface="Corbel" pitchFamily="34" charset="0"/>
              </a:rPr>
              <a:t>:</a:t>
            </a:r>
            <a:endParaRPr lang="en-US" sz="4000" b="1" dirty="0">
              <a:latin typeface="Corbe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3707" y="3071214"/>
            <a:ext cx="45365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>
                <a:latin typeface="Corbel" pitchFamily="34" charset="0"/>
              </a:rPr>
              <a:t>Polling is "nearly </a:t>
            </a:r>
            <a:r>
              <a:rPr lang="en-IN" sz="2800" dirty="0" smtClean="0">
                <a:latin typeface="Corbel" pitchFamily="34" charset="0"/>
              </a:rPr>
              <a:t>real-time“</a:t>
            </a:r>
          </a:p>
          <a:p>
            <a:endParaRPr lang="en-IN" sz="2800" dirty="0">
              <a:latin typeface="Corbe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Corbel" pitchFamily="34" charset="0"/>
              </a:rPr>
              <a:t>Client </a:t>
            </a:r>
            <a:r>
              <a:rPr lang="en-US" sz="2800" dirty="0">
                <a:latin typeface="Corbel" pitchFamily="34" charset="0"/>
              </a:rPr>
              <a:t>sends HTTP requests at regular intervals and </a:t>
            </a:r>
            <a:r>
              <a:rPr lang="en-US" sz="2800" dirty="0" smtClean="0">
                <a:latin typeface="Corbel" pitchFamily="34" charset="0"/>
              </a:rPr>
              <a:t>immediately  receives </a:t>
            </a:r>
            <a:r>
              <a:rPr lang="en-US" sz="2800" dirty="0">
                <a:latin typeface="Corbel" pitchFamily="34" charset="0"/>
              </a:rPr>
              <a:t>a response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310</TotalTime>
  <Words>1120</Words>
  <Application>Microsoft Office PowerPoint</Application>
  <PresentationFormat>Custom</PresentationFormat>
  <Paragraphs>200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Parallax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Http Long Polling :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The WebSocket Protocol as a Transport for the Session Initiation Protocol (SIP)</vt:lpstr>
      <vt:lpstr>The Websocket Protocol: </vt:lpstr>
      <vt:lpstr>1.Hand-shaking</vt:lpstr>
      <vt:lpstr>SIP WebSocket Transport   </vt:lpstr>
      <vt:lpstr>Locating a SIP Server </vt:lpstr>
      <vt:lpstr>Slide 24</vt:lpstr>
      <vt:lpstr>Slide 25</vt:lpstr>
      <vt:lpstr>Connection and Registration</vt:lpstr>
      <vt:lpstr>Slide 27</vt:lpstr>
      <vt:lpstr>Security Considerations</vt:lpstr>
      <vt:lpstr>SIGNALING OVER TLS</vt:lpstr>
      <vt:lpstr>HTML5 Websocket and it’s applications</vt:lpstr>
      <vt:lpstr>Slide 31</vt:lpstr>
      <vt:lpstr>Transport layer Protocols</vt:lpstr>
      <vt:lpstr>Tunneling through Proxies</vt:lpstr>
      <vt:lpstr>Types of websocket servers</vt:lpstr>
      <vt:lpstr>Websocket server Implementation</vt:lpstr>
      <vt:lpstr>Socket.io server</vt:lpstr>
      <vt:lpstr>Socketcluster server</vt:lpstr>
      <vt:lpstr>Scaling</vt:lpstr>
      <vt:lpstr>Problem with current node.js architecture</vt:lpstr>
      <vt:lpstr>Challeges encountered using socketcluster</vt:lpstr>
      <vt:lpstr> Experiment for horizontal scalability</vt:lpstr>
      <vt:lpstr>Slide 42</vt:lpstr>
      <vt:lpstr>Experimental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WebSocket Protocol as a Transport for the Session Initiation Protocol (SIP)</dc:title>
  <dc:creator>amalani2</dc:creator>
  <cp:lastModifiedBy>abc</cp:lastModifiedBy>
  <cp:revision>24</cp:revision>
  <dcterms:created xsi:type="dcterms:W3CDTF">2016-03-01T18:26:26Z</dcterms:created>
  <dcterms:modified xsi:type="dcterms:W3CDTF">2016-03-03T02:26:11Z</dcterms:modified>
</cp:coreProperties>
</file>