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92" r:id="rId5"/>
    <p:sldId id="275" r:id="rId6"/>
    <p:sldId id="276" r:id="rId7"/>
    <p:sldId id="297" r:id="rId8"/>
    <p:sldId id="293" r:id="rId9"/>
    <p:sldId id="298" r:id="rId10"/>
    <p:sldId id="299" r:id="rId11"/>
    <p:sldId id="300" r:id="rId12"/>
    <p:sldId id="285" r:id="rId13"/>
    <p:sldId id="301" r:id="rId14"/>
    <p:sldId id="295"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34"/>
  </p:normalViewPr>
  <p:slideViewPr>
    <p:cSldViewPr snapToGrid="0" showGuides="1">
      <p:cViewPr varScale="1">
        <p:scale>
          <a:sx n="81" d="100"/>
          <a:sy n="81" d="100"/>
        </p:scale>
        <p:origin x="754" y="6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10/21/2024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2024/10/21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c-sa/3.0/" TargetMode="External"/><Relationship Id="rId2" Type="http://schemas.openxmlformats.org/officeDocument/2006/relationships/hyperlink" Target="https://technofaq.org/posts/2023/06/simplify-and-secure-your-digital-presence-with-sms-man/"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6.xml"/><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chnofaq.org/posts/2019/08/how-to-protect-your-site-and-your-email-from-spam/"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399923" y="2400279"/>
            <a:ext cx="5257793" cy="2057441"/>
          </a:xfrm>
        </p:spPr>
        <p:txBody>
          <a:bodyPr/>
          <a:lstStyle/>
          <a:p>
            <a:r>
              <a:rPr lang="en-US" dirty="0"/>
              <a:t>SMS Spam Filtering</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3687071" cy="760288"/>
          </a:xfrm>
        </p:spPr>
        <p:txBody>
          <a:bodyPr/>
          <a:lstStyle/>
          <a:p>
            <a:r>
              <a:rPr lang="en-US" dirty="0">
                <a:cs typeface="Calibri"/>
              </a:rPr>
              <a:t>Sejal Sharma (11021210009)</a:t>
            </a:r>
            <a:br>
              <a:rPr lang="en-US" dirty="0">
                <a:cs typeface="Calibri"/>
              </a:rPr>
            </a:br>
            <a:r>
              <a:rPr lang="en-US" dirty="0">
                <a:cs typeface="Calibri"/>
              </a:rPr>
              <a:t>Jagriti Sharma (11021210010)</a:t>
            </a:r>
            <a:endParaRPr lang="en-US" dirty="0"/>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TextBox 1">
            <a:extLst>
              <a:ext uri="{FF2B5EF4-FFF2-40B4-BE49-F238E27FC236}">
                <a16:creationId xmlns:a16="http://schemas.microsoft.com/office/drawing/2014/main" id="{74EA7BED-72E8-D11E-7646-3E7A14453148}"/>
              </a:ext>
            </a:extLst>
          </p:cNvPr>
          <p:cNvSpPr txBox="1"/>
          <p:nvPr/>
        </p:nvSpPr>
        <p:spPr>
          <a:xfrm>
            <a:off x="6742557" y="5888182"/>
            <a:ext cx="4405503" cy="230832"/>
          </a:xfrm>
          <a:prstGeom prst="rect">
            <a:avLst/>
          </a:prstGeom>
        </p:spPr>
        <p:txBody>
          <a:bodyPr wrap="square" rtlCol="0">
            <a:spAutoFit/>
          </a:bodyPr>
          <a:lstStyle/>
          <a:p>
            <a:r>
              <a:rPr lang="en-IN" sz="900">
                <a:hlinkClick r:id="rId2" tooltip="https://technofaq.org/posts/2023/06/simplify-and-secure-your-digital-presence-with-sms-man/"/>
              </a:rPr>
              <a:t>This Photo</a:t>
            </a:r>
            <a:r>
              <a:rPr lang="en-IN" sz="900"/>
              <a:t> by Unknown Author is licensed under </a:t>
            </a:r>
            <a:r>
              <a:rPr lang="en-IN" sz="900">
                <a:hlinkClick r:id="rId3" tooltip="https://creativecommons.org/licenses/by-nc-sa/3.0/"/>
              </a:rPr>
              <a:t>CC BY-SA-NC</a:t>
            </a:r>
            <a:endParaRPr lang="en-IN" sz="900"/>
          </a:p>
        </p:txBody>
      </p:sp>
      <p:pic>
        <p:nvPicPr>
          <p:cNvPr id="12" name="Picture Placeholder 11">
            <a:extLst>
              <a:ext uri="{FF2B5EF4-FFF2-40B4-BE49-F238E27FC236}">
                <a16:creationId xmlns:a16="http://schemas.microsoft.com/office/drawing/2014/main" id="{4F4F34FB-62A7-2559-9830-1D0F84F11F86}"/>
              </a:ext>
            </a:extLst>
          </p:cNvPr>
          <p:cNvPicPr>
            <a:picLocks noGrp="1" noChangeAspect="1"/>
          </p:cNvPicPr>
          <p:nvPr>
            <p:ph type="pic" sz="quarter" idx="47"/>
          </p:nvPr>
        </p:nvPicPr>
        <p:blipFill>
          <a:blip r:embed="rId4"/>
          <a:srcRect l="7539" r="29088"/>
          <a:stretch/>
        </p:blipFill>
        <p:spPr>
          <a:xfrm>
            <a:off x="6742557" y="821836"/>
            <a:ext cx="4405503" cy="5066346"/>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FDD7-FDC6-9A7C-481F-8168B39EACA2}"/>
              </a:ext>
            </a:extLst>
          </p:cNvPr>
          <p:cNvSpPr>
            <a:spLocks noGrp="1"/>
          </p:cNvSpPr>
          <p:nvPr>
            <p:ph type="title"/>
          </p:nvPr>
        </p:nvSpPr>
        <p:spPr/>
        <p:txBody>
          <a:bodyPr/>
          <a:lstStyle/>
          <a:p>
            <a:r>
              <a:rPr lang="en-IN" dirty="0"/>
              <a:t>Output</a:t>
            </a:r>
          </a:p>
        </p:txBody>
      </p:sp>
      <p:sp>
        <p:nvSpPr>
          <p:cNvPr id="5" name="Slide Number Placeholder 4">
            <a:extLst>
              <a:ext uri="{FF2B5EF4-FFF2-40B4-BE49-F238E27FC236}">
                <a16:creationId xmlns:a16="http://schemas.microsoft.com/office/drawing/2014/main" id="{061DFC14-FCE4-F9E4-9D3E-522F171CAAF5}"/>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pic>
        <p:nvPicPr>
          <p:cNvPr id="7" name="Picture 6">
            <a:extLst>
              <a:ext uri="{FF2B5EF4-FFF2-40B4-BE49-F238E27FC236}">
                <a16:creationId xmlns:a16="http://schemas.microsoft.com/office/drawing/2014/main" id="{276C165D-E88E-9D28-D611-40791C69F927}"/>
              </a:ext>
            </a:extLst>
          </p:cNvPr>
          <p:cNvPicPr>
            <a:picLocks noChangeAspect="1"/>
          </p:cNvPicPr>
          <p:nvPr/>
        </p:nvPicPr>
        <p:blipFill>
          <a:blip r:embed="rId2"/>
          <a:stretch>
            <a:fillRect/>
          </a:stretch>
        </p:blipFill>
        <p:spPr>
          <a:xfrm>
            <a:off x="421064" y="1622510"/>
            <a:ext cx="11349872" cy="4206240"/>
          </a:xfrm>
          <a:prstGeom prst="rect">
            <a:avLst/>
          </a:prstGeom>
        </p:spPr>
      </p:pic>
    </p:spTree>
    <p:extLst>
      <p:ext uri="{BB962C8B-B14F-4D97-AF65-F5344CB8AC3E}">
        <p14:creationId xmlns:p14="http://schemas.microsoft.com/office/powerpoint/2010/main" val="119918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Conclusion and Future Scope</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sz="2000" dirty="0"/>
              <a:t>Conclusion</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71608" y="1469068"/>
            <a:ext cx="5597497" cy="1792605"/>
          </a:xfrm>
        </p:spPr>
        <p:txBody>
          <a:bodyPr/>
          <a:lstStyle/>
          <a:p>
            <a:pPr algn="just"/>
            <a:r>
              <a:rPr lang="en-US" sz="1600" dirty="0"/>
              <a:t>Several SMS spam filtering methods have been studied from the feature extraction step to the classification step.</a:t>
            </a:r>
          </a:p>
          <a:p>
            <a:pPr algn="just"/>
            <a:r>
              <a:rPr lang="en-US" sz="1600" dirty="0"/>
              <a:t>State-of-the-art classifier work well with misclassification error of less than 5%. </a:t>
            </a:r>
          </a:p>
          <a:p>
            <a:pPr algn="just"/>
            <a:r>
              <a:rPr lang="en-US" sz="1600" dirty="0"/>
              <a:t>Online strategies have been adapted to deal with increasing vocabulary size.</a:t>
            </a:r>
          </a:p>
          <a:p>
            <a:pPr algn="just"/>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a:xfrm>
            <a:off x="4734172" y="3429000"/>
            <a:ext cx="536270" cy="565882"/>
          </a:xfrm>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5347023" y="3429000"/>
            <a:ext cx="5162709" cy="420683"/>
          </a:xfrm>
        </p:spPr>
        <p:txBody>
          <a:bodyPr/>
          <a:lstStyle/>
          <a:p>
            <a:r>
              <a:rPr lang="en-US" sz="2000" dirty="0"/>
              <a:t>Future Scope</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270442" y="3876886"/>
            <a:ext cx="5597497" cy="1949998"/>
          </a:xfrm>
        </p:spPr>
        <p:txBody>
          <a:bodyPr/>
          <a:lstStyle/>
          <a:p>
            <a:pPr algn="just"/>
            <a:r>
              <a:rPr lang="en-US" sz="1600" dirty="0"/>
              <a:t>Scaling (upscale / downscale) can be done to improve accuracy as the size of spam data in our dataset is less than ham data. </a:t>
            </a:r>
          </a:p>
          <a:p>
            <a:pPr algn="just"/>
            <a:r>
              <a:rPr lang="en-US" sz="1600" dirty="0"/>
              <a:t>This system can be integrated with real time messaging platform or mobile SMS applications to filter messages instantly as they arrive. </a:t>
            </a:r>
          </a:p>
          <a:p>
            <a:pPr algn="just"/>
            <a:endParaRPr lang="en-US" dirty="0"/>
          </a:p>
          <a:p>
            <a:pPr marL="0" indent="0" algn="just">
              <a:buNone/>
            </a:pPr>
            <a:r>
              <a:rPr lang="en-US" dirty="0"/>
              <a:t> </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11</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96000" y="2278573"/>
            <a:ext cx="5055698" cy="1325563"/>
          </a:xfrm>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Problem Statement</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5219670" y="2770744"/>
            <a:ext cx="1914694" cy="1089194"/>
          </a:xfrm>
        </p:spPr>
        <p:txBody>
          <a:bodyPr/>
          <a:lstStyle/>
          <a:p>
            <a:r>
              <a:rPr lang="en-US" dirty="0">
                <a:solidFill>
                  <a:schemeClr val="tx1"/>
                </a:solidFill>
              </a:rPr>
              <a:t>Objective</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Library Used </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 and Future Scope</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2" name="TextBox 1">
            <a:extLst>
              <a:ext uri="{FF2B5EF4-FFF2-40B4-BE49-F238E27FC236}">
                <a16:creationId xmlns:a16="http://schemas.microsoft.com/office/drawing/2014/main" id="{9E1926E5-1B2D-B304-6CFF-F4E9064A9621}"/>
              </a:ext>
            </a:extLst>
          </p:cNvPr>
          <p:cNvSpPr txBox="1"/>
          <p:nvPr/>
        </p:nvSpPr>
        <p:spPr>
          <a:xfrm>
            <a:off x="6547147" y="4892512"/>
            <a:ext cx="1366887" cy="369332"/>
          </a:xfrm>
          <a:prstGeom prst="rect">
            <a:avLst/>
          </a:prstGeom>
        </p:spPr>
        <p:txBody>
          <a:bodyPr wrap="square" rtlCol="0">
            <a:spAutoFit/>
          </a:bodyPr>
          <a:lstStyle/>
          <a:p>
            <a:pPr marL="0" indent="0" algn="ctr">
              <a:lnSpc>
                <a:spcPct val="100000"/>
              </a:lnSpc>
              <a:spcBef>
                <a:spcPts val="0"/>
              </a:spcBef>
              <a:buFontTx/>
              <a:buNone/>
            </a:pPr>
            <a:r>
              <a:rPr lang="en-US" dirty="0"/>
              <a:t>Output</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2BB6912A-756A-42D8-9CC8-4F427F6E1685}"/>
              </a:ext>
            </a:extLst>
          </p:cNvPr>
          <p:cNvSpPr txBox="1"/>
          <p:nvPr/>
        </p:nvSpPr>
        <p:spPr>
          <a:xfrm>
            <a:off x="7589065" y="3057191"/>
            <a:ext cx="1366887" cy="646331"/>
          </a:xfrm>
          <a:prstGeom prst="rect">
            <a:avLst/>
          </a:prstGeom>
        </p:spPr>
        <p:txBody>
          <a:bodyPr wrap="square" rtlCol="0">
            <a:spAutoFit/>
          </a:bodyPr>
          <a:lstStyle/>
          <a:p>
            <a:pPr marL="0" indent="0" algn="ctr">
              <a:lnSpc>
                <a:spcPct val="100000"/>
              </a:lnSpc>
              <a:spcBef>
                <a:spcPts val="0"/>
              </a:spcBef>
              <a:buFontTx/>
              <a:buNone/>
            </a:pPr>
            <a:r>
              <a:rPr lang="en-US" dirty="0"/>
              <a:t>Dataset Used</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3" y="3435545"/>
            <a:ext cx="4571473" cy="2314806"/>
          </a:xfrm>
        </p:spPr>
        <p:txBody>
          <a:bodyPr/>
          <a:lstStyle/>
          <a:p>
            <a:pPr marL="285750" indent="-285750" algn="just">
              <a:buFont typeface="Arial" panose="020B0604020202020204" pitchFamily="34" charset="0"/>
              <a:buChar char="•"/>
            </a:pPr>
            <a:r>
              <a:rPr lang="en-US" sz="1600" dirty="0"/>
              <a:t>Short Message Service (SMS) is a very popular communication service, about 23 Million SMS were sent per minute.</a:t>
            </a:r>
          </a:p>
          <a:p>
            <a:pPr marL="285750" indent="-285750" algn="just">
              <a:buFont typeface="Arial" panose="020B0604020202020204" pitchFamily="34" charset="0"/>
              <a:buChar char="•"/>
            </a:pPr>
            <a:r>
              <a:rPr lang="en-US" sz="1600" dirty="0"/>
              <a:t>Spam is unwanted message that is sent in bulk to a group of recipients. They are Intrusive and a waste of money, time and network bandwidth.</a:t>
            </a:r>
          </a:p>
          <a:p>
            <a:endParaRPr lang="en-US" dirty="0"/>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2">
            <a:extLst>
              <a:ext uri="{837473B0-CC2E-450A-ABE3-18F120FF3D39}">
                <a1611:picAttrSrcUrl xmlns:a1611="http://schemas.microsoft.com/office/drawing/2016/11/main" r:id="rId3"/>
              </a:ext>
            </a:extLst>
          </a:blip>
          <a:srcRect/>
          <a:stretch/>
        </p:blipFill>
        <p:spPr>
          <a:xfrm>
            <a:off x="6096000" y="464063"/>
            <a:ext cx="7067185" cy="5942964"/>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
        <p:nvSpPr>
          <p:cNvPr id="2" name="TextBox 1">
            <a:extLst>
              <a:ext uri="{FF2B5EF4-FFF2-40B4-BE49-F238E27FC236}">
                <a16:creationId xmlns:a16="http://schemas.microsoft.com/office/drawing/2014/main" id="{74E6DC7E-F35A-F23E-345E-5E8E14CD8C34}"/>
              </a:ext>
            </a:extLst>
          </p:cNvPr>
          <p:cNvSpPr txBox="1"/>
          <p:nvPr/>
        </p:nvSpPr>
        <p:spPr>
          <a:xfrm>
            <a:off x="5745001" y="6858000"/>
            <a:ext cx="6446999" cy="230832"/>
          </a:xfrm>
          <a:prstGeom prst="rect">
            <a:avLst/>
          </a:prstGeom>
        </p:spPr>
        <p:txBody>
          <a:bodyPr wrap="square" rtlCol="0">
            <a:spAutoFit/>
          </a:bodyPr>
          <a:lstStyle/>
          <a:p>
            <a:r>
              <a:rPr lang="en-IN" sz="900">
                <a:hlinkClick r:id="rId3" tooltip="https://technofaq.org/posts/2019/08/how-to-protect-your-site-and-your-email-from-spam/"/>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CA62-824C-D6D0-68F7-0CB7139970BE}"/>
              </a:ext>
            </a:extLst>
          </p:cNvPr>
          <p:cNvSpPr>
            <a:spLocks noGrp="1"/>
          </p:cNvSpPr>
          <p:nvPr>
            <p:ph type="title"/>
          </p:nvPr>
        </p:nvSpPr>
        <p:spPr>
          <a:xfrm>
            <a:off x="6095999" y="0"/>
            <a:ext cx="4518122" cy="1688906"/>
          </a:xfrm>
        </p:spPr>
        <p:txBody>
          <a:bodyPr/>
          <a:lstStyle/>
          <a:p>
            <a:r>
              <a:rPr lang="en-IN" dirty="0"/>
              <a:t>Problem Statement</a:t>
            </a:r>
          </a:p>
        </p:txBody>
      </p:sp>
      <p:sp>
        <p:nvSpPr>
          <p:cNvPr id="3" name="Text Placeholder 2">
            <a:extLst>
              <a:ext uri="{FF2B5EF4-FFF2-40B4-BE49-F238E27FC236}">
                <a16:creationId xmlns:a16="http://schemas.microsoft.com/office/drawing/2014/main" id="{2C3DB43A-533C-7F29-F7F6-1D59EEC0544E}"/>
              </a:ext>
            </a:extLst>
          </p:cNvPr>
          <p:cNvSpPr>
            <a:spLocks noGrp="1"/>
          </p:cNvSpPr>
          <p:nvPr>
            <p:ph type="body" sz="quarter" idx="29"/>
          </p:nvPr>
        </p:nvSpPr>
        <p:spPr>
          <a:xfrm>
            <a:off x="6095999" y="2055043"/>
            <a:ext cx="5098170" cy="4053525"/>
          </a:xfrm>
        </p:spPr>
        <p:txBody>
          <a:bodyPr/>
          <a:lstStyle/>
          <a:p>
            <a:pPr algn="just"/>
            <a:r>
              <a:rPr lang="en-US" sz="1600" dirty="0">
                <a:solidFill>
                  <a:schemeClr val="tx2"/>
                </a:solidFill>
              </a:rPr>
              <a:t>In today's digital age, mobile communication through SMS has become a key mode of communication. However, with the increase in SMS usage, there is a growing problem of unsolicited and harmful spam messages that can disrupt user experience and pose security threats. Spam messages often include promotional offers, phishing attempts, or other unwanted content that can waste users' time and may even lead to privacy breaches or financial loss. The aim of this project is to build a machine learning-based SMS Spam Filtering system using Python that can automatically classify incoming SMS messages as either 'Spam' or 'Ham' (non-spam).</a:t>
            </a:r>
            <a:endParaRPr lang="en-IN" sz="1600" dirty="0">
              <a:solidFill>
                <a:schemeClr val="tx2"/>
              </a:solidFill>
            </a:endParaRPr>
          </a:p>
        </p:txBody>
      </p:sp>
      <p:sp>
        <p:nvSpPr>
          <p:cNvPr id="4" name="Footer Placeholder 3">
            <a:extLst>
              <a:ext uri="{FF2B5EF4-FFF2-40B4-BE49-F238E27FC236}">
                <a16:creationId xmlns:a16="http://schemas.microsoft.com/office/drawing/2014/main" id="{A7F3C250-95A5-4F5D-9CD5-E9C3AC1030DA}"/>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D6E5BAAB-4718-9420-4038-3EFC1350EA74}"/>
              </a:ext>
            </a:extLst>
          </p:cNvPr>
          <p:cNvSpPr>
            <a:spLocks noGrp="1"/>
          </p:cNvSpPr>
          <p:nvPr>
            <p:ph type="sldNum" sz="quarter" idx="31"/>
          </p:nvPr>
        </p:nvSpPr>
        <p:spPr/>
        <p:txBody>
          <a:bodyPr/>
          <a:lstStyle/>
          <a:p>
            <a:fld id="{47FEACEE-25B4-4A2D-B147-27296E36371D}" type="slidenum">
              <a:rPr lang="en-US" altLang="zh-CN" noProof="0" smtClean="0"/>
              <a:pPr/>
              <a:t>4</a:t>
            </a:fld>
            <a:endParaRPr lang="en-US" altLang="zh-CN" noProof="0" dirty="0"/>
          </a:p>
        </p:txBody>
      </p:sp>
    </p:spTree>
    <p:extLst>
      <p:ext uri="{BB962C8B-B14F-4D97-AF65-F5344CB8AC3E}">
        <p14:creationId xmlns:p14="http://schemas.microsoft.com/office/powerpoint/2010/main" val="142412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890070" y="504334"/>
            <a:ext cx="6599429" cy="1325563"/>
          </a:xfrm>
        </p:spPr>
        <p:txBody>
          <a:bodyPr/>
          <a:lstStyle/>
          <a:p>
            <a:r>
              <a:rPr lang="en-US" dirty="0"/>
              <a:t>Objective</a:t>
            </a:r>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2" cstate="print">
            <a:extLst>
              <a:ext uri="{28A0092B-C50C-407E-A947-70E740481C1C}">
                <a14:useLocalDpi xmlns:a14="http://schemas.microsoft.com/office/drawing/2010/main"/>
              </a:ext>
            </a:extLst>
          </a:blip>
          <a:srcRect/>
          <a:stretch>
            <a:fillRect/>
          </a:stretch>
        </p:blipFill>
        <p:spPr/>
      </p:pic>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4769227" y="2207285"/>
            <a:ext cx="6424942" cy="3920138"/>
          </a:xfrm>
        </p:spPr>
        <p:txBody>
          <a:bodyPr/>
          <a:lstStyle/>
          <a:p>
            <a:pPr marL="285750" indent="-285750" algn="just">
              <a:buFont typeface="Arial" panose="020B0604020202020204" pitchFamily="34" charset="0"/>
              <a:buChar char="•"/>
            </a:pPr>
            <a:r>
              <a:rPr lang="en-US" sz="1600" dirty="0"/>
              <a:t>Develop a robust machine learning model that can accurately classify SMS messages as either 'Spam' or 'Ham' using a labeled dataset.</a:t>
            </a:r>
          </a:p>
          <a:p>
            <a:pPr algn="just"/>
            <a:endParaRPr lang="en-US" sz="1600" dirty="0"/>
          </a:p>
          <a:p>
            <a:pPr marL="285750" indent="-285750" algn="just">
              <a:buFont typeface="Arial" panose="020B0604020202020204" pitchFamily="34" charset="0"/>
              <a:buChar char="•"/>
            </a:pPr>
            <a:r>
              <a:rPr lang="en-US" sz="1600" dirty="0"/>
              <a:t>Preprocess text data by removing noise, tokenizing, and applying feature extraction techniques like TF-IDF or word embeddings.</a:t>
            </a:r>
          </a:p>
          <a:p>
            <a:pPr algn="just"/>
            <a:endParaRPr lang="en-US" sz="1600" dirty="0"/>
          </a:p>
          <a:p>
            <a:pPr marL="285750" indent="-285750" algn="just">
              <a:buFont typeface="Arial" panose="020B0604020202020204" pitchFamily="34" charset="0"/>
              <a:buChar char="•"/>
            </a:pPr>
            <a:r>
              <a:rPr lang="en-US" sz="1600" dirty="0"/>
              <a:t>Compare the performance of various state-of-the-art classifiers, such as logistic regression, SVM, k-nearest neighbors, Bayes, decision trees, random forests, AdaBoost, and neural networks, to determine which one offers the best performance.</a:t>
            </a:r>
          </a:p>
          <a:p>
            <a:pPr algn="just"/>
            <a:endParaRPr lang="en-US" sz="1600" dirty="0"/>
          </a:p>
          <a:p>
            <a:pPr marL="285750" indent="-285750" algn="just">
              <a:buFont typeface="Arial" panose="020B0604020202020204" pitchFamily="34" charset="0"/>
              <a:buChar char="•"/>
            </a:pPr>
            <a:r>
              <a:rPr lang="en-US" sz="1600" dirty="0"/>
              <a:t>Achieve low misclassification rates for both spam and legitimate messages, aiming for less than 2% error rate using appropriate classifiers.</a:t>
            </a:r>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418214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0A64-CDDD-5068-70A1-AE07401FEEBA}"/>
              </a:ext>
            </a:extLst>
          </p:cNvPr>
          <p:cNvSpPr>
            <a:spLocks noGrp="1"/>
          </p:cNvSpPr>
          <p:nvPr>
            <p:ph type="title"/>
          </p:nvPr>
        </p:nvSpPr>
        <p:spPr>
          <a:xfrm>
            <a:off x="587829" y="195991"/>
            <a:ext cx="10515600" cy="923330"/>
          </a:xfrm>
        </p:spPr>
        <p:txBody>
          <a:bodyPr/>
          <a:lstStyle/>
          <a:p>
            <a:r>
              <a:rPr lang="en-IN" dirty="0"/>
              <a:t>Dataset Used</a:t>
            </a:r>
          </a:p>
        </p:txBody>
      </p:sp>
      <p:sp>
        <p:nvSpPr>
          <p:cNvPr id="5" name="Slide Number Placeholder 4">
            <a:extLst>
              <a:ext uri="{FF2B5EF4-FFF2-40B4-BE49-F238E27FC236}">
                <a16:creationId xmlns:a16="http://schemas.microsoft.com/office/drawing/2014/main" id="{090233A3-4D68-B230-A856-2CCA6428C23E}"/>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7" name="TextBox 6">
            <a:extLst>
              <a:ext uri="{FF2B5EF4-FFF2-40B4-BE49-F238E27FC236}">
                <a16:creationId xmlns:a16="http://schemas.microsoft.com/office/drawing/2014/main" id="{CD688395-72E1-C19A-3F26-8A3132295450}"/>
              </a:ext>
            </a:extLst>
          </p:cNvPr>
          <p:cNvSpPr txBox="1"/>
          <p:nvPr/>
        </p:nvSpPr>
        <p:spPr>
          <a:xfrm>
            <a:off x="587829" y="1119321"/>
            <a:ext cx="10809177" cy="584775"/>
          </a:xfrm>
          <a:prstGeom prst="rect">
            <a:avLst/>
          </a:prstGeom>
        </p:spPr>
        <p:txBody>
          <a:bodyPr wrap="square" rtlCol="0">
            <a:spAutoFit/>
          </a:bodyPr>
          <a:lstStyle/>
          <a:p>
            <a:pPr marL="0" indent="0" algn="just">
              <a:lnSpc>
                <a:spcPct val="100000"/>
              </a:lnSpc>
              <a:spcBef>
                <a:spcPts val="0"/>
              </a:spcBef>
              <a:buFontTx/>
              <a:buNone/>
            </a:pPr>
            <a:r>
              <a:rPr lang="en-US" sz="1600" dirty="0">
                <a:solidFill>
                  <a:schemeClr val="tx2"/>
                </a:solidFill>
                <a:latin typeface="Posterama" panose="020B0504020200020000" pitchFamily="34" charset="0"/>
                <a:ea typeface="微软雅黑"/>
                <a:cs typeface="Posterama" panose="020B0504020200020000" pitchFamily="34" charset="0"/>
              </a:rPr>
              <a:t>The SMS Spam Collection Dataset consists of 5572 SMS messages, with 4825 labeled as legitimate (ham) and 747 as spam. It contains two columns: one for the label (spam or ham) and another for the message text.</a:t>
            </a:r>
            <a:endParaRPr lang="en-IN" sz="1600" dirty="0">
              <a:solidFill>
                <a:schemeClr val="tx2"/>
              </a:solidFill>
              <a:latin typeface="Posterama" panose="020B0504020200020000" pitchFamily="34" charset="0"/>
              <a:ea typeface="微软雅黑"/>
              <a:cs typeface="Posterama" panose="020B0504020200020000" pitchFamily="34" charset="0"/>
            </a:endParaRPr>
          </a:p>
        </p:txBody>
      </p:sp>
      <p:pic>
        <p:nvPicPr>
          <p:cNvPr id="9" name="Picture 8">
            <a:extLst>
              <a:ext uri="{FF2B5EF4-FFF2-40B4-BE49-F238E27FC236}">
                <a16:creationId xmlns:a16="http://schemas.microsoft.com/office/drawing/2014/main" id="{F57E63A7-FB16-AE71-D534-0CF926DD1BD0}"/>
              </a:ext>
            </a:extLst>
          </p:cNvPr>
          <p:cNvPicPr>
            <a:picLocks noChangeAspect="1"/>
          </p:cNvPicPr>
          <p:nvPr/>
        </p:nvPicPr>
        <p:blipFill>
          <a:blip r:embed="rId2"/>
          <a:stretch>
            <a:fillRect/>
          </a:stretch>
        </p:blipFill>
        <p:spPr>
          <a:xfrm>
            <a:off x="2471506" y="2601798"/>
            <a:ext cx="7041822" cy="3798684"/>
          </a:xfrm>
          <a:prstGeom prst="rect">
            <a:avLst/>
          </a:prstGeom>
        </p:spPr>
      </p:pic>
      <p:sp>
        <p:nvSpPr>
          <p:cNvPr id="10" name="TextBox 9">
            <a:extLst>
              <a:ext uri="{FF2B5EF4-FFF2-40B4-BE49-F238E27FC236}">
                <a16:creationId xmlns:a16="http://schemas.microsoft.com/office/drawing/2014/main" id="{E1CA24E9-F757-2FBC-9CD6-FB261FF6FC40}"/>
              </a:ext>
            </a:extLst>
          </p:cNvPr>
          <p:cNvSpPr txBox="1"/>
          <p:nvPr/>
        </p:nvSpPr>
        <p:spPr>
          <a:xfrm>
            <a:off x="587829" y="2028450"/>
            <a:ext cx="2743200" cy="369332"/>
          </a:xfrm>
          <a:prstGeom prst="rect">
            <a:avLst/>
          </a:prstGeom>
        </p:spPr>
        <p:txBody>
          <a:bodyPr wrap="square" rtlCol="0">
            <a:spAutoFit/>
          </a:bodyPr>
          <a:lstStyle/>
          <a:p>
            <a:pPr marL="0" indent="0">
              <a:lnSpc>
                <a:spcPct val="100000"/>
              </a:lnSpc>
              <a:spcBef>
                <a:spcPts val="0"/>
              </a:spcBef>
              <a:buFontTx/>
              <a:buNone/>
            </a:pPr>
            <a:r>
              <a:rPr lang="en-IN" b="1" dirty="0">
                <a:solidFill>
                  <a:schemeClr val="tx2"/>
                </a:solidFill>
                <a:latin typeface="Posterama Text Black (Headings)"/>
                <a:ea typeface="微软雅黑"/>
                <a:cs typeface="Posterama" panose="020B0504020200020000" pitchFamily="34" charset="0"/>
              </a:rPr>
              <a:t>Word</a:t>
            </a:r>
            <a:r>
              <a:rPr lang="en-IN" b="1" dirty="0">
                <a:solidFill>
                  <a:schemeClr val="tx2"/>
                </a:solidFill>
                <a:latin typeface="Posterama" panose="020B0504020200020000" pitchFamily="34" charset="0"/>
                <a:ea typeface="微软雅黑"/>
                <a:cs typeface="Posterama" panose="020B0504020200020000" pitchFamily="34" charset="0"/>
              </a:rPr>
              <a:t> </a:t>
            </a:r>
            <a:r>
              <a:rPr lang="en-IN" b="1" dirty="0">
                <a:solidFill>
                  <a:schemeClr val="tx2"/>
                </a:solidFill>
                <a:latin typeface="Posterama Text Black (Headings)"/>
                <a:ea typeface="微软雅黑"/>
                <a:cs typeface="Posterama" panose="020B0504020200020000" pitchFamily="34" charset="0"/>
              </a:rPr>
              <a:t>Frequency</a:t>
            </a:r>
            <a:r>
              <a:rPr lang="en-IN" b="1" dirty="0">
                <a:solidFill>
                  <a:schemeClr val="tx2"/>
                </a:solidFill>
                <a:latin typeface="Posterama" panose="020B0504020200020000" pitchFamily="34" charset="0"/>
                <a:ea typeface="微软雅黑"/>
                <a:cs typeface="Posterama" panose="020B0504020200020000" pitchFamily="34" charset="0"/>
              </a:rPr>
              <a:t> </a:t>
            </a:r>
            <a:endParaRPr lang="en-IN" sz="1800" b="1" dirty="0">
              <a:solidFill>
                <a:schemeClr val="tx2"/>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71274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AD70-DEC5-1DBF-8190-073C34597145}"/>
              </a:ext>
            </a:extLst>
          </p:cNvPr>
          <p:cNvSpPr>
            <a:spLocks noGrp="1"/>
          </p:cNvSpPr>
          <p:nvPr>
            <p:ph type="title"/>
          </p:nvPr>
        </p:nvSpPr>
        <p:spPr>
          <a:xfrm>
            <a:off x="1791093" y="507076"/>
            <a:ext cx="9312336" cy="822103"/>
          </a:xfrm>
        </p:spPr>
        <p:txBody>
          <a:bodyPr/>
          <a:lstStyle/>
          <a:p>
            <a:r>
              <a:rPr lang="en-IN" sz="2000" dirty="0" err="1"/>
              <a:t>Wordcloud</a:t>
            </a:r>
            <a:r>
              <a:rPr lang="en-IN" sz="2000" dirty="0"/>
              <a:t> Ham (Not spam)</a:t>
            </a:r>
          </a:p>
        </p:txBody>
      </p:sp>
      <p:sp>
        <p:nvSpPr>
          <p:cNvPr id="5" name="Slide Number Placeholder 4">
            <a:extLst>
              <a:ext uri="{FF2B5EF4-FFF2-40B4-BE49-F238E27FC236}">
                <a16:creationId xmlns:a16="http://schemas.microsoft.com/office/drawing/2014/main" id="{9008E119-E8F8-BBDD-0C3B-7EC67ACD68D5}"/>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7" name="Picture 6">
            <a:extLst>
              <a:ext uri="{FF2B5EF4-FFF2-40B4-BE49-F238E27FC236}">
                <a16:creationId xmlns:a16="http://schemas.microsoft.com/office/drawing/2014/main" id="{60598A12-2739-3E5C-CA45-5235DB19373F}"/>
              </a:ext>
            </a:extLst>
          </p:cNvPr>
          <p:cNvPicPr>
            <a:picLocks noChangeAspect="1"/>
          </p:cNvPicPr>
          <p:nvPr/>
        </p:nvPicPr>
        <p:blipFill>
          <a:blip r:embed="rId2"/>
          <a:stretch>
            <a:fillRect/>
          </a:stretch>
        </p:blipFill>
        <p:spPr>
          <a:xfrm>
            <a:off x="1791093" y="1791093"/>
            <a:ext cx="8210746" cy="4357673"/>
          </a:xfrm>
          <a:prstGeom prst="rect">
            <a:avLst/>
          </a:prstGeom>
        </p:spPr>
      </p:pic>
    </p:spTree>
    <p:extLst>
      <p:ext uri="{BB962C8B-B14F-4D97-AF65-F5344CB8AC3E}">
        <p14:creationId xmlns:p14="http://schemas.microsoft.com/office/powerpoint/2010/main" val="328947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62A0-3CE7-F876-A7CC-96F8648FFA70}"/>
              </a:ext>
            </a:extLst>
          </p:cNvPr>
          <p:cNvSpPr>
            <a:spLocks noGrp="1"/>
          </p:cNvSpPr>
          <p:nvPr>
            <p:ph type="title"/>
          </p:nvPr>
        </p:nvSpPr>
        <p:spPr>
          <a:xfrm>
            <a:off x="1446789" y="507076"/>
            <a:ext cx="9656640" cy="1115434"/>
          </a:xfrm>
        </p:spPr>
        <p:txBody>
          <a:bodyPr/>
          <a:lstStyle/>
          <a:p>
            <a:r>
              <a:rPr lang="en-IN" sz="2000" dirty="0" err="1"/>
              <a:t>Wordcloud</a:t>
            </a:r>
            <a:r>
              <a:rPr lang="en-IN" sz="2000" dirty="0"/>
              <a:t> Spam</a:t>
            </a:r>
          </a:p>
        </p:txBody>
      </p:sp>
      <p:sp>
        <p:nvSpPr>
          <p:cNvPr id="5" name="Slide Number Placeholder 4">
            <a:extLst>
              <a:ext uri="{FF2B5EF4-FFF2-40B4-BE49-F238E27FC236}">
                <a16:creationId xmlns:a16="http://schemas.microsoft.com/office/drawing/2014/main" id="{04924F8A-4967-B4E0-DE13-CB84BF2A3B75}"/>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pic>
        <p:nvPicPr>
          <p:cNvPr id="7" name="Picture 6">
            <a:extLst>
              <a:ext uri="{FF2B5EF4-FFF2-40B4-BE49-F238E27FC236}">
                <a16:creationId xmlns:a16="http://schemas.microsoft.com/office/drawing/2014/main" id="{4A438AEC-6B1C-1FF4-AAB5-F4FE567D4888}"/>
              </a:ext>
            </a:extLst>
          </p:cNvPr>
          <p:cNvPicPr>
            <a:picLocks noChangeAspect="1"/>
          </p:cNvPicPr>
          <p:nvPr/>
        </p:nvPicPr>
        <p:blipFill>
          <a:blip r:embed="rId2"/>
          <a:stretch>
            <a:fillRect/>
          </a:stretch>
        </p:blipFill>
        <p:spPr>
          <a:xfrm>
            <a:off x="1446789" y="1563351"/>
            <a:ext cx="9158366" cy="4654569"/>
          </a:xfrm>
          <a:prstGeom prst="rect">
            <a:avLst/>
          </a:prstGeom>
        </p:spPr>
      </p:pic>
    </p:spTree>
    <p:extLst>
      <p:ext uri="{BB962C8B-B14F-4D97-AF65-F5344CB8AC3E}">
        <p14:creationId xmlns:p14="http://schemas.microsoft.com/office/powerpoint/2010/main" val="2064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Libraries Used </a:t>
            </a:r>
            <a:br>
              <a:rPr lang="en-US" dirty="0"/>
            </a:br>
            <a:endParaRPr lang="en-US" dirty="0"/>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507136" y="3444118"/>
            <a:ext cx="1877575" cy="1386901"/>
          </a:xfrm>
        </p:spPr>
        <p:txBody>
          <a:bodyPr/>
          <a:lstStyle/>
          <a:p>
            <a:r>
              <a:rPr lang="en-US" dirty="0" err="1"/>
              <a:t>os</a:t>
            </a:r>
            <a:r>
              <a:rPr lang="en-US" dirty="0"/>
              <a:t> </a:t>
            </a:r>
          </a:p>
          <a:p>
            <a:r>
              <a:rPr lang="en-US" dirty="0"/>
              <a:t>pickle </a:t>
            </a:r>
          </a:p>
          <a:p>
            <a:r>
              <a:rPr lang="en-US" dirty="0" err="1"/>
              <a:t>numpy</a:t>
            </a:r>
            <a:r>
              <a:rPr lang="en-US" dirty="0"/>
              <a:t> </a:t>
            </a: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959139" y="2130459"/>
            <a:ext cx="1877575" cy="1313660"/>
          </a:xfrm>
        </p:spPr>
        <p:txBody>
          <a:bodyPr/>
          <a:lstStyle/>
          <a:p>
            <a:r>
              <a:rPr lang="en-US" dirty="0"/>
              <a:t>pandas</a:t>
            </a:r>
          </a:p>
          <a:p>
            <a:r>
              <a:rPr lang="en-US" dirty="0" err="1"/>
              <a:t>sklearn</a:t>
            </a:r>
            <a:r>
              <a:rPr lang="en-US" dirty="0"/>
              <a:t> </a:t>
            </a:r>
          </a:p>
          <a:p>
            <a:r>
              <a:rPr lang="en-US" dirty="0"/>
              <a:t>matplotlib</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5157212" y="4415965"/>
            <a:ext cx="1877575" cy="1313659"/>
          </a:xfrm>
        </p:spPr>
        <p:txBody>
          <a:bodyPr/>
          <a:lstStyle/>
          <a:p>
            <a:r>
              <a:rPr lang="en-US" dirty="0" err="1"/>
              <a:t>mpl_toolkits</a:t>
            </a:r>
            <a:endParaRPr lang="en-US" dirty="0"/>
          </a:p>
          <a:p>
            <a:r>
              <a:rPr lang="en-US" dirty="0"/>
              <a:t>collection</a:t>
            </a:r>
          </a:p>
          <a:p>
            <a:endParaRPr lang="en-US" dirty="0"/>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39648" y="4043165"/>
            <a:ext cx="1877575" cy="1313659"/>
          </a:xfrm>
        </p:spPr>
        <p:txBody>
          <a:bodyPr/>
          <a:lstStyle/>
          <a:p>
            <a:r>
              <a:rPr lang="en-US" dirty="0"/>
              <a:t> </a:t>
            </a:r>
          </a:p>
          <a:p>
            <a:r>
              <a:rPr lang="en-US" dirty="0"/>
              <a:t>typing</a:t>
            </a:r>
          </a:p>
          <a:p>
            <a:r>
              <a:rPr lang="en-US" dirty="0"/>
              <a:t>logging</a:t>
            </a:r>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734718" y="2184760"/>
            <a:ext cx="1877575" cy="1205058"/>
          </a:xfrm>
        </p:spPr>
        <p:txBody>
          <a:bodyPr/>
          <a:lstStyle/>
          <a:p>
            <a:r>
              <a:rPr lang="en-US" dirty="0" err="1"/>
              <a:t>wordcloud</a:t>
            </a:r>
            <a:endParaRPr lang="en-US" dirty="0"/>
          </a:p>
          <a:p>
            <a:r>
              <a:rPr lang="en-US" dirty="0" err="1"/>
              <a:t>itertools</a:t>
            </a:r>
            <a:r>
              <a:rPr lang="en-US" dirty="0"/>
              <a:t> </a:t>
            </a:r>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3760906987"/>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244</TotalTime>
  <Words>515</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等线</vt:lpstr>
      <vt:lpstr>Abadi</vt:lpstr>
      <vt:lpstr>Arial</vt:lpstr>
      <vt:lpstr>Calibri</vt:lpstr>
      <vt:lpstr>Posterama</vt:lpstr>
      <vt:lpstr>Posterama Text Black</vt:lpstr>
      <vt:lpstr>Posterama Text Black (Headings)</vt:lpstr>
      <vt:lpstr>Posterama Text SemiBold</vt:lpstr>
      <vt:lpstr>Office 主题​​</vt:lpstr>
      <vt:lpstr>SMS Spam Filtering</vt:lpstr>
      <vt:lpstr>Agenda</vt:lpstr>
      <vt:lpstr>Introduction</vt:lpstr>
      <vt:lpstr>Problem Statement</vt:lpstr>
      <vt:lpstr>Objective</vt:lpstr>
      <vt:lpstr>Dataset Used</vt:lpstr>
      <vt:lpstr>Wordcloud Ham (Not spam)</vt:lpstr>
      <vt:lpstr>Wordcloud Spam</vt:lpstr>
      <vt:lpstr>Libraries Used  </vt:lpstr>
      <vt:lpstr>Output</vt:lpstr>
      <vt:lpstr>Conclusion and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Sejal Sharma</dc:creator>
  <cp:lastModifiedBy>Sejal Sharma</cp:lastModifiedBy>
  <cp:revision>1</cp:revision>
  <dcterms:created xsi:type="dcterms:W3CDTF">2024-10-21T12:47:36Z</dcterms:created>
  <dcterms:modified xsi:type="dcterms:W3CDTF">2024-10-21T16:52:29Z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