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2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42900" y="396699"/>
            <a:ext cx="6172200" cy="1651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60249" y="2494053"/>
            <a:ext cx="6537502" cy="6172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326357" y="5585091"/>
            <a:ext cx="11268075" cy="115728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3698080" y="4484953"/>
            <a:ext cx="11268075" cy="33575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514350" y="3077283"/>
            <a:ext cx="5829300" cy="2123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028700" y="5613400"/>
            <a:ext cx="4800600" cy="2531533"/>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42900" y="396699"/>
            <a:ext cx="6172200" cy="1651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342900" y="2311402"/>
            <a:ext cx="6172200" cy="653750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541735" y="6365522"/>
            <a:ext cx="5829300" cy="1967442"/>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Malgun Gothic"/>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541735" y="4198587"/>
            <a:ext cx="5829300" cy="2166936"/>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42900" y="396699"/>
            <a:ext cx="6172200" cy="1651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57176" y="3081867"/>
            <a:ext cx="2257425" cy="871590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2628901" y="3081867"/>
            <a:ext cx="2257425" cy="871590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42900" y="396699"/>
            <a:ext cx="6172200" cy="1651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342900" y="2217385"/>
            <a:ext cx="3030141" cy="924101"/>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342900" y="3141486"/>
            <a:ext cx="3030141" cy="570741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3483770" y="2217385"/>
            <a:ext cx="3031331" cy="924101"/>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3483770" y="3141486"/>
            <a:ext cx="3031331" cy="570741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42900" y="396699"/>
            <a:ext cx="6172200" cy="1651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42901" y="394406"/>
            <a:ext cx="2256235" cy="167851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Malgun Gothic"/>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2681288" y="394406"/>
            <a:ext cx="3833813" cy="8454497"/>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342901" y="2072923"/>
            <a:ext cx="2256235" cy="677598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344216" y="6934201"/>
            <a:ext cx="4114800" cy="81862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Malgun Gothic"/>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344216" y="885119"/>
            <a:ext cx="4114800" cy="59436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4" name="Google Shape;64;p10"/>
          <p:cNvSpPr txBox="1"/>
          <p:nvPr>
            <p:ph idx="1" type="body"/>
          </p:nvPr>
        </p:nvSpPr>
        <p:spPr>
          <a:xfrm>
            <a:off x="1344216" y="7752823"/>
            <a:ext cx="4114800" cy="1162578"/>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900" y="396699"/>
            <a:ext cx="6172200" cy="1651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42900" y="2311402"/>
            <a:ext cx="6172200" cy="653750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8" name="Google Shape;8;p1"/>
          <p:cNvSpPr txBox="1"/>
          <p:nvPr>
            <p:ph idx="10" type="dt"/>
          </p:nvPr>
        </p:nvSpPr>
        <p:spPr>
          <a:xfrm>
            <a:off x="342900" y="9181396"/>
            <a:ext cx="1600200" cy="52740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
          <p:cNvSpPr txBox="1"/>
          <p:nvPr>
            <p:ph idx="11" type="ftr"/>
          </p:nvPr>
        </p:nvSpPr>
        <p:spPr>
          <a:xfrm>
            <a:off x="2343150" y="9181396"/>
            <a:ext cx="2171700" cy="52740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
          <p:cNvSpPr txBox="1"/>
          <p:nvPr>
            <p:ph idx="12" type="sldNum"/>
          </p:nvPr>
        </p:nvSpPr>
        <p:spPr>
          <a:xfrm>
            <a:off x="4914900" y="9181396"/>
            <a:ext cx="1600200" cy="52740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908727" y="1928675"/>
            <a:ext cx="5760600" cy="11970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40000"/>
              </a:lnSpc>
              <a:spcBef>
                <a:spcPts val="0"/>
              </a:spcBef>
              <a:spcAft>
                <a:spcPts val="0"/>
              </a:spcAft>
              <a:buNone/>
            </a:pPr>
            <a:r>
              <a:t/>
            </a:r>
            <a:endParaRPr sz="700">
              <a:solidFill>
                <a:schemeClr val="dk1"/>
              </a:solidFill>
              <a:latin typeface="Malgun Gothic"/>
              <a:ea typeface="Malgun Gothic"/>
              <a:cs typeface="Malgun Gothic"/>
              <a:sym typeface="Malgun Gothic"/>
            </a:endParaRPr>
          </a:p>
          <a:p>
            <a:pPr indent="0" lvl="0" marL="0" marR="0" rtl="0" algn="just">
              <a:lnSpc>
                <a:spcPct val="140000"/>
              </a:lnSpc>
              <a:spcBef>
                <a:spcPts val="0"/>
              </a:spcBef>
              <a:spcAft>
                <a:spcPts val="0"/>
              </a:spcAft>
              <a:buNone/>
            </a:pPr>
            <a:r>
              <a:rPr lang="ko-KR" sz="1000">
                <a:solidFill>
                  <a:schemeClr val="dk1"/>
                </a:solidFill>
                <a:latin typeface="Malgun Gothic"/>
                <a:ea typeface="Malgun Gothic"/>
                <a:cs typeface="Malgun Gothic"/>
                <a:sym typeface="Malgun Gothic"/>
              </a:rPr>
              <a:t>법률정보 검색은 법률적 판단과 해석에 필요한 근거 규정을 찾는데 활용하는 수단으로, 경우에 따라서는 많은 시간과 노력이 투입되는 일이다. 따라서 법률적 지식이 없는 일반인이 자신이 처한 상황에 대한 판단이 어렵다는 단점이 존재한다. 이러한 문제점을 개선하고자 본 프로젝트에서는 </a:t>
            </a:r>
            <a:r>
              <a:rPr lang="ko-KR" sz="1000">
                <a:solidFill>
                  <a:srgbClr val="3C4043"/>
                </a:solidFill>
                <a:highlight>
                  <a:schemeClr val="lt1"/>
                </a:highlight>
                <a:latin typeface="Malgun Gothic"/>
                <a:ea typeface="Malgun Gothic"/>
                <a:cs typeface="Malgun Gothic"/>
                <a:sym typeface="Malgun Gothic"/>
              </a:rPr>
              <a:t>법 범주 분류 및 유사 판례를 제공하는 법률 서비스를 제공하고자 한다.</a:t>
            </a:r>
            <a:endParaRPr sz="1000">
              <a:solidFill>
                <a:schemeClr val="dk1"/>
              </a:solidFill>
              <a:latin typeface="Malgun Gothic"/>
              <a:ea typeface="Malgun Gothic"/>
              <a:cs typeface="Malgun Gothic"/>
              <a:sym typeface="Malgun Gothic"/>
            </a:endParaRPr>
          </a:p>
          <a:p>
            <a:pPr indent="0" lvl="0" marL="0" marR="0" rtl="0" algn="l">
              <a:lnSpc>
                <a:spcPct val="140000"/>
              </a:lnSpc>
              <a:spcBef>
                <a:spcPts val="0"/>
              </a:spcBef>
              <a:spcAft>
                <a:spcPts val="0"/>
              </a:spcAft>
              <a:buNone/>
            </a:pPr>
            <a:r>
              <a:t/>
            </a:r>
            <a:endParaRPr sz="1100">
              <a:solidFill>
                <a:schemeClr val="dk1"/>
              </a:solidFill>
              <a:latin typeface="Malgun Gothic"/>
              <a:ea typeface="Malgun Gothic"/>
              <a:cs typeface="Malgun Gothic"/>
              <a:sym typeface="Malgun Gothic"/>
            </a:endParaRPr>
          </a:p>
          <a:p>
            <a:pPr indent="0" lvl="0" marL="0" marR="0" rtl="0" algn="l">
              <a:lnSpc>
                <a:spcPct val="140000"/>
              </a:lnSpc>
              <a:spcBef>
                <a:spcPts val="0"/>
              </a:spcBef>
              <a:spcAft>
                <a:spcPts val="0"/>
              </a:spcAft>
              <a:buNone/>
            </a:pPr>
            <a:r>
              <a:t/>
            </a:r>
            <a:endParaRPr sz="1100">
              <a:solidFill>
                <a:schemeClr val="dk1"/>
              </a:solidFill>
              <a:latin typeface="Malgun Gothic"/>
              <a:ea typeface="Malgun Gothic"/>
              <a:cs typeface="Malgun Gothic"/>
              <a:sym typeface="Malgun Gothic"/>
            </a:endParaRPr>
          </a:p>
        </p:txBody>
      </p:sp>
      <p:sp>
        <p:nvSpPr>
          <p:cNvPr id="85" name="Google Shape;85;p13"/>
          <p:cNvSpPr/>
          <p:nvPr/>
        </p:nvSpPr>
        <p:spPr>
          <a:xfrm>
            <a:off x="188650" y="1928675"/>
            <a:ext cx="720000" cy="1197000"/>
          </a:xfrm>
          <a:prstGeom prst="rect">
            <a:avLst/>
          </a:prstGeom>
          <a:solidFill>
            <a:srgbClr val="F2F2F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과제</a:t>
            </a:r>
            <a:endParaRPr b="0" i="0" sz="1100" u="none" cap="none" strike="noStrike">
              <a:solidFill>
                <a:schemeClr val="dk1"/>
              </a:solidFill>
              <a:latin typeface="Malgun Gothic"/>
              <a:ea typeface="Malgun Gothic"/>
              <a:cs typeface="Malgun Gothic"/>
              <a:sym typeface="Malgun Gothic"/>
            </a:endParaRPr>
          </a:p>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개요</a:t>
            </a:r>
            <a:endParaRPr/>
          </a:p>
        </p:txBody>
      </p:sp>
      <p:sp>
        <p:nvSpPr>
          <p:cNvPr id="86" name="Google Shape;86;p13"/>
          <p:cNvSpPr/>
          <p:nvPr/>
        </p:nvSpPr>
        <p:spPr>
          <a:xfrm>
            <a:off x="908720" y="632520"/>
            <a:ext cx="5760640" cy="360040"/>
          </a:xfrm>
          <a:prstGeom prst="rect">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None/>
            </a:pPr>
            <a:r>
              <a:rPr lang="ko-KR" sz="1050">
                <a:solidFill>
                  <a:srgbClr val="3C4043"/>
                </a:solidFill>
                <a:highlight>
                  <a:srgbClr val="FFFFFF"/>
                </a:highlight>
              </a:rPr>
              <a:t>법 범주 분류 및 유사 판례를 제공하는 나만의 법률 비서</a:t>
            </a:r>
            <a:endParaRPr/>
          </a:p>
        </p:txBody>
      </p:sp>
      <p:sp>
        <p:nvSpPr>
          <p:cNvPr id="87" name="Google Shape;87;p13"/>
          <p:cNvSpPr/>
          <p:nvPr/>
        </p:nvSpPr>
        <p:spPr>
          <a:xfrm>
            <a:off x="188640" y="632520"/>
            <a:ext cx="720080" cy="360040"/>
          </a:xfrm>
          <a:prstGeom prst="rect">
            <a:avLst/>
          </a:prstGeom>
          <a:solidFill>
            <a:srgbClr val="F2F2F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과제명</a:t>
            </a:r>
            <a:endParaRPr b="0" i="0" sz="1100" u="none" cap="none" strike="noStrike">
              <a:solidFill>
                <a:schemeClr val="dk1"/>
              </a:solidFill>
              <a:latin typeface="Malgun Gothic"/>
              <a:ea typeface="Malgun Gothic"/>
              <a:cs typeface="Malgun Gothic"/>
              <a:sym typeface="Malgun Gothic"/>
            </a:endParaRPr>
          </a:p>
        </p:txBody>
      </p:sp>
      <p:sp>
        <p:nvSpPr>
          <p:cNvPr id="88" name="Google Shape;88;p13"/>
          <p:cNvSpPr/>
          <p:nvPr/>
        </p:nvSpPr>
        <p:spPr>
          <a:xfrm>
            <a:off x="908754" y="7772775"/>
            <a:ext cx="5760600" cy="12954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0" wrap="square" tIns="45700">
            <a:noAutofit/>
          </a:bodyPr>
          <a:lstStyle/>
          <a:p>
            <a:pPr indent="0" lvl="0" marL="0" rtl="0" algn="l">
              <a:spcBef>
                <a:spcPts val="0"/>
              </a:spcBef>
              <a:spcAft>
                <a:spcPts val="0"/>
              </a:spcAft>
              <a:buNone/>
            </a:pPr>
            <a:r>
              <a:t/>
            </a:r>
            <a:endParaRPr sz="550">
              <a:solidFill>
                <a:schemeClr val="dk1"/>
              </a:solidFill>
            </a:endParaRPr>
          </a:p>
          <a:p>
            <a:pPr indent="0" lvl="0" marL="0" rtl="0" algn="l">
              <a:spcBef>
                <a:spcPts val="0"/>
              </a:spcBef>
              <a:spcAft>
                <a:spcPts val="0"/>
              </a:spcAft>
              <a:buNone/>
            </a:pPr>
            <a:r>
              <a:rPr lang="ko-KR" sz="950">
                <a:solidFill>
                  <a:schemeClr val="dk1"/>
                </a:solidFill>
              </a:rPr>
              <a:t>1.</a:t>
            </a:r>
            <a:r>
              <a:rPr lang="ko-KR" sz="950">
                <a:solidFill>
                  <a:schemeClr val="dk1"/>
                </a:solidFill>
              </a:rPr>
              <a:t> </a:t>
            </a:r>
            <a:r>
              <a:rPr lang="ko-KR" sz="950">
                <a:solidFill>
                  <a:schemeClr val="dk1"/>
                </a:solidFill>
                <a:latin typeface="Malgun Gothic"/>
                <a:ea typeface="Malgun Gothic"/>
                <a:cs typeface="Malgun Gothic"/>
                <a:sym typeface="Malgun Gothic"/>
              </a:rPr>
              <a:t>USER</a:t>
            </a:r>
            <a:r>
              <a:rPr lang="ko-KR" sz="950">
                <a:solidFill>
                  <a:schemeClr val="dk1"/>
                </a:solidFill>
              </a:rPr>
              <a:t>가 자신이 겪고 있는 상황에 대해서 기술할 수 있도록 </a:t>
            </a:r>
            <a:r>
              <a:rPr b="1" lang="ko-KR" sz="950">
                <a:solidFill>
                  <a:schemeClr val="dk1"/>
                </a:solidFill>
              </a:rPr>
              <a:t>“질문 작성 기능” </a:t>
            </a:r>
            <a:r>
              <a:rPr lang="ko-KR" sz="950">
                <a:solidFill>
                  <a:schemeClr val="dk1"/>
                </a:solidFill>
              </a:rPr>
              <a:t>구현</a:t>
            </a:r>
            <a:endParaRPr sz="950">
              <a:solidFill>
                <a:schemeClr val="dk1"/>
              </a:solidFill>
            </a:endParaRPr>
          </a:p>
          <a:p>
            <a:pPr indent="0" lvl="0" marL="0" rtl="0" algn="l">
              <a:spcBef>
                <a:spcPts val="0"/>
              </a:spcBef>
              <a:spcAft>
                <a:spcPts val="0"/>
              </a:spcAft>
              <a:buNone/>
            </a:pPr>
            <a:r>
              <a:t/>
            </a:r>
            <a:endParaRPr sz="400">
              <a:solidFill>
                <a:schemeClr val="dk1"/>
              </a:solidFill>
            </a:endParaRPr>
          </a:p>
          <a:p>
            <a:pPr indent="0" lvl="0" marL="0" rtl="0" algn="l">
              <a:spcBef>
                <a:spcPts val="0"/>
              </a:spcBef>
              <a:spcAft>
                <a:spcPts val="0"/>
              </a:spcAft>
              <a:buNone/>
            </a:pPr>
            <a:r>
              <a:rPr lang="ko-KR" sz="950">
                <a:solidFill>
                  <a:schemeClr val="dk1"/>
                </a:solidFill>
              </a:rPr>
              <a:t>2. 작성한 질문을 토대로 사용자의 상황과 연관된</a:t>
            </a:r>
            <a:r>
              <a:rPr b="1" lang="ko-KR" sz="950">
                <a:solidFill>
                  <a:schemeClr val="dk1"/>
                </a:solidFill>
              </a:rPr>
              <a:t> “법의 요소(카테고리)”</a:t>
            </a:r>
            <a:r>
              <a:rPr lang="ko-KR" sz="950">
                <a:solidFill>
                  <a:schemeClr val="dk1"/>
                </a:solidFill>
              </a:rPr>
              <a:t>와 </a:t>
            </a:r>
            <a:r>
              <a:rPr b="1" lang="ko-KR" sz="950">
                <a:solidFill>
                  <a:schemeClr val="dk1"/>
                </a:solidFill>
              </a:rPr>
              <a:t>“유사 판례  리스트” </a:t>
            </a:r>
            <a:r>
              <a:rPr lang="ko-KR" sz="950">
                <a:solidFill>
                  <a:schemeClr val="dk1"/>
                </a:solidFill>
              </a:rPr>
              <a:t> 제공</a:t>
            </a:r>
            <a:endParaRPr sz="950">
              <a:solidFill>
                <a:schemeClr val="dk1"/>
              </a:solidFill>
            </a:endParaRPr>
          </a:p>
          <a:p>
            <a:pPr indent="0" lvl="0" marL="0" rtl="0" algn="l">
              <a:spcBef>
                <a:spcPts val="0"/>
              </a:spcBef>
              <a:spcAft>
                <a:spcPts val="0"/>
              </a:spcAft>
              <a:buNone/>
            </a:pPr>
            <a:r>
              <a:rPr lang="ko-KR" sz="1100">
                <a:solidFill>
                  <a:schemeClr val="dk1"/>
                </a:solidFill>
              </a:rPr>
              <a:t>    </a:t>
            </a:r>
            <a:r>
              <a:rPr lang="ko-KR" sz="950">
                <a:solidFill>
                  <a:schemeClr val="dk1"/>
                </a:solidFill>
              </a:rPr>
              <a:t>&lt;2-1&gt; BERT 기반으로 “법의 요소(카테고리)” 분류 모델 구현</a:t>
            </a:r>
            <a:endParaRPr sz="950">
              <a:solidFill>
                <a:schemeClr val="dk1"/>
              </a:solidFill>
            </a:endParaRPr>
          </a:p>
          <a:p>
            <a:pPr indent="0" lvl="0" marL="0" rtl="0" algn="l">
              <a:spcBef>
                <a:spcPts val="0"/>
              </a:spcBef>
              <a:spcAft>
                <a:spcPts val="0"/>
              </a:spcAft>
              <a:buNone/>
            </a:pPr>
            <a:r>
              <a:rPr lang="ko-KR" sz="1100">
                <a:solidFill>
                  <a:schemeClr val="dk1"/>
                </a:solidFill>
              </a:rPr>
              <a:t>    </a:t>
            </a:r>
            <a:r>
              <a:rPr lang="ko-KR" sz="950">
                <a:solidFill>
                  <a:schemeClr val="dk1"/>
                </a:solidFill>
              </a:rPr>
              <a:t>&lt;2-2&gt; BERT 기반으로 “유사 판례 리스트 추출” 기능 구현</a:t>
            </a:r>
            <a:endParaRPr sz="950">
              <a:solidFill>
                <a:schemeClr val="dk1"/>
              </a:solidFill>
            </a:endParaRPr>
          </a:p>
          <a:p>
            <a:pPr indent="0" lvl="0" marL="0" rtl="0" algn="l">
              <a:spcBef>
                <a:spcPts val="0"/>
              </a:spcBef>
              <a:spcAft>
                <a:spcPts val="0"/>
              </a:spcAft>
              <a:buNone/>
            </a:pPr>
            <a:r>
              <a:rPr lang="ko-KR" sz="1100">
                <a:solidFill>
                  <a:schemeClr val="dk1"/>
                </a:solidFill>
              </a:rPr>
              <a:t>    </a:t>
            </a:r>
            <a:r>
              <a:rPr lang="ko-KR" sz="950">
                <a:solidFill>
                  <a:schemeClr val="dk1"/>
                </a:solidFill>
              </a:rPr>
              <a:t>&lt;2-3&gt; 추가 내용(판시사항, 판결요지, 참조조문, 주문, 이유) 제공</a:t>
            </a:r>
            <a:endParaRPr sz="950">
              <a:solidFill>
                <a:schemeClr val="dk1"/>
              </a:solidFill>
            </a:endParaRPr>
          </a:p>
          <a:p>
            <a:pPr indent="0" lvl="0" marL="0" rtl="0" algn="l">
              <a:spcBef>
                <a:spcPts val="0"/>
              </a:spcBef>
              <a:spcAft>
                <a:spcPts val="0"/>
              </a:spcAft>
              <a:buNone/>
            </a:pPr>
            <a:r>
              <a:t/>
            </a:r>
            <a:endParaRPr sz="400">
              <a:solidFill>
                <a:schemeClr val="dk1"/>
              </a:solidFill>
            </a:endParaRPr>
          </a:p>
          <a:p>
            <a:pPr indent="0" lvl="0" marL="0" rtl="0" algn="l">
              <a:spcBef>
                <a:spcPts val="0"/>
              </a:spcBef>
              <a:spcAft>
                <a:spcPts val="0"/>
              </a:spcAft>
              <a:buClr>
                <a:schemeClr val="dk1"/>
              </a:buClr>
              <a:buSzPts val="1100"/>
              <a:buFont typeface="Arial"/>
              <a:buNone/>
            </a:pPr>
            <a:r>
              <a:rPr lang="ko-KR" sz="950">
                <a:solidFill>
                  <a:schemeClr val="dk1"/>
                </a:solidFill>
              </a:rPr>
              <a:t>3. </a:t>
            </a:r>
            <a:r>
              <a:rPr lang="ko-KR" sz="950">
                <a:solidFill>
                  <a:schemeClr val="dk1"/>
                </a:solidFill>
                <a:latin typeface="Malgun Gothic"/>
                <a:ea typeface="Malgun Gothic"/>
                <a:cs typeface="Malgun Gothic"/>
                <a:sym typeface="Malgun Gothic"/>
              </a:rPr>
              <a:t>USER</a:t>
            </a:r>
            <a:r>
              <a:rPr lang="ko-KR" sz="950">
                <a:solidFill>
                  <a:schemeClr val="dk1"/>
                </a:solidFill>
              </a:rPr>
              <a:t>가 작성한 질문 게시글 화면 구현</a:t>
            </a:r>
            <a:endParaRPr sz="950"/>
          </a:p>
        </p:txBody>
      </p:sp>
      <p:sp>
        <p:nvSpPr>
          <p:cNvPr id="89" name="Google Shape;89;p13"/>
          <p:cNvSpPr/>
          <p:nvPr/>
        </p:nvSpPr>
        <p:spPr>
          <a:xfrm>
            <a:off x="188675" y="7772775"/>
            <a:ext cx="720000" cy="1295400"/>
          </a:xfrm>
          <a:prstGeom prst="rect">
            <a:avLst/>
          </a:prstGeom>
          <a:solidFill>
            <a:srgbClr val="F2F2F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달성</a:t>
            </a:r>
            <a:endParaRPr b="0" i="0" sz="1100" u="none" cap="none" strike="noStrike">
              <a:solidFill>
                <a:schemeClr val="dk1"/>
              </a:solidFill>
              <a:latin typeface="Malgun Gothic"/>
              <a:ea typeface="Malgun Gothic"/>
              <a:cs typeface="Malgun Gothic"/>
              <a:sym typeface="Malgun Gothic"/>
            </a:endParaRPr>
          </a:p>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목표</a:t>
            </a:r>
            <a:endParaRPr/>
          </a:p>
        </p:txBody>
      </p:sp>
      <p:sp>
        <p:nvSpPr>
          <p:cNvPr id="90" name="Google Shape;90;p13"/>
          <p:cNvSpPr/>
          <p:nvPr/>
        </p:nvSpPr>
        <p:spPr>
          <a:xfrm>
            <a:off x="908720" y="1064568"/>
            <a:ext cx="5760640" cy="360040"/>
          </a:xfrm>
          <a:prstGeom prst="rect">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None/>
            </a:pPr>
            <a:r>
              <a:rPr lang="ko-KR" sz="1100">
                <a:solidFill>
                  <a:schemeClr val="dk1"/>
                </a:solidFill>
                <a:latin typeface="Malgun Gothic"/>
                <a:ea typeface="Malgun Gothic"/>
                <a:cs typeface="Malgun Gothic"/>
                <a:sym typeface="Malgun Gothic"/>
              </a:rPr>
              <a:t>질 수 없조 (박주영, 강민영, 김세진, 박가연, 이성민, 조혁준)</a:t>
            </a:r>
            <a:endParaRPr b="0" i="0" sz="1100" u="none" cap="none" strike="noStrike">
              <a:solidFill>
                <a:schemeClr val="dk1"/>
              </a:solidFill>
              <a:latin typeface="Malgun Gothic"/>
              <a:ea typeface="Malgun Gothic"/>
              <a:cs typeface="Malgun Gothic"/>
              <a:sym typeface="Malgun Gothic"/>
            </a:endParaRPr>
          </a:p>
        </p:txBody>
      </p:sp>
      <p:sp>
        <p:nvSpPr>
          <p:cNvPr id="91" name="Google Shape;91;p13"/>
          <p:cNvSpPr/>
          <p:nvPr/>
        </p:nvSpPr>
        <p:spPr>
          <a:xfrm>
            <a:off x="188640" y="1064568"/>
            <a:ext cx="720080" cy="360040"/>
          </a:xfrm>
          <a:prstGeom prst="rect">
            <a:avLst/>
          </a:prstGeom>
          <a:solidFill>
            <a:srgbClr val="F2F2F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팀명</a:t>
            </a:r>
            <a:endParaRPr b="0" i="0" sz="1100" u="none" cap="none" strike="noStrike">
              <a:solidFill>
                <a:schemeClr val="dk1"/>
              </a:solidFill>
              <a:latin typeface="Malgun Gothic"/>
              <a:ea typeface="Malgun Gothic"/>
              <a:cs typeface="Malgun Gothic"/>
              <a:sym typeface="Malgun Gothic"/>
            </a:endParaRPr>
          </a:p>
        </p:txBody>
      </p:sp>
      <p:sp>
        <p:nvSpPr>
          <p:cNvPr id="92" name="Google Shape;92;p13"/>
          <p:cNvSpPr/>
          <p:nvPr/>
        </p:nvSpPr>
        <p:spPr>
          <a:xfrm>
            <a:off x="1124744" y="200472"/>
            <a:ext cx="4608512" cy="3600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ko-KR" sz="1800" u="none" cap="none" strike="noStrike">
                <a:solidFill>
                  <a:schemeClr val="dk1"/>
                </a:solidFill>
                <a:latin typeface="Malgun Gothic"/>
                <a:ea typeface="Malgun Gothic"/>
                <a:cs typeface="Malgun Gothic"/>
                <a:sym typeface="Malgun Gothic"/>
              </a:rPr>
              <a:t>기초 프로젝트 과제 제안서</a:t>
            </a:r>
            <a:endParaRPr/>
          </a:p>
        </p:txBody>
      </p:sp>
      <p:sp>
        <p:nvSpPr>
          <p:cNvPr id="93" name="Google Shape;93;p13"/>
          <p:cNvSpPr/>
          <p:nvPr/>
        </p:nvSpPr>
        <p:spPr>
          <a:xfrm>
            <a:off x="908729" y="9135275"/>
            <a:ext cx="5760600" cy="65670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None/>
            </a:pPr>
            <a:r>
              <a:t/>
            </a:r>
            <a:endParaRPr sz="550">
              <a:solidFill>
                <a:schemeClr val="dk1"/>
              </a:solidFill>
              <a:latin typeface="Malgun Gothic"/>
              <a:ea typeface="Malgun Gothic"/>
              <a:cs typeface="Malgun Gothic"/>
              <a:sym typeface="Malgun Gothic"/>
            </a:endParaRPr>
          </a:p>
          <a:p>
            <a:pPr indent="0" lvl="0" marL="0" marR="0" rtl="0" algn="l">
              <a:lnSpc>
                <a:spcPct val="140000"/>
              </a:lnSpc>
              <a:spcBef>
                <a:spcPts val="0"/>
              </a:spcBef>
              <a:spcAft>
                <a:spcPts val="0"/>
              </a:spcAft>
              <a:buNone/>
            </a:pPr>
            <a:r>
              <a:rPr lang="ko-KR" sz="1000">
                <a:solidFill>
                  <a:schemeClr val="dk1"/>
                </a:solidFill>
                <a:latin typeface="Malgun Gothic"/>
                <a:ea typeface="Malgun Gothic"/>
                <a:cs typeface="Malgun Gothic"/>
                <a:sym typeface="Malgun Gothic"/>
              </a:rPr>
              <a:t>[대표 논문] LEXAI : 설명 가능한 인공지능을 이용한 법률 문서 유사도 분석 서비스</a:t>
            </a:r>
            <a:endParaRPr sz="1300"/>
          </a:p>
          <a:p>
            <a:pPr indent="0" lvl="0" marL="0" marR="0" rtl="0" algn="l">
              <a:lnSpc>
                <a:spcPct val="140000"/>
              </a:lnSpc>
              <a:spcBef>
                <a:spcPts val="0"/>
              </a:spcBef>
              <a:spcAft>
                <a:spcPts val="0"/>
              </a:spcAft>
              <a:buNone/>
            </a:pPr>
            <a:r>
              <a:rPr lang="ko-KR" sz="1000">
                <a:solidFill>
                  <a:schemeClr val="dk1"/>
                </a:solidFill>
                <a:latin typeface="Malgun Gothic"/>
                <a:ea typeface="Malgun Gothic"/>
                <a:cs typeface="Malgun Gothic"/>
                <a:sym typeface="Malgun Gothic"/>
              </a:rPr>
              <a:t>[관련 기술] BERT, TF-IDF, Doc2vec</a:t>
            </a:r>
            <a:endParaRPr b="0" i="0" sz="1000" u="none" cap="none" strike="noStrike">
              <a:solidFill>
                <a:schemeClr val="dk1"/>
              </a:solidFill>
              <a:latin typeface="Malgun Gothic"/>
              <a:ea typeface="Malgun Gothic"/>
              <a:cs typeface="Malgun Gothic"/>
              <a:sym typeface="Malgun Gothic"/>
            </a:endParaRPr>
          </a:p>
        </p:txBody>
      </p:sp>
      <p:sp>
        <p:nvSpPr>
          <p:cNvPr id="94" name="Google Shape;94;p13"/>
          <p:cNvSpPr/>
          <p:nvPr/>
        </p:nvSpPr>
        <p:spPr>
          <a:xfrm>
            <a:off x="188650" y="9135275"/>
            <a:ext cx="720000" cy="656700"/>
          </a:xfrm>
          <a:prstGeom prst="rect">
            <a:avLst/>
          </a:prstGeom>
          <a:solidFill>
            <a:srgbClr val="F2F2F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기타</a:t>
            </a:r>
            <a:endParaRPr/>
          </a:p>
        </p:txBody>
      </p:sp>
      <p:grpSp>
        <p:nvGrpSpPr>
          <p:cNvPr id="95" name="Google Shape;95;p13"/>
          <p:cNvGrpSpPr/>
          <p:nvPr/>
        </p:nvGrpSpPr>
        <p:grpSpPr>
          <a:xfrm>
            <a:off x="188650" y="3195165"/>
            <a:ext cx="6480720" cy="4509976"/>
            <a:chOff x="188640" y="2792760"/>
            <a:chExt cx="6480720" cy="4824536"/>
          </a:xfrm>
        </p:grpSpPr>
        <p:sp>
          <p:nvSpPr>
            <p:cNvPr id="96" name="Google Shape;96;p13"/>
            <p:cNvSpPr/>
            <p:nvPr/>
          </p:nvSpPr>
          <p:spPr>
            <a:xfrm>
              <a:off x="908720" y="2792760"/>
              <a:ext cx="5760640" cy="4824536"/>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None/>
              </a:pPr>
              <a:r>
                <a:t/>
              </a:r>
              <a:endParaRPr/>
            </a:p>
            <a:p>
              <a:pPr indent="0" lvl="0" marL="0" marR="0" rtl="0" algn="l">
                <a:lnSpc>
                  <a:spcPct val="140000"/>
                </a:lnSpc>
                <a:spcBef>
                  <a:spcPts val="0"/>
                </a:spcBef>
                <a:spcAft>
                  <a:spcPts val="0"/>
                </a:spcAft>
                <a:buNone/>
              </a:pPr>
              <a:r>
                <a:t/>
              </a:r>
              <a:endParaRPr b="0" i="0" sz="1100" u="none" cap="none" strike="noStrike">
                <a:solidFill>
                  <a:schemeClr val="dk1"/>
                </a:solidFill>
                <a:latin typeface="Malgun Gothic"/>
                <a:ea typeface="Malgun Gothic"/>
                <a:cs typeface="Malgun Gothic"/>
                <a:sym typeface="Malgun Gothic"/>
              </a:endParaRPr>
            </a:p>
          </p:txBody>
        </p:sp>
        <p:sp>
          <p:nvSpPr>
            <p:cNvPr id="97" name="Google Shape;97;p13"/>
            <p:cNvSpPr/>
            <p:nvPr/>
          </p:nvSpPr>
          <p:spPr>
            <a:xfrm>
              <a:off x="188640" y="2792760"/>
              <a:ext cx="720080" cy="4824536"/>
            </a:xfrm>
            <a:prstGeom prst="rect">
              <a:avLst/>
            </a:prstGeom>
            <a:solidFill>
              <a:srgbClr val="F2F2F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시스템</a:t>
              </a:r>
              <a:endParaRPr b="0" i="0" sz="1100" u="none" cap="none" strike="noStrike">
                <a:solidFill>
                  <a:schemeClr val="dk1"/>
                </a:solidFill>
                <a:latin typeface="Malgun Gothic"/>
                <a:ea typeface="Malgun Gothic"/>
                <a:cs typeface="Malgun Gothic"/>
                <a:sym typeface="Malgun Gothic"/>
              </a:endParaRPr>
            </a:p>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구성도</a:t>
              </a:r>
              <a:endParaRPr/>
            </a:p>
          </p:txBody>
        </p:sp>
      </p:grpSp>
      <p:sp>
        <p:nvSpPr>
          <p:cNvPr id="98" name="Google Shape;98;p13"/>
          <p:cNvSpPr/>
          <p:nvPr/>
        </p:nvSpPr>
        <p:spPr>
          <a:xfrm>
            <a:off x="908720" y="1496616"/>
            <a:ext cx="5760640" cy="360040"/>
          </a:xfrm>
          <a:prstGeom prst="rect">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None/>
            </a:pPr>
            <a:r>
              <a:rPr lang="ko-KR" sz="1100">
                <a:solidFill>
                  <a:schemeClr val="dk1"/>
                </a:solidFill>
                <a:latin typeface="Malgun Gothic"/>
                <a:ea typeface="Malgun Gothic"/>
                <a:cs typeface="Malgun Gothic"/>
                <a:sym typeface="Malgun Gothic"/>
              </a:rPr>
              <a:t>최고로 가자</a:t>
            </a:r>
            <a:endParaRPr b="0" i="0" sz="1100" u="none" cap="none" strike="noStrike">
              <a:solidFill>
                <a:schemeClr val="dk1"/>
              </a:solidFill>
              <a:latin typeface="Malgun Gothic"/>
              <a:ea typeface="Malgun Gothic"/>
              <a:cs typeface="Malgun Gothic"/>
              <a:sym typeface="Malgun Gothic"/>
            </a:endParaRPr>
          </a:p>
        </p:txBody>
      </p:sp>
      <p:sp>
        <p:nvSpPr>
          <p:cNvPr id="99" name="Google Shape;99;p13"/>
          <p:cNvSpPr/>
          <p:nvPr/>
        </p:nvSpPr>
        <p:spPr>
          <a:xfrm>
            <a:off x="188640" y="1496616"/>
            <a:ext cx="720080" cy="360040"/>
          </a:xfrm>
          <a:prstGeom prst="rect">
            <a:avLst/>
          </a:prstGeom>
          <a:solidFill>
            <a:srgbClr val="F2F2F2"/>
          </a:solid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40000"/>
              </a:lnSpc>
              <a:spcBef>
                <a:spcPts val="0"/>
              </a:spcBef>
              <a:spcAft>
                <a:spcPts val="0"/>
              </a:spcAft>
              <a:buNone/>
            </a:pPr>
            <a:r>
              <a:rPr b="0" i="0" lang="ko-KR" sz="1100" u="none" cap="none" strike="noStrike">
                <a:solidFill>
                  <a:schemeClr val="dk1"/>
                </a:solidFill>
                <a:latin typeface="Malgun Gothic"/>
                <a:ea typeface="Malgun Gothic"/>
                <a:cs typeface="Malgun Gothic"/>
                <a:sym typeface="Malgun Gothic"/>
              </a:rPr>
              <a:t>가치관</a:t>
            </a:r>
            <a:endParaRPr/>
          </a:p>
        </p:txBody>
      </p:sp>
      <p:sp>
        <p:nvSpPr>
          <p:cNvPr id="100" name="Google Shape;100;p13"/>
          <p:cNvSpPr txBox="1"/>
          <p:nvPr/>
        </p:nvSpPr>
        <p:spPr>
          <a:xfrm>
            <a:off x="961850" y="5972388"/>
            <a:ext cx="5654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000">
                <a:latin typeface="Malgun Gothic"/>
                <a:ea typeface="Malgun Gothic"/>
                <a:cs typeface="Malgun Gothic"/>
                <a:sym typeface="Malgun Gothic"/>
              </a:rPr>
              <a:t>1. </a:t>
            </a:r>
            <a:r>
              <a:rPr lang="ko-KR" sz="1000">
                <a:latin typeface="Malgun Gothic"/>
                <a:ea typeface="Malgun Gothic"/>
                <a:cs typeface="Malgun Gothic"/>
                <a:sym typeface="Malgun Gothic"/>
              </a:rPr>
              <a:t>USER는 자신이 처한 법적 상황에 대한 질문을 시스템에 입력한다. </a:t>
            </a:r>
            <a:endParaRPr sz="1000">
              <a:latin typeface="Malgun Gothic"/>
              <a:ea typeface="Malgun Gothic"/>
              <a:cs typeface="Malgun Gothic"/>
              <a:sym typeface="Malgun Gothic"/>
            </a:endParaRPr>
          </a:p>
          <a:p>
            <a:pPr indent="0" lvl="0" marL="0" rtl="0" algn="l">
              <a:spcBef>
                <a:spcPts val="0"/>
              </a:spcBef>
              <a:spcAft>
                <a:spcPts val="0"/>
              </a:spcAft>
              <a:buNone/>
            </a:pPr>
            <a:r>
              <a:t/>
            </a:r>
            <a:endParaRPr sz="400">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2. USER로 부터 작성된 질문은 카테고리 모델(BERT) 입력으로 들어가 연관된 법의 요소 </a:t>
            </a:r>
            <a:endParaRPr sz="1000">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   (카테고리)를 추출한다. </a:t>
            </a:r>
            <a:endParaRPr sz="1000">
              <a:latin typeface="Malgun Gothic"/>
              <a:ea typeface="Malgun Gothic"/>
              <a:cs typeface="Malgun Gothic"/>
              <a:sym typeface="Malgun Gothic"/>
            </a:endParaRPr>
          </a:p>
          <a:p>
            <a:pPr indent="0" lvl="0" marL="0" rtl="0" algn="l">
              <a:spcBef>
                <a:spcPts val="0"/>
              </a:spcBef>
              <a:spcAft>
                <a:spcPts val="0"/>
              </a:spcAft>
              <a:buNone/>
            </a:pPr>
            <a:r>
              <a:t/>
            </a:r>
            <a:endParaRPr sz="400">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3. </a:t>
            </a:r>
            <a:r>
              <a:rPr lang="ko-KR" sz="1000">
                <a:solidFill>
                  <a:schemeClr val="dk1"/>
                </a:solidFill>
                <a:latin typeface="Malgun Gothic"/>
                <a:ea typeface="Malgun Gothic"/>
                <a:cs typeface="Malgun Gothic"/>
                <a:sym typeface="Malgun Gothic"/>
              </a:rPr>
              <a:t>USER로 부터 작성된 질문은 판시사항 벡터화 모델(BERT) 입력으로 들어가 판시사항 벡터를 </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000">
                <a:solidFill>
                  <a:schemeClr val="dk1"/>
                </a:solidFill>
                <a:latin typeface="Malgun Gothic"/>
                <a:ea typeface="Malgun Gothic"/>
                <a:cs typeface="Malgun Gothic"/>
                <a:sym typeface="Malgun Gothic"/>
              </a:rPr>
              <a:t>   추출한다.</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4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000">
                <a:solidFill>
                  <a:schemeClr val="dk1"/>
                </a:solidFill>
                <a:latin typeface="Malgun Gothic"/>
                <a:ea typeface="Malgun Gothic"/>
                <a:cs typeface="Malgun Gothic"/>
                <a:sym typeface="Malgun Gothic"/>
              </a:rPr>
              <a:t>4. 2에서 얻은 카테고리와 3에서 얻은 벡터를 기반으로 유사 판례 리스트를 얻는다. </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400">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5.</a:t>
            </a:r>
            <a:r>
              <a:rPr lang="ko-KR" sz="1000">
                <a:latin typeface="Malgun Gothic"/>
                <a:ea typeface="Malgun Gothic"/>
                <a:cs typeface="Malgun Gothic"/>
                <a:sym typeface="Malgun Gothic"/>
              </a:rPr>
              <a:t> </a:t>
            </a:r>
            <a:r>
              <a:rPr lang="ko-KR" sz="1000">
                <a:solidFill>
                  <a:schemeClr val="dk1"/>
                </a:solidFill>
              </a:rPr>
              <a:t>USER에게 4에서 얻은 유사 판례 리스트를 보여주고, 각각에 대한 (카테고리, 유사판례, </a:t>
            </a:r>
            <a:endParaRPr sz="1000">
              <a:solidFill>
                <a:schemeClr val="dk1"/>
              </a:solidFill>
            </a:endParaRPr>
          </a:p>
          <a:p>
            <a:pPr indent="0" lvl="0" marL="0" rtl="0" algn="l">
              <a:spcBef>
                <a:spcPts val="0"/>
              </a:spcBef>
              <a:spcAft>
                <a:spcPts val="0"/>
              </a:spcAft>
              <a:buNone/>
            </a:pPr>
            <a:r>
              <a:rPr lang="ko-KR" sz="1000">
                <a:solidFill>
                  <a:schemeClr val="dk1"/>
                </a:solidFill>
              </a:rPr>
              <a:t>    판시사항, 판결요지, 참조 조문, 주문, 이유)를 화면에 보여준다.</a:t>
            </a:r>
            <a:endParaRPr sz="1000">
              <a:latin typeface="Malgun Gothic"/>
              <a:ea typeface="Malgun Gothic"/>
              <a:cs typeface="Malgun Gothic"/>
              <a:sym typeface="Malgun Gothic"/>
            </a:endParaRPr>
          </a:p>
        </p:txBody>
      </p:sp>
      <p:pic>
        <p:nvPicPr>
          <p:cNvPr id="101" name="Google Shape;101;p13"/>
          <p:cNvPicPr preferRelativeResize="0"/>
          <p:nvPr/>
        </p:nvPicPr>
        <p:blipFill>
          <a:blip r:embed="rId3">
            <a:alphaModFix/>
          </a:blip>
          <a:stretch>
            <a:fillRect/>
          </a:stretch>
        </p:blipFill>
        <p:spPr>
          <a:xfrm>
            <a:off x="7066225" y="3069746"/>
            <a:ext cx="1799489" cy="2914492"/>
          </a:xfrm>
          <a:prstGeom prst="rect">
            <a:avLst/>
          </a:prstGeom>
          <a:noFill/>
          <a:ln>
            <a:noFill/>
          </a:ln>
        </p:spPr>
      </p:pic>
      <p:sp>
        <p:nvSpPr>
          <p:cNvPr id="102" name="Google Shape;102;p13"/>
          <p:cNvSpPr txBox="1"/>
          <p:nvPr/>
        </p:nvSpPr>
        <p:spPr>
          <a:xfrm flipH="1">
            <a:off x="3107013" y="5511225"/>
            <a:ext cx="1497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KR" sz="900">
                <a:latin typeface="Malgun Gothic"/>
                <a:ea typeface="Malgun Gothic"/>
                <a:cs typeface="Malgun Gothic"/>
                <a:sym typeface="Malgun Gothic"/>
              </a:rPr>
              <a:t>&lt;시스템 구성도&gt;</a:t>
            </a:r>
            <a:endParaRPr b="1" sz="900">
              <a:latin typeface="Malgun Gothic"/>
              <a:ea typeface="Malgun Gothic"/>
              <a:cs typeface="Malgun Gothic"/>
              <a:sym typeface="Malgun Gothic"/>
            </a:endParaRPr>
          </a:p>
        </p:txBody>
      </p:sp>
      <p:pic>
        <p:nvPicPr>
          <p:cNvPr id="103" name="Google Shape;103;p13"/>
          <p:cNvPicPr preferRelativeResize="0"/>
          <p:nvPr/>
        </p:nvPicPr>
        <p:blipFill>
          <a:blip r:embed="rId4">
            <a:alphaModFix/>
          </a:blip>
          <a:stretch>
            <a:fillRect/>
          </a:stretch>
        </p:blipFill>
        <p:spPr>
          <a:xfrm>
            <a:off x="9073961" y="3049177"/>
            <a:ext cx="1799489" cy="2955625"/>
          </a:xfrm>
          <a:prstGeom prst="rect">
            <a:avLst/>
          </a:prstGeom>
          <a:noFill/>
          <a:ln>
            <a:noFill/>
          </a:ln>
        </p:spPr>
      </p:pic>
      <p:pic>
        <p:nvPicPr>
          <p:cNvPr id="104" name="Google Shape;104;p13"/>
          <p:cNvPicPr preferRelativeResize="0"/>
          <p:nvPr/>
        </p:nvPicPr>
        <p:blipFill>
          <a:blip r:embed="rId5">
            <a:alphaModFix/>
          </a:blip>
          <a:stretch>
            <a:fillRect/>
          </a:stretch>
        </p:blipFill>
        <p:spPr>
          <a:xfrm>
            <a:off x="1056725" y="3397126"/>
            <a:ext cx="5464650" cy="20756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