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5" r:id="rId5"/>
    <p:sldId id="263" r:id="rId6"/>
    <p:sldId id="268" r:id="rId7"/>
    <p:sldId id="266" r:id="rId8"/>
    <p:sldId id="267" r:id="rId9"/>
    <p:sldId id="271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수현" userId="65c0d647a520855d" providerId="LiveId" clId="{5136C7C4-1890-4D9F-871E-3E44E45B8917}"/>
    <pc:docChg chg="custSel modSld">
      <pc:chgData name="김 수현" userId="65c0d647a520855d" providerId="LiveId" clId="{5136C7C4-1890-4D9F-871E-3E44E45B8917}" dt="2020-07-23T17:07:40.032" v="1453" actId="20577"/>
      <pc:docMkLst>
        <pc:docMk/>
      </pc:docMkLst>
      <pc:sldChg chg="modSp mod">
        <pc:chgData name="김 수현" userId="65c0d647a520855d" providerId="LiveId" clId="{5136C7C4-1890-4D9F-871E-3E44E45B8917}" dt="2020-07-23T16:44:43.997" v="170" actId="20577"/>
        <pc:sldMkLst>
          <pc:docMk/>
          <pc:sldMk cId="3576138801" sldId="256"/>
        </pc:sldMkLst>
        <pc:spChg chg="mod">
          <ac:chgData name="김 수현" userId="65c0d647a520855d" providerId="LiveId" clId="{5136C7C4-1890-4D9F-871E-3E44E45B8917}" dt="2020-07-23T16:44:43.997" v="170" actId="20577"/>
          <ac:spMkLst>
            <pc:docMk/>
            <pc:sldMk cId="3576138801" sldId="256"/>
            <ac:spMk id="3" creationId="{4AF9056B-C7C9-4408-A20D-AEBDEF98FC24}"/>
          </ac:spMkLst>
        </pc:spChg>
      </pc:sldChg>
      <pc:sldChg chg="addSp modSp mod">
        <pc:chgData name="김 수현" userId="65c0d647a520855d" providerId="LiveId" clId="{5136C7C4-1890-4D9F-871E-3E44E45B8917}" dt="2020-07-23T17:07:40.032" v="1453" actId="20577"/>
        <pc:sldMkLst>
          <pc:docMk/>
          <pc:sldMk cId="3544829315" sldId="268"/>
        </pc:sldMkLst>
        <pc:spChg chg="add mod">
          <ac:chgData name="김 수현" userId="65c0d647a520855d" providerId="LiveId" clId="{5136C7C4-1890-4D9F-871E-3E44E45B8917}" dt="2020-07-23T17:07:40.032" v="1453" actId="20577"/>
          <ac:spMkLst>
            <pc:docMk/>
            <pc:sldMk cId="3544829315" sldId="268"/>
            <ac:spMk id="2" creationId="{3D5C5BB2-BD50-4810-8500-D11A8B7198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CC81F-4976-421F-B165-4898FE19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86544-4A6E-40F2-9919-E0D0815F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10D408-3C0E-4E57-AC84-352072B3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6004D-D03F-4E5A-ACC7-A0C3DC71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090E5-B40C-41CE-9686-E802C94F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A6E44-60B5-4F94-BADA-50186D44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9D88F1-2CAA-4FB5-9CA0-F3E1B6C8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AFC2F-FA20-43EF-9019-9893AB1B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E1D99-1B65-4723-AFF8-81E71934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F7319-C402-4172-B874-A1F912BD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EA6DCD-4F73-408A-9D35-71CA5F1A0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74EFA-7E79-4B63-8E35-EDBE441C1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4FD8-E6D2-4F74-9E67-76DE1880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1528F-D426-46CF-B86A-1D22DB97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1E878-A700-4400-9097-83DCB5DD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3B98-C64C-4037-9194-53DB2F8A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69AAE-9400-4DC3-A030-D2A0CDF58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E915-91C0-4712-8BA8-379A9BE5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E9D4-6350-499B-85DC-B08CBFDA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05B02-444B-468A-B412-A9FA60C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257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D927E-E91E-4C29-B06B-C4909D58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79F96-F1F2-40E5-B469-9D4F769F6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9174D-880F-4659-8C61-32C11920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CEC8B-D629-4BC6-ABA9-206BF3D2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31A79-528C-4039-A1BD-C3D59E34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4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3E62B-1C05-4D28-B3FC-99830DB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6265B-00BB-4A0C-8E4A-CB4E00EA1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B69C6E-8A94-41F0-BAE5-2442B5FB5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5B92E2-9DE4-4F52-B846-6B4A511D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24247-C65E-4BA5-AB2D-DAB53A9B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E1D1D-DDE6-4F6D-B3A3-D47A903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86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47DC7-0B8E-43F7-8A98-7CA92122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E532B-CED2-49EF-B127-32AEAC3B4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8D7C-3A10-4A43-BC54-38D7DE58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22D3EB-C831-4E9D-AC02-C8C90F4ED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20625F-D3B6-4D83-8830-AAFEF4B5A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0D735F-4490-4F37-8B78-3126CCFA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F216B-7FF1-475D-AFF3-A4FDD84D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91D4D3-2506-47EC-9A9A-9FF1EB3D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3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0DF25-3B5E-4DEE-8AB2-8C6322E34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F95561-8225-40A3-9651-10E49720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546F8-00C5-4946-B0BA-25DC0228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77140F-B1F9-4D93-A80B-BC3E5E02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69D97F-5724-4FEE-83AB-4ED39A8D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3AAC1C-2139-4F83-ABCF-375E1A1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23989-EBF1-4E6F-B091-5711B6B2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3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9415-12B8-453C-BFC5-BB345CDB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C6824-1701-4125-B73D-794D8E825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318978-127B-4641-BD74-36C7F4B1E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A0901-3B84-45CE-A04E-70EDB57E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49DC0-3C36-4A30-8A6C-C916686A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2EA382-47BC-4EFD-88F9-14517CFB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E373-A4C2-499E-84D6-C0E11038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A5F8F5-70AA-4497-857C-E6DDDAF0E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AD61F-4532-4153-B87C-C97EC2B7B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29A9F4-26D1-4960-9B8F-ED0B033E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D2287-5F27-403B-8420-DB5B2E3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35EF4B-D7FC-423A-BB70-9E1FAE37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68970F-E156-4097-96B2-FA7C659C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A24F7-6446-4F0B-BE33-7D6965EF7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879A0-88B2-423C-9D77-8DDA35217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6270-8102-4A14-AA74-8937BBD30F05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FF9C45-DFBB-4CB5-BA6A-B11AE24B8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D67294-05BA-446B-BC96-3B0670C54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BDEA-77E9-4219-BB61-723FDB80F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6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ldp.org/node/7157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o.wikipedia.org/wiki/%ED%97%A4%EB%8D%94_%ED%8C%8C%EC%9D%B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doocode.com/121" TargetMode="External"/><Relationship Id="rId2" Type="http://schemas.openxmlformats.org/officeDocument/2006/relationships/hyperlink" Target="http://neosrtos.com/docs/posix_api/stdi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C_%ED%91%9C%EC%A4%80_%EB%9D%BC%EC%9D%B4%EB%B8%8C%EB%9F%AC%EB%A6%AC" TargetMode="External"/><Relationship Id="rId4" Type="http://schemas.openxmlformats.org/officeDocument/2006/relationships/hyperlink" Target="https://www.joinc.co.kr/w/Site/Thread/Beginning/PthreadApiReference#AEN1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lub.tistory.com/45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E286-9EF9-4ABC-A2C8-4912AD71B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darknet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F9056B-C7C9-4408-A20D-AEBDEF98FC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record line by line with </a:t>
            </a:r>
            <a:r>
              <a:rPr lang="en-US" altLang="ko-KR" dirty="0" err="1"/>
              <a:t>darknet.c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13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F860-485B-4687-8EA6-1F5A0D2E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C097E2-7ED6-4820-9A7B-85AE53D354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5B2F1-ECC6-4B29-A9E8-4FC6D55F2E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49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CBA-FAFF-4587-9B60-DA53A753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선행처리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67BAA53-2194-425B-97D6-F7CC52A2E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234" y="2149012"/>
            <a:ext cx="4404633" cy="32988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AF9892-A914-47A0-9C11-70E5F8C3B02E}"/>
              </a:ext>
            </a:extLst>
          </p:cNvPr>
          <p:cNvSpPr txBox="1"/>
          <p:nvPr/>
        </p:nvSpPr>
        <p:spPr>
          <a:xfrm>
            <a:off x="693234" y="177968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실행파일이 생성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2D62D-798F-41D1-8A24-934E8CEC0819}"/>
              </a:ext>
            </a:extLst>
          </p:cNvPr>
          <p:cNvSpPr txBox="1"/>
          <p:nvPr/>
        </p:nvSpPr>
        <p:spPr>
          <a:xfrm>
            <a:off x="5578321" y="764017"/>
            <a:ext cx="652120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/>
              <a:t>선행처리는 대부분 치환형태로 코드 일부를 수정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명령문은 </a:t>
            </a:r>
            <a:r>
              <a:rPr lang="en-US" altLang="ko-KR" dirty="0"/>
              <a:t># </a:t>
            </a:r>
            <a:r>
              <a:rPr lang="ko-KR" altLang="en-US" dirty="0"/>
              <a:t>문자로 시작</a:t>
            </a:r>
            <a:endParaRPr lang="en-US" altLang="ko-KR" dirty="0"/>
          </a:p>
          <a:p>
            <a:r>
              <a:rPr lang="en-US" altLang="ko-KR" dirty="0"/>
              <a:t>ex) include&lt;</a:t>
            </a:r>
            <a:r>
              <a:rPr lang="en-US" altLang="ko-KR" dirty="0" err="1"/>
              <a:t>stdio.h</a:t>
            </a:r>
            <a:r>
              <a:rPr lang="en-US" altLang="ko-KR" dirty="0"/>
              <a:t>&gt; </a:t>
            </a:r>
            <a:r>
              <a:rPr lang="ko-KR" altLang="en-US" dirty="0"/>
              <a:t>선언은 </a:t>
            </a:r>
            <a:r>
              <a:rPr lang="en-US" altLang="ko-KR" dirty="0" err="1"/>
              <a:t>stdio.h</a:t>
            </a:r>
            <a:r>
              <a:rPr lang="en-US" altLang="ko-KR" dirty="0"/>
              <a:t> </a:t>
            </a:r>
            <a:r>
              <a:rPr lang="ko-KR" altLang="en-US" dirty="0"/>
              <a:t>파일의 내용을 이 코드에</a:t>
            </a:r>
            <a:endParaRPr lang="en-US" altLang="ko-KR" dirty="0"/>
          </a:p>
          <a:p>
            <a:r>
              <a:rPr lang="ko-KR" altLang="en-US" dirty="0"/>
              <a:t>가져다 놓는다는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중복시</a:t>
            </a:r>
            <a:r>
              <a:rPr lang="ko-KR" altLang="en-US" dirty="0"/>
              <a:t> </a:t>
            </a:r>
            <a:r>
              <a:rPr lang="en-US" altLang="ko-KR" dirty="0" err="1"/>
              <a:t>syntex</a:t>
            </a:r>
            <a:r>
              <a:rPr lang="ko-KR" altLang="en-US" dirty="0"/>
              <a:t> 에러를 발생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99D05-95D2-453A-94DB-A96D84013CE2}"/>
              </a:ext>
            </a:extLst>
          </p:cNvPr>
          <p:cNvSpPr txBox="1"/>
          <p:nvPr/>
        </p:nvSpPr>
        <p:spPr>
          <a:xfrm>
            <a:off x="5160908" y="2891889"/>
            <a:ext cx="7031092" cy="36009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/>
              <a:t>컴파일 </a:t>
            </a:r>
            <a:r>
              <a:rPr lang="en-US" altLang="ko-KR" sz="1200" dirty="0"/>
              <a:t>: </a:t>
            </a:r>
            <a:r>
              <a:rPr lang="ko-KR" altLang="en-US" sz="1200" dirty="0"/>
              <a:t>고급언어를 컴퓨터가 알아들 수 있는 저급언어</a:t>
            </a:r>
            <a:r>
              <a:rPr lang="en-US" altLang="ko-KR" sz="1200" dirty="0"/>
              <a:t>(</a:t>
            </a:r>
            <a:r>
              <a:rPr lang="ko-KR" altLang="en-US" sz="1200" dirty="0"/>
              <a:t>기계어</a:t>
            </a:r>
            <a:r>
              <a:rPr lang="en-US" altLang="ko-KR" sz="1200" dirty="0"/>
              <a:t>,</a:t>
            </a:r>
            <a:r>
              <a:rPr lang="ko-KR" altLang="en-US" sz="1200" dirty="0"/>
              <a:t>바이너리</a:t>
            </a:r>
            <a:r>
              <a:rPr lang="en-US" altLang="ko-KR" sz="1200" dirty="0"/>
              <a:t>)</a:t>
            </a:r>
            <a:r>
              <a:rPr lang="ko-KR" altLang="en-US" sz="1200" dirty="0"/>
              <a:t>로 변환해 주는 과정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  .c </a:t>
            </a:r>
            <a:r>
              <a:rPr lang="ko-KR" altLang="en-US" sz="1200" dirty="0"/>
              <a:t>파일 </a:t>
            </a:r>
            <a:r>
              <a:rPr lang="en-US" altLang="ko-KR" sz="1200" dirty="0">
                <a:sym typeface="Wingdings" panose="05000000000000000000" pitchFamily="2" charset="2"/>
              </a:rPr>
              <a:t> .obj </a:t>
            </a:r>
            <a:r>
              <a:rPr lang="ko-KR" altLang="en-US" sz="1200" dirty="0">
                <a:sym typeface="Wingdings" panose="05000000000000000000" pitchFamily="2" charset="2"/>
              </a:rPr>
              <a:t>파일</a:t>
            </a:r>
            <a:endParaRPr lang="en-US" altLang="ko-KR" sz="1200" dirty="0"/>
          </a:p>
          <a:p>
            <a:pPr algn="l"/>
            <a:r>
              <a:rPr lang="ko-KR" altLang="en-US" sz="1200" dirty="0"/>
              <a:t>컴파일러 </a:t>
            </a:r>
            <a:r>
              <a:rPr lang="en-US" altLang="ko-KR" sz="1200" dirty="0"/>
              <a:t>: </a:t>
            </a:r>
            <a:r>
              <a:rPr lang="ko-KR" altLang="en-US" sz="1200" dirty="0"/>
              <a:t>이러한 컴파일 과정을 진행해주는 프로그램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</a:t>
            </a:r>
            <a:r>
              <a:rPr lang="en-US" altLang="ko-KR" sz="1200" dirty="0"/>
              <a:t>: </a:t>
            </a:r>
            <a:r>
              <a:rPr lang="ko-KR" altLang="en-US" sz="1200" dirty="0"/>
              <a:t>실행파일을 생성하는 작업</a:t>
            </a:r>
            <a:r>
              <a:rPr lang="en-US" altLang="ko-KR" sz="1200" dirty="0"/>
              <a:t>. </a:t>
            </a:r>
            <a:r>
              <a:rPr lang="ko-KR" altLang="en-US" sz="1200" dirty="0"/>
              <a:t>컴파일로 만들어진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라이브러리와 연결시켜 </a:t>
            </a:r>
            <a:endParaRPr lang="en-US" altLang="ko-KR" sz="1200" dirty="0"/>
          </a:p>
          <a:p>
            <a:pPr algn="l"/>
            <a:r>
              <a:rPr lang="en-US" altLang="ko-KR" sz="1200" dirty="0"/>
              <a:t>         </a:t>
            </a:r>
            <a:r>
              <a:rPr lang="ko-KR" altLang="en-US" sz="1200" dirty="0"/>
              <a:t>실행 가능한 파일</a:t>
            </a:r>
            <a:r>
              <a:rPr lang="en-US" altLang="ko-KR" sz="1200" dirty="0"/>
              <a:t>(.exe)</a:t>
            </a:r>
            <a:r>
              <a:rPr lang="ko-KR" altLang="en-US" sz="1200" dirty="0"/>
              <a:t>로 만들어내는 역할을 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더 자세한 설명 </a:t>
            </a:r>
            <a:r>
              <a:rPr lang="en-US" altLang="ko-KR" sz="1200" dirty="0"/>
              <a:t>: </a:t>
            </a:r>
            <a:r>
              <a:rPr lang="en-US" altLang="ko-KR" sz="1200" dirty="0">
                <a:hlinkClick r:id="rId3"/>
              </a:rPr>
              <a:t>https://kldp.org/node/71570</a:t>
            </a:r>
            <a:endParaRPr lang="en-US" altLang="ko-KR" sz="1200" dirty="0"/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요약 </a:t>
            </a:r>
            <a:r>
              <a:rPr lang="en-US" altLang="ko-KR" sz="1200" dirty="0"/>
              <a:t>: </a:t>
            </a:r>
            <a:r>
              <a:rPr lang="ko-KR" altLang="en-US" sz="1200" dirty="0"/>
              <a:t>링크는 여러 분리된 파일들을 컴파일한 각각의 결과물에서 최종적인 실행파일을 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만드는데 필요한 부분들을 찾아서 연결하는 것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        </a:t>
            </a:r>
            <a:r>
              <a:rPr lang="ko-KR" altLang="en-US" sz="1200" dirty="0"/>
              <a:t>내용 </a:t>
            </a:r>
            <a:r>
              <a:rPr lang="en-US" altLang="ko-KR" sz="1200" dirty="0"/>
              <a:t>: A</a:t>
            </a:r>
            <a:r>
              <a:rPr lang="ko-KR" altLang="en-US" sz="1200" dirty="0"/>
              <a:t>라는 파일 존재</a:t>
            </a:r>
            <a:r>
              <a:rPr lang="en-US" altLang="ko-KR" sz="1200" dirty="0"/>
              <a:t>, </a:t>
            </a:r>
            <a:r>
              <a:rPr lang="ko-KR" altLang="en-US" sz="1200" dirty="0"/>
              <a:t>안에 헤더들 선언</a:t>
            </a:r>
            <a:r>
              <a:rPr lang="en-US" altLang="ko-KR" sz="1200" dirty="0"/>
              <a:t>, </a:t>
            </a:r>
            <a:r>
              <a:rPr lang="ko-KR" altLang="en-US" sz="1200" dirty="0"/>
              <a:t>컴파일시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생성하고 선언된 헤더들의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내용들을 연결해주어야 하는데 이를 링크한다고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그럴려면</a:t>
            </a:r>
            <a:r>
              <a:rPr lang="ko-KR" altLang="en-US" sz="1200" dirty="0"/>
              <a:t> 해당 헤더들이나 </a:t>
            </a:r>
            <a:endParaRPr lang="en-US" altLang="ko-KR" sz="1200" dirty="0"/>
          </a:p>
          <a:p>
            <a:r>
              <a:rPr lang="en-US" altLang="ko-KR" sz="1200" dirty="0"/>
              <a:t>	 </a:t>
            </a:r>
            <a:r>
              <a:rPr lang="ko-KR" altLang="en-US" sz="1200" dirty="0"/>
              <a:t>외부 변수</a:t>
            </a:r>
            <a:r>
              <a:rPr lang="en-US" altLang="ko-KR" sz="1200" dirty="0"/>
              <a:t>,</a:t>
            </a:r>
            <a:r>
              <a:rPr lang="ko-KR" altLang="en-US" sz="1200" dirty="0"/>
              <a:t>함수들을 가지고 있는 파일을 컴파일하여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생성하거나 또는 </a:t>
            </a:r>
            <a:endParaRPr lang="en-US" altLang="ko-KR" sz="1200" dirty="0"/>
          </a:p>
          <a:p>
            <a:r>
              <a:rPr lang="en-US" altLang="ko-KR" sz="1200" dirty="0"/>
              <a:t> 	 </a:t>
            </a:r>
            <a:r>
              <a:rPr lang="ko-KR" altLang="en-US" sz="1200" dirty="0"/>
              <a:t>그러한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</a:t>
            </a:r>
            <a:r>
              <a:rPr lang="ko-KR" altLang="en-US" sz="1200" dirty="0" err="1"/>
              <a:t>모아놓은</a:t>
            </a:r>
            <a:r>
              <a:rPr lang="ko-KR" altLang="en-US" sz="1200" dirty="0"/>
              <a:t> 라이브러리를 연결하는 것을 말함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 그러나 모든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파일들을 연결해서 완전히 완성된 프로그램을 만들 수도 있지만</a:t>
            </a:r>
            <a:r>
              <a:rPr lang="en-US" altLang="ko-KR" sz="1200" dirty="0"/>
              <a:t>(</a:t>
            </a:r>
            <a:r>
              <a:rPr lang="ko-KR" altLang="en-US" sz="1200" dirty="0"/>
              <a:t>정적</a:t>
            </a:r>
            <a:endParaRPr lang="en-US" altLang="ko-KR" sz="1200" dirty="0"/>
          </a:p>
          <a:p>
            <a:r>
              <a:rPr lang="ko-KR" altLang="en-US" sz="1200" dirty="0"/>
              <a:t>                  라이브러리</a:t>
            </a:r>
            <a:r>
              <a:rPr lang="en-US" altLang="ko-KR" sz="1200" dirty="0"/>
              <a:t>), </a:t>
            </a:r>
            <a:r>
              <a:rPr lang="ko-KR" altLang="en-US" sz="1200" dirty="0"/>
              <a:t>프로그램 실행되는 중간중간에 필요한 </a:t>
            </a:r>
            <a:r>
              <a:rPr lang="en-US" altLang="ko-KR" sz="1200" dirty="0"/>
              <a:t>obj</a:t>
            </a:r>
            <a:r>
              <a:rPr lang="ko-KR" altLang="en-US" sz="1200" dirty="0"/>
              <a:t>파일을 연결할 수도 있다</a:t>
            </a:r>
            <a:r>
              <a:rPr lang="en-US" altLang="ko-KR" sz="1200" dirty="0"/>
              <a:t>(</a:t>
            </a:r>
            <a:r>
              <a:rPr lang="ko-KR" altLang="en-US" sz="1200" dirty="0"/>
              <a:t>동적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라이브러리</a:t>
            </a:r>
            <a:r>
              <a:rPr lang="en-US" altLang="ko-KR" sz="1200" dirty="0"/>
              <a:t>).</a:t>
            </a:r>
          </a:p>
          <a:p>
            <a:pPr algn="l"/>
            <a:r>
              <a:rPr lang="ko-KR" altLang="en-US" sz="1200" dirty="0"/>
              <a:t>빌드 </a:t>
            </a:r>
            <a:r>
              <a:rPr lang="en-US" altLang="ko-KR" sz="1200" dirty="0"/>
              <a:t>: </a:t>
            </a:r>
            <a:r>
              <a:rPr lang="ko-KR" altLang="en-US" sz="1200" dirty="0"/>
              <a:t>컴파일 </a:t>
            </a:r>
            <a:r>
              <a:rPr lang="en-US" altLang="ko-KR" sz="1200" dirty="0"/>
              <a:t>+ </a:t>
            </a:r>
            <a:r>
              <a:rPr lang="ko-KR" altLang="en-US" sz="1200" dirty="0"/>
              <a:t>링크</a:t>
            </a:r>
            <a:endParaRPr lang="en-US" altLang="ko-KR" sz="1200" dirty="0"/>
          </a:p>
          <a:p>
            <a:pPr algn="l"/>
            <a:endParaRPr lang="en-US" altLang="ko-KR" sz="1200" dirty="0"/>
          </a:p>
          <a:p>
            <a:pPr algn="l"/>
            <a:r>
              <a:rPr lang="ko-KR" altLang="en-US" sz="1200" dirty="0"/>
              <a:t>컴파일 과정을 거친 후에 빌드를 </a:t>
            </a:r>
            <a:r>
              <a:rPr lang="ko-KR" altLang="en-US" sz="1200" dirty="0" err="1"/>
              <a:t>하게되면</a:t>
            </a:r>
            <a:r>
              <a:rPr lang="ko-KR" altLang="en-US" sz="1200" dirty="0"/>
              <a:t> 컴파일 과정을 생략하고 생성되어 있는 </a:t>
            </a:r>
            <a:r>
              <a:rPr lang="en-US" altLang="ko-KR" sz="1200" dirty="0"/>
              <a:t>.obj </a:t>
            </a:r>
            <a:r>
              <a:rPr lang="ko-KR" altLang="en-US" sz="1200" dirty="0"/>
              <a:t>파일에 </a:t>
            </a:r>
            <a:endParaRPr lang="en-US" altLang="ko-KR" sz="1200" dirty="0"/>
          </a:p>
          <a:p>
            <a:pPr algn="l"/>
            <a:r>
              <a:rPr lang="ko-KR" altLang="en-US" sz="1200" dirty="0"/>
              <a:t>링크 과정을 수행하여 실행파일을 만든다</a:t>
            </a:r>
          </a:p>
        </p:txBody>
      </p:sp>
    </p:spTree>
    <p:extLst>
      <p:ext uri="{BB962C8B-B14F-4D97-AF65-F5344CB8AC3E}">
        <p14:creationId xmlns:p14="http://schemas.microsoft.com/office/powerpoint/2010/main" val="404038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05FBAB4-907A-4887-A9CD-E130F50E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37" y="0"/>
            <a:ext cx="5514016" cy="6858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CF9057B-5035-4BA3-ADD9-4471C79EC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동작과정</a:t>
            </a:r>
          </a:p>
        </p:txBody>
      </p:sp>
    </p:spTree>
    <p:extLst>
      <p:ext uri="{BB962C8B-B14F-4D97-AF65-F5344CB8AC3E}">
        <p14:creationId xmlns:p14="http://schemas.microsoft.com/office/powerpoint/2010/main" val="63502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0340-CE16-485C-8122-718CACD4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7300-808B-43DF-A6AB-B4C9A161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000" dirty="0">
                <a:hlinkClick r:id="rId2"/>
              </a:rPr>
              <a:t>https://ko.wikipedia.org/wiki/%ED%97%A4%EB%8D%94_%ED%8C%8C%EC%9D%BC</a:t>
            </a:r>
            <a:endParaRPr lang="en-US" altLang="ko-KR" sz="1000" dirty="0"/>
          </a:p>
          <a:p>
            <a:r>
              <a:rPr lang="ko-KR" altLang="en-US" sz="1000" dirty="0"/>
              <a:t>일반적으로 헤더파일에는 함수의 프로토타입</a:t>
            </a:r>
            <a:r>
              <a:rPr lang="en-US" altLang="ko-KR" sz="1000" dirty="0"/>
              <a:t>(</a:t>
            </a:r>
            <a:r>
              <a:rPr lang="ko-KR" altLang="en-US" sz="1000" dirty="0"/>
              <a:t>선언</a:t>
            </a:r>
            <a:r>
              <a:rPr lang="en-US" altLang="ko-KR" sz="1000" dirty="0"/>
              <a:t>)</a:t>
            </a:r>
            <a:r>
              <a:rPr lang="ko-KR" altLang="en-US" sz="1000" dirty="0"/>
              <a:t>이 들어가게 되고 그 함수의 내용</a:t>
            </a:r>
            <a:r>
              <a:rPr lang="en-US" altLang="ko-KR" sz="1000" dirty="0"/>
              <a:t>(</a:t>
            </a:r>
            <a:r>
              <a:rPr lang="ko-KR" altLang="en-US" sz="1000" dirty="0"/>
              <a:t>코드</a:t>
            </a:r>
            <a:r>
              <a:rPr lang="en-US" altLang="ko-KR" sz="1000" dirty="0"/>
              <a:t>)</a:t>
            </a:r>
            <a:r>
              <a:rPr lang="ko-KR" altLang="en-US" sz="1000" dirty="0"/>
              <a:t>는 라이브러리 파일에 존재하며 라이브러리 파일이 헤더파일을 </a:t>
            </a:r>
            <a:r>
              <a:rPr lang="en-US" altLang="ko-KR" sz="1000" dirty="0"/>
              <a:t>include</a:t>
            </a:r>
            <a:r>
              <a:rPr lang="ko-KR" altLang="en-US" sz="1000" dirty="0"/>
              <a:t>하는 형태로 됨</a:t>
            </a:r>
            <a:endParaRPr lang="en-US" altLang="ko-KR" sz="1000" dirty="0"/>
          </a:p>
          <a:p>
            <a:r>
              <a:rPr lang="ko-KR" altLang="en-US" sz="1000" dirty="0"/>
              <a:t>일반적으로 헤더에는 </a:t>
            </a:r>
            <a:r>
              <a:rPr lang="en-US" altLang="ko-KR" sz="1000" dirty="0"/>
              <a:t>#define, </a:t>
            </a:r>
            <a:r>
              <a:rPr lang="en-US" altLang="ko-KR" sz="1000" dirty="0" err="1"/>
              <a:t>enum</a:t>
            </a:r>
            <a:r>
              <a:rPr lang="en-US" altLang="ko-KR" sz="1000" dirty="0"/>
              <a:t>, struct</a:t>
            </a:r>
            <a:r>
              <a:rPr lang="ko-KR" altLang="en-US" sz="1000" dirty="0"/>
              <a:t>헤더 부</a:t>
            </a:r>
            <a:r>
              <a:rPr lang="en-US" altLang="ko-KR" sz="1000" dirty="0"/>
              <a:t>, </a:t>
            </a:r>
            <a:r>
              <a:rPr lang="ko-KR" altLang="en-US" sz="1000" dirty="0"/>
              <a:t>클래스 선언 부</a:t>
            </a:r>
            <a:r>
              <a:rPr lang="en-US" altLang="ko-KR" sz="1000" dirty="0"/>
              <a:t>, </a:t>
            </a:r>
            <a:r>
              <a:rPr lang="ko-KR" altLang="en-US" sz="1000" dirty="0"/>
              <a:t>함수형 등이 일반적임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우리가 대표적으로 아는 </a:t>
            </a:r>
            <a:r>
              <a:rPr lang="en-US" altLang="ko-KR" sz="1000" dirty="0" err="1"/>
              <a:t>stdio.h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stdlib.h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string.h</a:t>
            </a:r>
            <a:r>
              <a:rPr lang="en-US" altLang="ko-KR" sz="1000" dirty="0"/>
              <a:t> </a:t>
            </a:r>
            <a:r>
              <a:rPr lang="ko-KR" altLang="en-US" sz="1000" dirty="0"/>
              <a:t>등은 </a:t>
            </a:r>
            <a:r>
              <a:rPr lang="en-US" altLang="ko-KR" sz="1000" dirty="0"/>
              <a:t>“c </a:t>
            </a:r>
            <a:r>
              <a:rPr lang="ko-KR" altLang="en-US" sz="1000" dirty="0"/>
              <a:t>표준 라이브러리” 에 함수의 코드</a:t>
            </a:r>
            <a:r>
              <a:rPr lang="en-US" altLang="ko-KR" sz="1000" dirty="0"/>
              <a:t>(</a:t>
            </a:r>
            <a:r>
              <a:rPr lang="ko-KR" altLang="en-US" sz="1000" dirty="0"/>
              <a:t>내용</a:t>
            </a:r>
            <a:r>
              <a:rPr lang="en-US" altLang="ko-KR" sz="1000" dirty="0"/>
              <a:t>)</a:t>
            </a:r>
            <a:r>
              <a:rPr lang="ko-KR" altLang="en-US" sz="1000" dirty="0"/>
              <a:t>이 담겨져 있고 우리는 각 헤더들을 선언</a:t>
            </a:r>
            <a:r>
              <a:rPr lang="en-US" altLang="ko-KR" sz="1000" dirty="0"/>
              <a:t>(</a:t>
            </a:r>
            <a:r>
              <a:rPr lang="ko-KR" altLang="en-US" sz="1000" dirty="0"/>
              <a:t>각 함수들의 프로토타입</a:t>
            </a:r>
            <a:r>
              <a:rPr lang="en-US" altLang="ko-KR" sz="1000" dirty="0"/>
              <a:t>) </a:t>
            </a:r>
            <a:r>
              <a:rPr lang="ko-KR" altLang="en-US" sz="1000" dirty="0"/>
              <a:t>하여 사용함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C </a:t>
            </a:r>
            <a:r>
              <a:rPr lang="ko-KR" altLang="en-US" sz="1000" dirty="0"/>
              <a:t>표준 라이브러리 </a:t>
            </a:r>
            <a:r>
              <a:rPr lang="en-US" altLang="ko-KR" sz="1000" dirty="0"/>
              <a:t>: C </a:t>
            </a:r>
            <a:r>
              <a:rPr lang="ko-KR" altLang="en-US" sz="1000" dirty="0"/>
              <a:t>표준 라이브러리는 매크로</a:t>
            </a:r>
            <a:r>
              <a:rPr lang="en-US" altLang="ko-KR" sz="1000" dirty="0"/>
              <a:t>, </a:t>
            </a:r>
            <a:r>
              <a:rPr lang="ko-KR" altLang="en-US" sz="1000" dirty="0"/>
              <a:t>타입 정의 그리고 문자열 처리나 수학적 연산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프로세스</a:t>
            </a:r>
            <a:r>
              <a:rPr lang="en-US" altLang="ko-KR" sz="1000" dirty="0"/>
              <a:t>, </a:t>
            </a:r>
            <a:r>
              <a:rPr lang="ko-KR" altLang="en-US" sz="1000" dirty="0"/>
              <a:t>메모리 할당과 다른 운영 체제 서비스 같은 작업을 위한 함수들을 제공한다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935832-9F49-45C9-97E1-631274D31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" y="3578707"/>
            <a:ext cx="5766816" cy="27331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6390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4ABC7-7446-4D85-9CB1-62D2634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956816" cy="887603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stdlib.h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E965F2-3C6F-44B0-BE21-52E451EA3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4872" y="883920"/>
            <a:ext cx="1956816" cy="1694815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정수 자료형 정의</a:t>
            </a:r>
            <a:endParaRPr lang="en-US" altLang="ko-KR" sz="1000" dirty="0"/>
          </a:p>
          <a:p>
            <a:r>
              <a:rPr lang="en-US" altLang="ko-KR" sz="1000" dirty="0">
                <a:hlinkClick r:id="rId2"/>
              </a:rPr>
              <a:t>http://neosrtos.com/docs/posix_api/stdint.html</a:t>
            </a:r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A4E0FF2-995D-436A-87A7-C94920E7FCA2}"/>
              </a:ext>
            </a:extLst>
          </p:cNvPr>
          <p:cNvSpPr txBox="1">
            <a:spLocks/>
          </p:cNvSpPr>
          <p:nvPr/>
        </p:nvSpPr>
        <p:spPr>
          <a:xfrm>
            <a:off x="2109216" y="32321"/>
            <a:ext cx="19568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stdint.h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B11E91D-D0DF-4657-90E5-5CF6448ED661}"/>
              </a:ext>
            </a:extLst>
          </p:cNvPr>
          <p:cNvSpPr txBox="1">
            <a:spLocks/>
          </p:cNvSpPr>
          <p:nvPr/>
        </p:nvSpPr>
        <p:spPr>
          <a:xfrm>
            <a:off x="152400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동적 할당 관련 함수</a:t>
            </a:r>
            <a:endParaRPr lang="en-US" altLang="ko-KR" sz="1000"/>
          </a:p>
          <a:p>
            <a:r>
              <a:rPr lang="ko-KR" altLang="en-US" sz="1000"/>
              <a:t>난수 생성 함수</a:t>
            </a:r>
            <a:endParaRPr lang="en-US" altLang="ko-KR" sz="1000"/>
          </a:p>
          <a:p>
            <a:r>
              <a:rPr lang="ko-KR" altLang="en-US" sz="1000"/>
              <a:t>정수의 연산 함수</a:t>
            </a:r>
            <a:endParaRPr lang="en-US" altLang="ko-KR" sz="1000"/>
          </a:p>
          <a:p>
            <a:r>
              <a:rPr lang="ko-KR" altLang="en-US" sz="1000"/>
              <a:t>검색 및 정렬 함수</a:t>
            </a:r>
            <a:endParaRPr lang="en-US" altLang="ko-KR" sz="1000"/>
          </a:p>
          <a:p>
            <a:r>
              <a:rPr lang="ko-KR" altLang="en-US" sz="1000"/>
              <a:t>문자열 변환 함수</a:t>
            </a:r>
            <a:r>
              <a:rPr lang="en-US" altLang="ko-KR" sz="10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000">
                <a:hlinkClick r:id="rId3"/>
              </a:rPr>
              <a:t>https://modoocode.com/121</a:t>
            </a:r>
            <a:endParaRPr lang="en-US" altLang="ko-KR" sz="1000"/>
          </a:p>
          <a:p>
            <a:endParaRPr lang="ko-KR" altLang="en-US" sz="10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4070D37-419D-4ED8-89BB-F3A44C87D28E}"/>
              </a:ext>
            </a:extLst>
          </p:cNvPr>
          <p:cNvSpPr txBox="1">
            <a:spLocks/>
          </p:cNvSpPr>
          <p:nvPr/>
        </p:nvSpPr>
        <p:spPr>
          <a:xfrm>
            <a:off x="4657344" y="863029"/>
            <a:ext cx="1956816" cy="5711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>
                <a:hlinkClick r:id="rId4"/>
              </a:rPr>
              <a:t>https://www.joinc.co.kr/w/Site/Thread/Beginning/PthreadApiReference#AEN18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1000" dirty="0"/>
              <a:t>thread : </a:t>
            </a:r>
            <a:r>
              <a:rPr lang="ko-KR" altLang="en-US" sz="1000" dirty="0"/>
              <a:t>하나의 프로그램 안에서 여러가지 일을 동시에 진행 </a:t>
            </a:r>
            <a:r>
              <a:rPr lang="en-US" altLang="ko-KR" sz="1000" dirty="0"/>
              <a:t>( </a:t>
            </a:r>
            <a:r>
              <a:rPr lang="ko-KR" altLang="en-US" sz="1000" dirty="0"/>
              <a:t>여러 반복문을 동시에 한다 </a:t>
            </a:r>
            <a:r>
              <a:rPr lang="en-US" altLang="ko-KR" sz="1000" dirty="0"/>
              <a:t>), </a:t>
            </a:r>
            <a:r>
              <a:rPr lang="ko-KR" altLang="en-US" sz="1000" dirty="0"/>
              <a:t>전역변수 공유가 가능</a:t>
            </a:r>
            <a:r>
              <a:rPr lang="en-US" altLang="ko-KR" sz="1000" dirty="0"/>
              <a:t>. </a:t>
            </a:r>
          </a:p>
          <a:p>
            <a:pPr marL="0" indent="0">
              <a:buNone/>
            </a:pPr>
            <a:r>
              <a:rPr lang="ko-KR" altLang="en-US" sz="1000" dirty="0"/>
              <a:t>장점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자업속도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빨라짐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단점 </a:t>
            </a:r>
            <a:r>
              <a:rPr lang="en-US" altLang="ko-KR" sz="1000" dirty="0"/>
              <a:t>: </a:t>
            </a:r>
          </a:p>
          <a:p>
            <a:pPr marL="0" indent="0">
              <a:buNone/>
            </a:pPr>
            <a:r>
              <a:rPr lang="ko-KR" altLang="en-US" sz="1000" dirty="0"/>
              <a:t>동시에 같은 변수를 사용하여 작업을 하는 경우 </a:t>
            </a:r>
            <a:r>
              <a:rPr lang="ko-KR" altLang="en-US" sz="1000" dirty="0" err="1"/>
              <a:t>어느게</a:t>
            </a:r>
            <a:r>
              <a:rPr lang="ko-KR" altLang="en-US" sz="1000" dirty="0"/>
              <a:t> 먼저 실행될지 알 수 없음</a:t>
            </a:r>
            <a:r>
              <a:rPr lang="en-US" altLang="ko-KR" sz="1000" dirty="0"/>
              <a:t>,</a:t>
            </a:r>
          </a:p>
          <a:p>
            <a:pPr marL="0" indent="0">
              <a:buNone/>
            </a:pPr>
            <a:r>
              <a:rPr lang="en-US" altLang="ko-KR" sz="1000" dirty="0"/>
              <a:t> </a:t>
            </a:r>
            <a:r>
              <a:rPr lang="ko-KR" altLang="en-US" sz="1000" dirty="0"/>
              <a:t>복잡해질 수가 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pPr marL="0" indent="0">
              <a:buNone/>
            </a:pPr>
            <a:r>
              <a:rPr lang="ko-KR" altLang="en-US" sz="1000" dirty="0"/>
              <a:t>쓰레드가 너무 많아 진다면 쓰레드 스케줄링으로 생기는 </a:t>
            </a:r>
            <a:r>
              <a:rPr lang="en-US" altLang="ko-KR" sz="1000" dirty="0" err="1"/>
              <a:t>cpu</a:t>
            </a:r>
            <a:r>
              <a:rPr lang="ko-KR" altLang="en-US" sz="1000" dirty="0"/>
              <a:t>타임이 길어지게 되어 </a:t>
            </a:r>
            <a:r>
              <a:rPr lang="ko-KR" altLang="en-US" sz="1000" dirty="0" err="1"/>
              <a:t>역손해</a:t>
            </a:r>
            <a:r>
              <a:rPr lang="ko-KR" altLang="en-US" sz="1000" dirty="0"/>
              <a:t> 발생</a:t>
            </a:r>
            <a:endParaRPr lang="en-US" altLang="ko-KR" sz="1000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1BA4FF-0DF8-4B1B-A7AB-39D5DEB64F6C}"/>
              </a:ext>
            </a:extLst>
          </p:cNvPr>
          <p:cNvSpPr txBox="1">
            <a:spLocks/>
          </p:cNvSpPr>
          <p:nvPr/>
        </p:nvSpPr>
        <p:spPr>
          <a:xfrm>
            <a:off x="4361688" y="11430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pthread.h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7BC1264-194E-4857-AAD1-6B41ADA62DBD}"/>
              </a:ext>
            </a:extLst>
          </p:cNvPr>
          <p:cNvSpPr txBox="1">
            <a:spLocks/>
          </p:cNvSpPr>
          <p:nvPr/>
        </p:nvSpPr>
        <p:spPr>
          <a:xfrm>
            <a:off x="6900672" y="899033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매크로 정의</a:t>
            </a:r>
            <a:r>
              <a:rPr lang="en-US" altLang="ko-KR" sz="1000" dirty="0"/>
              <a:t>, </a:t>
            </a:r>
            <a:r>
              <a:rPr lang="ko-KR" altLang="en-US" sz="1000" dirty="0"/>
              <a:t>상수</a:t>
            </a:r>
            <a:r>
              <a:rPr lang="en-US" altLang="ko-KR" sz="1000" dirty="0"/>
              <a:t>, </a:t>
            </a:r>
            <a:r>
              <a:rPr lang="ko-KR" altLang="en-US" sz="1000" dirty="0"/>
              <a:t>입출력 함수</a:t>
            </a: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C193F0E-CECF-458F-9D80-66AD7D980E04}"/>
              </a:ext>
            </a:extLst>
          </p:cNvPr>
          <p:cNvSpPr txBox="1">
            <a:spLocks/>
          </p:cNvSpPr>
          <p:nvPr/>
        </p:nvSpPr>
        <p:spPr>
          <a:xfrm>
            <a:off x="6605016" y="47434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stdio.h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E87E3DE-92FB-4581-A8E5-8419050C74AF}"/>
              </a:ext>
            </a:extLst>
          </p:cNvPr>
          <p:cNvSpPr txBox="1">
            <a:spLocks/>
          </p:cNvSpPr>
          <p:nvPr/>
        </p:nvSpPr>
        <p:spPr>
          <a:xfrm>
            <a:off x="9086088" y="901954"/>
            <a:ext cx="1956816" cy="169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/>
              <a:t>문자열 함수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4AF2D81-3451-4F4C-8765-FE151E9326BC}"/>
              </a:ext>
            </a:extLst>
          </p:cNvPr>
          <p:cNvSpPr txBox="1">
            <a:spLocks/>
          </p:cNvSpPr>
          <p:nvPr/>
        </p:nvSpPr>
        <p:spPr>
          <a:xfrm>
            <a:off x="8790432" y="50355"/>
            <a:ext cx="2185416" cy="88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/>
              <a:t>string.h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8A055-C3F6-4886-9983-A87E6CE80F57}"/>
              </a:ext>
            </a:extLst>
          </p:cNvPr>
          <p:cNvSpPr txBox="1"/>
          <p:nvPr/>
        </p:nvSpPr>
        <p:spPr>
          <a:xfrm>
            <a:off x="1353312" y="5358384"/>
            <a:ext cx="748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hlinkClick r:id="rId5"/>
              </a:rPr>
              <a:t>헤더파일목록</a:t>
            </a:r>
            <a:endParaRPr lang="en-US" altLang="ko-KR" sz="1000" dirty="0">
              <a:hlinkClick r:id="" action="ppaction://noaction"/>
            </a:endParaRPr>
          </a:p>
          <a:p>
            <a:r>
              <a:rPr lang="en-US" altLang="ko-KR" sz="1000" dirty="0">
                <a:hlinkClick r:id="" action="ppaction://noaction"/>
              </a:rPr>
              <a:t>https://ko.wikipedia.org/wiki/C_%ED%91%9C%EC%A4%80_%EB%9D%BC%EC%9D%B4%EB%B8%8C%EB%9F%AC%EB%A6%AC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774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4D1623-9F68-4796-9155-31552D4EFBF1}"/>
              </a:ext>
            </a:extLst>
          </p:cNvPr>
          <p:cNvSpPr txBox="1"/>
          <p:nvPr/>
        </p:nvSpPr>
        <p:spPr>
          <a:xfrm>
            <a:off x="969264" y="374904"/>
            <a:ext cx="531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extern vs head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둘의 차이와 언제 사용 하는가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5C5BB2-BD50-4810-8500-D11A8B719821}"/>
              </a:ext>
            </a:extLst>
          </p:cNvPr>
          <p:cNvSpPr txBox="1"/>
          <p:nvPr/>
        </p:nvSpPr>
        <p:spPr>
          <a:xfrm>
            <a:off x="636755" y="1335974"/>
            <a:ext cx="108173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extern </a:t>
            </a:r>
            <a:r>
              <a:rPr lang="ko-KR" altLang="en-US" sz="1200" dirty="0"/>
              <a:t>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전역의 뜻을 나타냄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함수가 파일 외부에 있다는 것을 표시함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 변수</a:t>
            </a:r>
            <a:r>
              <a:rPr lang="en-US" altLang="ko-KR" sz="1200" dirty="0"/>
              <a:t>or</a:t>
            </a:r>
            <a:r>
              <a:rPr lang="ko-KR" altLang="en-US" sz="1200" dirty="0"/>
              <a:t>함수 자체를 선언하지는 않는다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 ex) extern int num; extern void fun(); / int num; void fun(); &lt;&lt; extern </a:t>
            </a:r>
            <a:r>
              <a:rPr lang="ko-KR" altLang="en-US" sz="1200" dirty="0"/>
              <a:t>생략해도 외부에 정의 되어 있다고 컴파일러에게 전달</a:t>
            </a:r>
            <a:r>
              <a:rPr lang="en-US" altLang="ko-KR" sz="1200" dirty="0"/>
              <a:t>, </a:t>
            </a:r>
            <a:r>
              <a:rPr lang="ko-KR" altLang="en-US" sz="1200" dirty="0"/>
              <a:t>변수는 생략이 안되지만 함수는 가능하다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en-US" altLang="ko-KR" sz="1200" dirty="0"/>
              <a:t>extern</a:t>
            </a:r>
            <a:r>
              <a:rPr lang="ko-KR" altLang="en-US" sz="1200" dirty="0"/>
              <a:t>은 전역의 뜻을 가지고 있으므로 전체적으로 해당 함수</a:t>
            </a:r>
            <a:r>
              <a:rPr lang="en-US" altLang="ko-KR" sz="1200" dirty="0"/>
              <a:t>or</a:t>
            </a:r>
            <a:r>
              <a:rPr lang="ko-KR" altLang="en-US" sz="1200" dirty="0"/>
              <a:t>변수를 컴파일 과정에서 찾는다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Q) extern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void</a:t>
            </a:r>
            <a:r>
              <a:rPr lang="ko-KR" altLang="en-US" sz="1200" dirty="0"/>
              <a:t>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 로 생략이 가능한데 이는 내부적으로 함수를 </a:t>
            </a:r>
            <a:r>
              <a:rPr lang="ko-KR" altLang="en-US" sz="1200" dirty="0" err="1"/>
              <a:t>선언할때와</a:t>
            </a:r>
            <a:r>
              <a:rPr lang="ko-KR" altLang="en-US" sz="1200" dirty="0"/>
              <a:t> 비슷하다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생략하여도 컴파일 과정에서 </a:t>
            </a:r>
            <a:r>
              <a:rPr lang="en-US" altLang="ko-KR" sz="1200" dirty="0"/>
              <a:t>void </a:t>
            </a:r>
            <a:r>
              <a:rPr lang="en-US" altLang="ko-KR" sz="1200" dirty="0" err="1"/>
              <a:t>func</a:t>
            </a:r>
            <a:r>
              <a:rPr lang="en-US" altLang="ko-KR" sz="1200" dirty="0"/>
              <a:t>()</a:t>
            </a:r>
            <a:r>
              <a:rPr lang="ko-KR" altLang="en-US" sz="1200" dirty="0"/>
              <a:t>가</a:t>
            </a:r>
            <a:r>
              <a:rPr lang="en-US" altLang="ko-KR" sz="1200" dirty="0"/>
              <a:t> </a:t>
            </a:r>
            <a:r>
              <a:rPr lang="ko-KR" altLang="en-US" sz="1200" dirty="0"/>
              <a:t>어디 있는지 암묵적으로 명시해주기 때문에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이 암묵적으로 붙여진다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이것을 그냥 전역의 의미로서 전체적으로 찾는다고 보는게 맞는 것일까</a:t>
            </a:r>
            <a:r>
              <a:rPr lang="en-US" altLang="ko-KR" sz="1200" dirty="0"/>
              <a:t>. </a:t>
            </a:r>
            <a:r>
              <a:rPr lang="ko-KR" altLang="en-US" sz="1200" dirty="0"/>
              <a:t>만약 외부에서 먼저 함수를 찾는다고 한다면 내부에 그 함수가 </a:t>
            </a:r>
            <a:r>
              <a:rPr lang="ko-KR" altLang="en-US" sz="1200" dirty="0" err="1"/>
              <a:t>있을경우</a:t>
            </a:r>
            <a:r>
              <a:rPr lang="ko-KR" altLang="en-US" sz="1200" dirty="0"/>
              <a:t> 그만큼 시간이 낭비된다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함수를 </a:t>
            </a:r>
            <a:r>
              <a:rPr lang="ko-KR" altLang="en-US" sz="1200" dirty="0" err="1"/>
              <a:t>선언할때</a:t>
            </a:r>
            <a:r>
              <a:rPr lang="ko-KR" altLang="en-US" sz="1200" dirty="0"/>
              <a:t> 외부에 있다면 </a:t>
            </a:r>
            <a:r>
              <a:rPr lang="en-US" altLang="ko-KR" sz="1200" dirty="0"/>
              <a:t>extern</a:t>
            </a:r>
            <a:r>
              <a:rPr lang="ko-KR" altLang="en-US" sz="1200" dirty="0"/>
              <a:t>을 꼭 </a:t>
            </a:r>
            <a:r>
              <a:rPr lang="ko-KR" altLang="en-US" sz="1200" dirty="0" err="1"/>
              <a:t>붙여줌으로써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확실히하자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 </a:t>
            </a:r>
            <a:r>
              <a:rPr lang="ko-KR" altLang="en-US" sz="1200" dirty="0"/>
              <a:t>전역변수는 </a:t>
            </a:r>
            <a:r>
              <a:rPr lang="ko-KR" altLang="en-US" sz="1200" dirty="0" err="1"/>
              <a:t>선언시</a:t>
            </a:r>
            <a:r>
              <a:rPr lang="ko-KR" altLang="en-US" sz="1200" dirty="0"/>
              <a:t> 소스코드의 모든 곳에서 접근 가능하다</a:t>
            </a:r>
            <a:r>
              <a:rPr lang="en-US" altLang="ko-KR" sz="120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전역변수는 프로그램이 </a:t>
            </a:r>
            <a:r>
              <a:rPr lang="ko-KR" altLang="en-US" sz="1200" dirty="0" err="1"/>
              <a:t>복잡해질수록</a:t>
            </a:r>
            <a:r>
              <a:rPr lang="ko-KR" altLang="en-US" sz="1200" dirty="0"/>
              <a:t> 사용을 자제하는 것이 좋다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어느 곳에서 전역변수를 바꾸었는지 알기 어려워 유지보수가 어렵기 때문이다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지역변수와 전역변수가 이름이 같을 경우에는 지역변수가 우선</a:t>
            </a:r>
            <a:r>
              <a:rPr lang="en-US" altLang="ko-KR" sz="1200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default </a:t>
            </a:r>
            <a:r>
              <a:rPr lang="ko-KR" altLang="en-US" sz="1200" dirty="0"/>
              <a:t>값이 </a:t>
            </a:r>
            <a:r>
              <a:rPr lang="en-US" altLang="ko-KR" sz="1200" dirty="0"/>
              <a:t>0 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cf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static </a:t>
            </a:r>
            <a:r>
              <a:rPr lang="ko-KR" altLang="en-US" sz="1200" dirty="0"/>
              <a:t>전역변수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해당 소스파일에서만 사용가능 </a:t>
            </a:r>
            <a:r>
              <a:rPr lang="en-US" altLang="ko-KR" sz="1200" dirty="0"/>
              <a:t>, </a:t>
            </a:r>
            <a:r>
              <a:rPr lang="ko-KR" altLang="en-US" sz="1200" dirty="0"/>
              <a:t>안정성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r>
              <a:rPr lang="en-US" altLang="ko-KR" sz="1200" dirty="0"/>
              <a:t>Q) </a:t>
            </a:r>
            <a:r>
              <a:rPr lang="ko-KR" altLang="en-US" sz="1200" dirty="0"/>
              <a:t>헤더같은 경우는 선언하게 된다면 헤더파일에 저장된 내용을 현재 소스코드에 그대로 가져온다</a:t>
            </a:r>
            <a:r>
              <a:rPr lang="en-US" altLang="ko-KR" sz="1200" dirty="0"/>
              <a:t>. (</a:t>
            </a:r>
            <a:r>
              <a:rPr lang="ko-KR" altLang="en-US" sz="1200" dirty="0"/>
              <a:t> 단순한 포함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&lt; &gt; : C </a:t>
            </a:r>
            <a:r>
              <a:rPr lang="ko-KR" altLang="en-US" sz="1200" dirty="0"/>
              <a:t>표준 헤더파일이 저장되어 있는 디렉터리에서 파일을 찾음</a:t>
            </a:r>
            <a:endParaRPr lang="en-US" altLang="ko-KR" sz="1200" dirty="0"/>
          </a:p>
          <a:p>
            <a:r>
              <a:rPr lang="en-US" altLang="ko-KR" sz="1200" dirty="0"/>
              <a:t>   “  “  : </a:t>
            </a:r>
            <a:r>
              <a:rPr lang="ko-KR" altLang="en-US" sz="1200" dirty="0"/>
              <a:t>소스파일이 저장된 디렉터리에서 파일을 찾음</a:t>
            </a:r>
            <a:r>
              <a:rPr lang="en-US" altLang="ko-KR" sz="1200" dirty="0"/>
              <a:t>( </a:t>
            </a:r>
            <a:r>
              <a:rPr lang="ko-KR" altLang="en-US" sz="1200" dirty="0"/>
              <a:t>프로그래머가 정의한 헤더 </a:t>
            </a:r>
            <a:r>
              <a:rPr lang="en-US" altLang="ko-KR" sz="1200" dirty="0"/>
              <a:t>), </a:t>
            </a:r>
            <a:r>
              <a:rPr lang="ko-KR" altLang="en-US" sz="1200" dirty="0"/>
              <a:t>절대경로</a:t>
            </a:r>
            <a:r>
              <a:rPr lang="en-US" altLang="ko-KR" sz="1200" dirty="0"/>
              <a:t>,</a:t>
            </a:r>
            <a:r>
              <a:rPr lang="ko-KR" altLang="en-US" sz="1200" dirty="0"/>
              <a:t>상대경로 지정할 수 있음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482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9AC38A-B786-4966-8807-076F0EE3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000" dirty="0"/>
              <a:t>라이브러리는 소프트웨어를 만들 때 쓰이는 클래스나 서브루틴의 집합</a:t>
            </a:r>
            <a:endParaRPr lang="en-US" altLang="ko-KR" sz="1000" dirty="0"/>
          </a:p>
          <a:p>
            <a:r>
              <a:rPr lang="ko-KR" altLang="en-US" sz="1000" dirty="0"/>
              <a:t>다른 프로그램들과 링크되기 위하여 존재하는 하나 이상의 서브루틴이나 함수들의 집합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링크될 수 있도록 </a:t>
            </a:r>
            <a:r>
              <a:rPr lang="ko-KR" altLang="en-US" sz="1000" b="1" dirty="0"/>
              <a:t>보통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컴파일된</a:t>
            </a:r>
            <a:r>
              <a:rPr lang="ko-KR" altLang="en-US" sz="1000" dirty="0"/>
              <a:t> 형태인 목적 코드 형태로 존재</a:t>
            </a:r>
            <a:r>
              <a:rPr lang="en-US" altLang="ko-KR" sz="1000" dirty="0"/>
              <a:t>. </a:t>
            </a:r>
            <a:r>
              <a:rPr lang="ko-KR" altLang="en-US" sz="1000" dirty="0"/>
              <a:t>쓰임에 따라서 컴파일 안된 상태로 존재할 수 도 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목적</a:t>
            </a:r>
            <a:endParaRPr lang="en-US" altLang="ko-KR" sz="1000" dirty="0"/>
          </a:p>
          <a:p>
            <a:r>
              <a:rPr lang="ko-KR" altLang="en-US" sz="1000" dirty="0"/>
              <a:t>자주 사용하는 코드들을 재사용하기 위해서 만들고 다른 사용자들도 사용할 수 있도록 하기 위함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라이브러리는 정적 라이브러리 와 동적 라이브러리로 나눈다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그렇다면 이 둘의 차이는 </a:t>
            </a:r>
            <a:r>
              <a:rPr lang="en-US" altLang="ko-KR" sz="1000" dirty="0"/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4937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71B84-16A3-478C-B508-51E7429F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라이브러리 </a:t>
            </a:r>
            <a:r>
              <a:rPr lang="en-US" altLang="ko-KR" dirty="0"/>
              <a:t>vs </a:t>
            </a:r>
            <a:r>
              <a:rPr lang="ko-KR" altLang="en-US" dirty="0"/>
              <a:t>동적 라이브러리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E26684-CA76-4EA9-9D27-547A2969B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정적 라이브러리 </a:t>
            </a:r>
            <a:r>
              <a:rPr lang="en-US" altLang="ko-KR" sz="1000" dirty="0"/>
              <a:t>( lib )</a:t>
            </a:r>
          </a:p>
          <a:p>
            <a:r>
              <a:rPr lang="ko-KR" altLang="en-US" sz="1000" dirty="0"/>
              <a:t>컴파일 시 실행 파일에 포함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0FF69B-C22C-4643-9CE8-F9C5BF78C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88391"/>
          </a:xfrm>
        </p:spPr>
        <p:txBody>
          <a:bodyPr>
            <a:normAutofit/>
          </a:bodyPr>
          <a:lstStyle/>
          <a:p>
            <a:r>
              <a:rPr lang="ko-KR" altLang="en-US" sz="1000" dirty="0"/>
              <a:t>동적 라이브러리 </a:t>
            </a:r>
            <a:r>
              <a:rPr lang="en-US" altLang="ko-KR" sz="1000" dirty="0"/>
              <a:t>( </a:t>
            </a:r>
            <a:r>
              <a:rPr lang="en-US" altLang="ko-KR" sz="1000" dirty="0" err="1"/>
              <a:t>dll</a:t>
            </a:r>
            <a:r>
              <a:rPr lang="en-US" altLang="ko-KR" sz="1000" dirty="0"/>
              <a:t> )</a:t>
            </a:r>
          </a:p>
          <a:p>
            <a:r>
              <a:rPr lang="ko-KR" altLang="en-US" sz="1000" dirty="0"/>
              <a:t>실행 시 실행파일에 포함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5CC308-A9E0-4797-A79E-A2DA57D8821D}"/>
              </a:ext>
            </a:extLst>
          </p:cNvPr>
          <p:cNvSpPr txBox="1"/>
          <p:nvPr/>
        </p:nvSpPr>
        <p:spPr>
          <a:xfrm>
            <a:off x="932688" y="2685907"/>
            <a:ext cx="100816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차이 </a:t>
            </a:r>
            <a:endParaRPr lang="en-US" altLang="ko-KR" sz="1000" dirty="0"/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메모리로 로드되는 시점에서 차이가 난다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예를 들어 </a:t>
            </a:r>
            <a:r>
              <a:rPr lang="en-US" altLang="ko-KR" sz="1000" dirty="0"/>
              <a:t>1</a:t>
            </a:r>
            <a:r>
              <a:rPr lang="ko-KR" altLang="en-US" sz="1000" dirty="0"/>
              <a:t>메가의 실행파일과 </a:t>
            </a:r>
            <a:r>
              <a:rPr lang="en-US" altLang="ko-KR" sz="1000" dirty="0"/>
              <a:t>100</a:t>
            </a:r>
            <a:r>
              <a:rPr lang="ko-KR" altLang="en-US" sz="1000" dirty="0"/>
              <a:t>메가의 라이브러리 파일이 존재한다고 한다면</a:t>
            </a:r>
            <a:endParaRPr lang="en-US" altLang="ko-KR" sz="1000" dirty="0"/>
          </a:p>
          <a:p>
            <a:r>
              <a:rPr lang="ko-KR" altLang="en-US" sz="1000" dirty="0"/>
              <a:t>정적 라이브러리를 사용할 경우에는 라이브러리가 실행파일에 포함되어서 </a:t>
            </a:r>
            <a:r>
              <a:rPr lang="en-US" altLang="ko-KR" sz="1000" dirty="0"/>
              <a:t>101</a:t>
            </a:r>
            <a:r>
              <a:rPr lang="ko-KR" altLang="en-US" sz="1000" dirty="0"/>
              <a:t>메가의 메모리를 사용하고 </a:t>
            </a:r>
            <a:endParaRPr lang="en-US" altLang="ko-KR" sz="1000" dirty="0"/>
          </a:p>
          <a:p>
            <a:r>
              <a:rPr lang="ko-KR" altLang="en-US" sz="1000" dirty="0"/>
              <a:t>동적 라이브러리를 사용할 경우에는 실행파일이 </a:t>
            </a:r>
            <a:r>
              <a:rPr lang="en-US" altLang="ko-KR" sz="1000" dirty="0"/>
              <a:t>1</a:t>
            </a:r>
            <a:r>
              <a:rPr lang="ko-KR" altLang="en-US" sz="1000" dirty="0"/>
              <a:t>메가 이므로 </a:t>
            </a:r>
            <a:r>
              <a:rPr lang="ko-KR" altLang="en-US" sz="1000" dirty="0" err="1"/>
              <a:t>사용중</a:t>
            </a:r>
            <a:r>
              <a:rPr lang="ko-KR" altLang="en-US" sz="1000" dirty="0"/>
              <a:t> 필요한 라이브러리만 로드하고 반환하면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어떤 경우에 사용</a:t>
            </a:r>
            <a:r>
              <a:rPr lang="en-US" altLang="ko-KR" sz="1000" dirty="0"/>
              <a:t>?</a:t>
            </a:r>
          </a:p>
          <a:p>
            <a:r>
              <a:rPr lang="en-US" altLang="ko-KR" sz="1000" dirty="0"/>
              <a:t>:</a:t>
            </a:r>
            <a:r>
              <a:rPr lang="ko-KR" altLang="en-US" sz="1000" dirty="0"/>
              <a:t> 라이브러리의 특성에 맞게 사용</a:t>
            </a:r>
            <a:endParaRPr lang="en-US" altLang="ko-KR" sz="1000" dirty="0"/>
          </a:p>
          <a:p>
            <a:r>
              <a:rPr lang="en-US" altLang="ko-KR" sz="1000" dirty="0"/>
              <a:t>100</a:t>
            </a:r>
            <a:r>
              <a:rPr lang="ko-KR" altLang="en-US" sz="1000" dirty="0"/>
              <a:t>메가의 라이브러리가 프로그램 </a:t>
            </a:r>
            <a:r>
              <a:rPr lang="ko-KR" altLang="en-US" sz="1000" dirty="0" err="1"/>
              <a:t>실행시</a:t>
            </a:r>
            <a:r>
              <a:rPr lang="ko-KR" altLang="en-US" sz="1000" dirty="0"/>
              <a:t> 부터 종료까지 빈번하게 사용된다면 정적 라이브러리를 사용하면 되고 동적 라이브러리 </a:t>
            </a:r>
            <a:r>
              <a:rPr lang="ko-KR" altLang="en-US" sz="1000" dirty="0" err="1"/>
              <a:t>같은경우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로드할</a:t>
            </a:r>
            <a:r>
              <a:rPr lang="ko-KR" altLang="en-US" sz="1000" dirty="0"/>
              <a:t> 경우에 시간이 걸리므로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빈도가 낮은 라이브러리는 동적으로 사용하면 된다</a:t>
            </a:r>
            <a:endParaRPr lang="en-US" altLang="ko-KR" sz="1000" dirty="0"/>
          </a:p>
          <a:p>
            <a:r>
              <a:rPr lang="ko-KR" altLang="en-US" sz="1000" dirty="0"/>
              <a:t>사용하지 않은 라이브러리를 메모리에 올리게 되면 메모리가 낭비가 된다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프레임워크 </a:t>
            </a:r>
            <a:r>
              <a:rPr lang="en-US" altLang="ko-KR" sz="1000" dirty="0"/>
              <a:t>vs </a:t>
            </a:r>
            <a:r>
              <a:rPr lang="ko-KR" altLang="en-US" sz="1000" dirty="0"/>
              <a:t>라이브러리 </a:t>
            </a:r>
            <a:r>
              <a:rPr lang="en-US" altLang="ko-KR" sz="1000" dirty="0">
                <a:hlinkClick r:id="rId2"/>
              </a:rPr>
              <a:t>https://webclub.tistory.com/458</a:t>
            </a:r>
            <a:endParaRPr lang="en-US" altLang="ko-KR" sz="1000" dirty="0"/>
          </a:p>
          <a:p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5829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0057A-A03E-43CC-97C1-853EE576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19" y="201496"/>
            <a:ext cx="10515600" cy="1325563"/>
          </a:xfrm>
        </p:spPr>
        <p:txBody>
          <a:bodyPr/>
          <a:lstStyle/>
          <a:p>
            <a:r>
              <a:rPr lang="ko-KR" altLang="en-US" dirty="0"/>
              <a:t>포인터 배열 </a:t>
            </a:r>
            <a:r>
              <a:rPr lang="en-US" altLang="ko-KR" dirty="0"/>
              <a:t>vs </a:t>
            </a:r>
            <a:r>
              <a:rPr lang="ko-KR" altLang="en-US" dirty="0"/>
              <a:t>배열 포인터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DCA47-7893-4A70-8DC2-3072C145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9" y="1322948"/>
            <a:ext cx="6646596" cy="20410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C22732-4A37-42F3-9798-301F614A8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19" y="3792578"/>
            <a:ext cx="6226743" cy="2596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818FF4-EEBB-4326-81DF-9C1ECA32DE07}"/>
              </a:ext>
            </a:extLst>
          </p:cNvPr>
          <p:cNvSpPr txBox="1"/>
          <p:nvPr/>
        </p:nvSpPr>
        <p:spPr>
          <a:xfrm>
            <a:off x="616818" y="132294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포인터 배열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D6374-AEED-4984-8441-A902C538E16F}"/>
              </a:ext>
            </a:extLst>
          </p:cNvPr>
          <p:cNvSpPr txBox="1"/>
          <p:nvPr/>
        </p:nvSpPr>
        <p:spPr>
          <a:xfrm>
            <a:off x="616818" y="3792578"/>
            <a:ext cx="1008609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/>
              <a:t>배열 포인터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F3A80-E989-4DDF-AED3-6373864E1BD2}"/>
              </a:ext>
            </a:extLst>
          </p:cNvPr>
          <p:cNvSpPr txBox="1"/>
          <p:nvPr/>
        </p:nvSpPr>
        <p:spPr>
          <a:xfrm>
            <a:off x="6843562" y="4285426"/>
            <a:ext cx="3640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각 문자열마다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1998A-F8C7-4668-8107-DA92293AECE2}"/>
              </a:ext>
            </a:extLst>
          </p:cNvPr>
          <p:cNvSpPr txBox="1"/>
          <p:nvPr/>
        </p:nvSpPr>
        <p:spPr>
          <a:xfrm>
            <a:off x="7446295" y="181390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/>
              <a:t>배열 끝에 </a:t>
            </a:r>
            <a:r>
              <a:rPr lang="en-US" altLang="ko-KR" sz="2000" dirty="0"/>
              <a:t>NULL</a:t>
            </a:r>
            <a:r>
              <a:rPr lang="ko-KR" altLang="en-US" sz="2000" dirty="0"/>
              <a:t>문자 존재</a:t>
            </a:r>
          </a:p>
        </p:txBody>
      </p:sp>
    </p:spTree>
    <p:extLst>
      <p:ext uri="{BB962C8B-B14F-4D97-AF65-F5344CB8AC3E}">
        <p14:creationId xmlns:p14="http://schemas.microsoft.com/office/powerpoint/2010/main" val="33365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5058</TotalTime>
  <Words>1070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darknet</vt:lpstr>
      <vt:lpstr>선행처리</vt:lpstr>
      <vt:lpstr>동작과정</vt:lpstr>
      <vt:lpstr>헤더</vt:lpstr>
      <vt:lpstr>stdlib.h</vt:lpstr>
      <vt:lpstr>PowerPoint 프레젠테이션</vt:lpstr>
      <vt:lpstr>라이브러리</vt:lpstr>
      <vt:lpstr>정적 라이브러리 vs 동적 라이브러리</vt:lpstr>
      <vt:lpstr>포인터 배열 vs 배열 포인터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</dc:title>
  <dc:creator>김 세준</dc:creator>
  <cp:lastModifiedBy>김도완</cp:lastModifiedBy>
  <cp:revision>22</cp:revision>
  <dcterms:created xsi:type="dcterms:W3CDTF">2020-07-14T05:35:10Z</dcterms:created>
  <dcterms:modified xsi:type="dcterms:W3CDTF">2020-07-27T00:52:01Z</dcterms:modified>
</cp:coreProperties>
</file>