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wdp" ContentType="image/vnd.ms-photo"/>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9"/>
  </p:notesMasterIdLst>
  <p:sldIdLst>
    <p:sldId id="257" r:id="rId2"/>
    <p:sldId id="281" r:id="rId3"/>
    <p:sldId id="278" r:id="rId4"/>
    <p:sldId id="279" r:id="rId5"/>
    <p:sldId id="259" r:id="rId6"/>
    <p:sldId id="282" r:id="rId7"/>
    <p:sldId id="283" r:id="rId8"/>
    <p:sldId id="284" r:id="rId9"/>
    <p:sldId id="291" r:id="rId10"/>
    <p:sldId id="334" r:id="rId11"/>
    <p:sldId id="285" r:id="rId12"/>
    <p:sldId id="286" r:id="rId13"/>
    <p:sldId id="287" r:id="rId14"/>
    <p:sldId id="288" r:id="rId15"/>
    <p:sldId id="326" r:id="rId16"/>
    <p:sldId id="335" r:id="rId17"/>
    <p:sldId id="293" r:id="rId18"/>
    <p:sldId id="336" r:id="rId19"/>
    <p:sldId id="294" r:id="rId20"/>
    <p:sldId id="296" r:id="rId21"/>
    <p:sldId id="297" r:id="rId22"/>
    <p:sldId id="299" r:id="rId23"/>
    <p:sldId id="298" r:id="rId24"/>
    <p:sldId id="301" r:id="rId25"/>
    <p:sldId id="342" r:id="rId26"/>
    <p:sldId id="341" r:id="rId27"/>
    <p:sldId id="305" r:id="rId28"/>
    <p:sldId id="325" r:id="rId29"/>
    <p:sldId id="308" r:id="rId30"/>
    <p:sldId id="310" r:id="rId31"/>
    <p:sldId id="311" r:id="rId32"/>
    <p:sldId id="343" r:id="rId33"/>
    <p:sldId id="340" r:id="rId34"/>
    <p:sldId id="328" r:id="rId35"/>
    <p:sldId id="331" r:id="rId36"/>
    <p:sldId id="332" r:id="rId37"/>
    <p:sldId id="333" r:id="rId38"/>
    <p:sldId id="312" r:id="rId39"/>
    <p:sldId id="313" r:id="rId40"/>
    <p:sldId id="314" r:id="rId41"/>
    <p:sldId id="315" r:id="rId42"/>
    <p:sldId id="316" r:id="rId43"/>
    <p:sldId id="339" r:id="rId44"/>
    <p:sldId id="337" r:id="rId45"/>
    <p:sldId id="318" r:id="rId46"/>
    <p:sldId id="338" r:id="rId47"/>
    <p:sldId id="327"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87A6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3" d="100"/>
          <a:sy n="63" d="100"/>
        </p:scale>
        <p:origin x="-3024" y="-14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C926F9-98B5-A441-9E3A-3855FA0CB9D3}" type="datetimeFigureOut">
              <a:rPr lang="en-US" smtClean="0"/>
              <a:pPr/>
              <a:t>10/13/2013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BECF41-8E56-F344-91A5-5B9C753FF6D4}" type="slidenum">
              <a:rPr lang="en-US" smtClean="0"/>
              <a:pPr/>
              <a:t>‹#›</a:t>
            </a:fld>
            <a:endParaRPr lang="en-US"/>
          </a:p>
        </p:txBody>
      </p:sp>
    </p:spTree>
    <p:extLst>
      <p:ext uri="{BB962C8B-B14F-4D97-AF65-F5344CB8AC3E}">
        <p14:creationId xmlns:p14="http://schemas.microsoft.com/office/powerpoint/2010/main" xmlns="" val="32337214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67BECF41-8E56-F344-91A5-5B9C753FF6D4}" type="slidenum">
              <a:rPr lang="en-US" smtClean="0"/>
              <a:pPr/>
              <a:t>1</a:t>
            </a:fld>
            <a:endParaRPr lang="en-US"/>
          </a:p>
        </p:txBody>
      </p:sp>
    </p:spTree>
    <p:extLst>
      <p:ext uri="{BB962C8B-B14F-4D97-AF65-F5344CB8AC3E}">
        <p14:creationId xmlns:p14="http://schemas.microsoft.com/office/powerpoint/2010/main" xmlns="" val="3340152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12</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13</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14</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15</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16</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17</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18</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19</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20</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21</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67BECF41-8E56-F344-91A5-5B9C753FF6D4}" type="slidenum">
              <a:rPr lang="en-US" smtClean="0"/>
              <a:pPr/>
              <a:t>2</a:t>
            </a:fld>
            <a:endParaRPr lang="en-US"/>
          </a:p>
        </p:txBody>
      </p:sp>
    </p:spTree>
    <p:extLst>
      <p:ext uri="{BB962C8B-B14F-4D97-AF65-F5344CB8AC3E}">
        <p14:creationId xmlns:p14="http://schemas.microsoft.com/office/powerpoint/2010/main" xmlns="" val="3340152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22</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23</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24</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25</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26</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27</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29</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30</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31</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32</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5</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33</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34</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35</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36</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37</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38</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39</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40</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41</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42</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6</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43</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44</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45</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46</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47</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7</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8</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9</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10</a:t>
            </a:fld>
            <a:endParaRPr lang="en-US"/>
          </a:p>
        </p:txBody>
      </p:sp>
    </p:spTree>
    <p:extLst>
      <p:ext uri="{BB962C8B-B14F-4D97-AF65-F5344CB8AC3E}">
        <p14:creationId xmlns:p14="http://schemas.microsoft.com/office/powerpoint/2010/main" xmlns="" val="3998754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565C7-EE82-384A-8FD9-46BAAF4BA891}" type="slidenum">
              <a:rPr lang="en-US" smtClean="0"/>
              <a:pPr/>
              <a:t>11</a:t>
            </a:fld>
            <a:endParaRPr lang="en-US"/>
          </a:p>
        </p:txBody>
      </p:sp>
    </p:spTree>
    <p:extLst>
      <p:ext uri="{BB962C8B-B14F-4D97-AF65-F5344CB8AC3E}">
        <p14:creationId xmlns:p14="http://schemas.microsoft.com/office/powerpoint/2010/main" xmlns="" val="3998754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a:prstGeom prst="rect">
            <a:avLst/>
          </a:prstGeom>
        </p:spPr>
        <p:txBody>
          <a:bodyPr/>
          <a:lstStyle>
            <a:lvl1pPr algn="ctr">
              <a:defRPr baseline="0"/>
            </a:lvl1pPr>
          </a:lstStyle>
          <a:p>
            <a:r>
              <a:rPr lang="en-US" dirty="0" smtClean="0"/>
              <a:t>Title of this webinar</a:t>
            </a:r>
            <a:endParaRPr lang="en-US" dirty="0"/>
          </a:p>
        </p:txBody>
      </p:sp>
      <p:sp>
        <p:nvSpPr>
          <p:cNvPr id="3" name="Subtitle 2"/>
          <p:cNvSpPr>
            <a:spLocks noGrp="1"/>
          </p:cNvSpPr>
          <p:nvPr>
            <p:ph type="subTitle" idx="1" hasCustomPrompt="1"/>
          </p:nvPr>
        </p:nvSpPr>
        <p:spPr>
          <a:xfrm>
            <a:off x="1371600" y="3886200"/>
            <a:ext cx="6400800" cy="1752600"/>
          </a:xfrm>
          <a:prstGeom prst="rect">
            <a:avLst/>
          </a:prstGeom>
        </p:spPr>
        <p:txBody>
          <a:bodyPr>
            <a:normAutofit/>
          </a:bodyPr>
          <a:lstStyle>
            <a:lvl1pPr marL="0" indent="0" algn="ctr">
              <a:buNone/>
              <a:defRPr sz="2400" b="0" i="0" baseline="0">
                <a:solidFill>
                  <a:schemeClr val="tx1">
                    <a:tint val="75000"/>
                  </a:schemeClr>
                </a:solidFill>
                <a:latin typeface="Gill Sans Light"/>
                <a:cs typeface="Gill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Presented by Name Name and Name Name</a:t>
            </a:r>
          </a:p>
          <a:p>
            <a:r>
              <a:rPr lang="en-US" dirty="0" smtClean="0"/>
              <a:t>Month Day, Year</a:t>
            </a:r>
            <a:endParaRPr lang="en-US" dirty="0"/>
          </a:p>
        </p:txBody>
      </p:sp>
    </p:spTree>
    <p:extLst>
      <p:ext uri="{BB962C8B-B14F-4D97-AF65-F5344CB8AC3E}">
        <p14:creationId xmlns:p14="http://schemas.microsoft.com/office/powerpoint/2010/main" xmlns="" val="359933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Content Placeholder 6"/>
          <p:cNvSpPr>
            <a:spLocks noGrp="1"/>
          </p:cNvSpPr>
          <p:nvPr>
            <p:ph sz="quarter" idx="10" hasCustomPrompt="1"/>
          </p:nvPr>
        </p:nvSpPr>
        <p:spPr>
          <a:xfrm>
            <a:off x="0" y="206108"/>
            <a:ext cx="8686800" cy="812481"/>
          </a:xfrm>
          <a:prstGeom prst="rect">
            <a:avLst/>
          </a:prstGeom>
          <a:solidFill>
            <a:schemeClr val="bg1">
              <a:alpha val="70000"/>
            </a:schemeClr>
          </a:solidFill>
        </p:spPr>
        <p:txBody>
          <a:bodyPr lIns="457200" tIns="91440" bIns="91440" anchor="ctr" anchorCtr="0">
            <a:normAutofit/>
          </a:bodyPr>
          <a:lstStyle>
            <a:lvl1pPr marL="0" indent="0">
              <a:buNone/>
              <a:defRPr sz="4000" cap="all" baseline="0"/>
            </a:lvl1pPr>
          </a:lstStyle>
          <a:p>
            <a:pPr lvl="0"/>
            <a:r>
              <a:rPr lang="en-US" dirty="0" smtClean="0"/>
              <a:t>Slide Title</a:t>
            </a:r>
            <a:endParaRPr lang="en-US" dirty="0"/>
          </a:p>
        </p:txBody>
      </p:sp>
    </p:spTree>
    <p:extLst>
      <p:ext uri="{BB962C8B-B14F-4D97-AF65-F5344CB8AC3E}">
        <p14:creationId xmlns:p14="http://schemas.microsoft.com/office/powerpoint/2010/main" xmlns="" val="458176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15238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6858000"/>
          </a:xfrm>
          <a:prstGeom prst="rect">
            <a:avLst/>
          </a:prstGeom>
        </p:spPr>
        <p:txBody>
          <a:bodyPr vert="horz"/>
          <a:lstStyle>
            <a:lvl1pPr marL="0" indent="0">
              <a:buNone/>
              <a:defRPr baseline="0"/>
            </a:lvl1pPr>
          </a:lstStyle>
          <a:p>
            <a:r>
              <a:rPr lang="en-US" dirty="0" smtClean="0"/>
              <a:t>Insert picture, full size of slide.</a:t>
            </a:r>
          </a:p>
        </p:txBody>
      </p:sp>
      <p:sp>
        <p:nvSpPr>
          <p:cNvPr id="5" name="Rectangle 2"/>
          <p:cNvSpPr>
            <a:spLocks/>
          </p:cNvSpPr>
          <p:nvPr/>
        </p:nvSpPr>
        <p:spPr bwMode="auto">
          <a:xfrm>
            <a:off x="10409" y="5973581"/>
            <a:ext cx="9144001" cy="894830"/>
          </a:xfrm>
          <a:prstGeom prst="rect">
            <a:avLst/>
          </a:prstGeom>
          <a:solidFill>
            <a:srgbClr val="FFFFFF">
              <a:alpha val="65881"/>
            </a:srgbClr>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lIns="0" tIns="0" rIns="0" bIns="0"/>
          <a:lstStyle/>
          <a:p>
            <a:endParaRPr lang="en-US"/>
          </a:p>
        </p:txBody>
      </p:sp>
    </p:spTree>
    <p:extLst>
      <p:ext uri="{BB962C8B-B14F-4D97-AF65-F5344CB8AC3E}">
        <p14:creationId xmlns:p14="http://schemas.microsoft.com/office/powerpoint/2010/main" xmlns="" val="4268915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bg>
      <p:bgPr>
        <a:solidFill>
          <a:schemeClr val="bg1"/>
        </a:solidFill>
        <a:effectLst/>
      </p:bgPr>
    </p:bg>
    <p:spTree>
      <p:nvGrpSpPr>
        <p:cNvPr id="1" name=""/>
        <p:cNvGrpSpPr/>
        <p:nvPr/>
      </p:nvGrpSpPr>
      <p:grpSpPr>
        <a:xfrm>
          <a:off x="0" y="0"/>
          <a:ext cx="0" cy="0"/>
          <a:chOff x="0" y="0"/>
          <a:chExt cx="0" cy="0"/>
        </a:xfrm>
      </p:grpSpPr>
      <p:sp>
        <p:nvSpPr>
          <p:cNvPr id="7" name="Rectangle 2"/>
          <p:cNvSpPr>
            <a:spLocks/>
          </p:cNvSpPr>
          <p:nvPr/>
        </p:nvSpPr>
        <p:spPr bwMode="auto">
          <a:xfrm>
            <a:off x="10409" y="5973581"/>
            <a:ext cx="9144001" cy="894830"/>
          </a:xfrm>
          <a:prstGeom prst="rect">
            <a:avLst/>
          </a:prstGeom>
          <a:solidFill>
            <a:srgbClr val="FFFFFF">
              <a:alpha val="65881"/>
            </a:srgbClr>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lIns="0" tIns="0" rIns="0" bIns="0"/>
          <a:lstStyle/>
          <a:p>
            <a:endParaRPr lang="en-US"/>
          </a:p>
        </p:txBody>
      </p:sp>
      <p:sp>
        <p:nvSpPr>
          <p:cNvPr id="13" name="Content Placeholder 6"/>
          <p:cNvSpPr>
            <a:spLocks noGrp="1"/>
          </p:cNvSpPr>
          <p:nvPr>
            <p:ph sz="quarter" idx="10" hasCustomPrompt="1"/>
          </p:nvPr>
        </p:nvSpPr>
        <p:spPr>
          <a:xfrm>
            <a:off x="0" y="2815167"/>
            <a:ext cx="4169833" cy="2159000"/>
          </a:xfrm>
          <a:prstGeom prst="rect">
            <a:avLst/>
          </a:prstGeom>
          <a:solidFill>
            <a:schemeClr val="bg1">
              <a:alpha val="70000"/>
            </a:schemeClr>
          </a:solidFill>
        </p:spPr>
        <p:txBody>
          <a:bodyPr lIns="457200" tIns="91440" bIns="91440" anchor="ctr" anchorCtr="0">
            <a:normAutofit/>
          </a:bodyPr>
          <a:lstStyle>
            <a:lvl1pPr marL="0" indent="0">
              <a:buNone/>
              <a:defRPr sz="4000" cap="all" baseline="0"/>
            </a:lvl1pPr>
          </a:lstStyle>
          <a:p>
            <a:pPr lvl="0"/>
            <a:r>
              <a:rPr lang="en-US" dirty="0" smtClean="0"/>
              <a:t>One Important </a:t>
            </a:r>
            <a:r>
              <a:rPr lang="en-US" dirty="0" err="1" smtClean="0"/>
              <a:t>ThouGHt</a:t>
            </a:r>
            <a:endParaRPr lang="en-US" dirty="0"/>
          </a:p>
        </p:txBody>
      </p:sp>
    </p:spTree>
    <p:extLst>
      <p:ext uri="{BB962C8B-B14F-4D97-AF65-F5344CB8AC3E}">
        <p14:creationId xmlns:p14="http://schemas.microsoft.com/office/powerpoint/2010/main" xmlns="" val="1419297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White bkg">
    <p:bg>
      <p:bgPr>
        <a:solidFill>
          <a:schemeClr val="bg1"/>
        </a:solidFill>
        <a:effectLst/>
      </p:bgPr>
    </p:bg>
    <p:spTree>
      <p:nvGrpSpPr>
        <p:cNvPr id="1" name=""/>
        <p:cNvGrpSpPr/>
        <p:nvPr/>
      </p:nvGrpSpPr>
      <p:grpSpPr>
        <a:xfrm>
          <a:off x="0" y="0"/>
          <a:ext cx="0" cy="0"/>
          <a:chOff x="0" y="0"/>
          <a:chExt cx="0" cy="0"/>
        </a:xfrm>
      </p:grpSpPr>
      <p:sp>
        <p:nvSpPr>
          <p:cNvPr id="8" name="Rectangle 2"/>
          <p:cNvSpPr>
            <a:spLocks/>
          </p:cNvSpPr>
          <p:nvPr/>
        </p:nvSpPr>
        <p:spPr bwMode="auto">
          <a:xfrm>
            <a:off x="0" y="5960404"/>
            <a:ext cx="9144000" cy="897596"/>
          </a:xfrm>
          <a:prstGeom prst="rect">
            <a:avLst/>
          </a:prstGeom>
          <a:solidFill>
            <a:srgbClr val="2C75A4"/>
          </a:solidFill>
          <a:ln w="25400">
            <a:solidFill>
              <a:srgbClr val="2C75A4"/>
            </a:solidFill>
            <a:miter lim="800000"/>
            <a:headEnd/>
            <a:tailEnd/>
          </a:ln>
          <a:extLst/>
        </p:spPr>
        <p:txBody>
          <a:bodyPr lIns="0" tIns="0" rIns="0" bIns="0"/>
          <a:lstStyle/>
          <a:p>
            <a:endParaRPr lang="en-US"/>
          </a:p>
        </p:txBody>
      </p:sp>
      <p:pic>
        <p:nvPicPr>
          <p:cNvPr id="11" name="Picture 10" descr="noi logo white no text 240.png"/>
          <p:cNvPicPr>
            <a:picLocks noChangeAspect="1"/>
          </p:cNvPicPr>
          <p:nvPr/>
        </p:nvPicPr>
        <p:blipFill>
          <a:blip r:embed="rId2">
            <a:alphaModFix amt="71000"/>
            <a:extLst>
              <a:ext uri="{28A0092B-C50C-407E-A947-70E740481C1C}">
                <a14:useLocalDpi xmlns:a14="http://schemas.microsoft.com/office/drawing/2010/main" xmlns="" val="0"/>
              </a:ext>
            </a:extLst>
          </a:blip>
          <a:stretch>
            <a:fillRect/>
          </a:stretch>
        </p:blipFill>
        <p:spPr>
          <a:xfrm>
            <a:off x="7810891" y="6192829"/>
            <a:ext cx="1065122" cy="541436"/>
          </a:xfrm>
          <a:prstGeom prst="rect">
            <a:avLst/>
          </a:prstGeom>
          <a:effectLst>
            <a:outerShdw blurRad="47625" dist="38100" dir="8700000" algn="tl" rotWithShape="0">
              <a:srgbClr val="000000">
                <a:alpha val="33000"/>
              </a:srgbClr>
            </a:outerShdw>
          </a:effectLst>
        </p:spPr>
      </p:pic>
      <p:sp>
        <p:nvSpPr>
          <p:cNvPr id="12" name="TextBox 11"/>
          <p:cNvSpPr txBox="1"/>
          <p:nvPr/>
        </p:nvSpPr>
        <p:spPr>
          <a:xfrm>
            <a:off x="205708" y="6407880"/>
            <a:ext cx="1313180" cy="369332"/>
          </a:xfrm>
          <a:prstGeom prst="rect">
            <a:avLst/>
          </a:prstGeom>
          <a:noFill/>
        </p:spPr>
        <p:txBody>
          <a:bodyPr wrap="none" rtlCol="0">
            <a:spAutoFit/>
          </a:bodyPr>
          <a:lstStyle/>
          <a:p>
            <a:r>
              <a:rPr lang="en-US" b="0" dirty="0" smtClean="0">
                <a:solidFill>
                  <a:schemeClr val="bg1">
                    <a:alpha val="89000"/>
                  </a:schemeClr>
                </a:solidFill>
                <a:effectLst>
                  <a:outerShdw blurRad="50800" dist="38100" dir="9180000" algn="tl" rotWithShape="0">
                    <a:srgbClr val="000000">
                      <a:alpha val="25000"/>
                    </a:srgbClr>
                  </a:outerShdw>
                </a:effectLst>
                <a:latin typeface="Century Gothic"/>
                <a:cs typeface="Century Gothic"/>
              </a:rPr>
              <a:t>@</a:t>
            </a:r>
            <a:r>
              <a:rPr lang="en-US" b="0" dirty="0" err="1" smtClean="0">
                <a:solidFill>
                  <a:schemeClr val="bg1">
                    <a:alpha val="89000"/>
                  </a:schemeClr>
                </a:solidFill>
                <a:effectLst>
                  <a:outerShdw blurRad="50800" dist="38100" dir="9180000" algn="tl" rotWithShape="0">
                    <a:srgbClr val="000000">
                      <a:alpha val="25000"/>
                    </a:srgbClr>
                  </a:outerShdw>
                </a:effectLst>
                <a:latin typeface="Century Gothic"/>
                <a:cs typeface="Century Gothic"/>
              </a:rPr>
              <a:t>sillEeitaK</a:t>
            </a:r>
            <a:endParaRPr lang="en-US" b="0" dirty="0">
              <a:solidFill>
                <a:schemeClr val="bg1">
                  <a:alpha val="89000"/>
                </a:schemeClr>
              </a:solidFill>
              <a:effectLst>
                <a:outerShdw blurRad="50800" dist="38100" dir="9180000" algn="tl" rotWithShape="0">
                  <a:srgbClr val="000000">
                    <a:alpha val="25000"/>
                  </a:srgbClr>
                </a:outerShdw>
              </a:effectLst>
              <a:latin typeface="Century Gothic"/>
              <a:cs typeface="Century Gothic"/>
            </a:endParaRPr>
          </a:p>
        </p:txBody>
      </p:sp>
    </p:spTree>
    <p:extLst>
      <p:ext uri="{BB962C8B-B14F-4D97-AF65-F5344CB8AC3E}">
        <p14:creationId xmlns:p14="http://schemas.microsoft.com/office/powerpoint/2010/main" xmlns="" val="863974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543872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
    <p:bg>
      <p:bgPr>
        <a:solidFill>
          <a:srgbClr val="CFE7EC"/>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038022" y="1590438"/>
            <a:ext cx="7082491" cy="3886200"/>
          </a:xfrm>
          <a:prstGeom prst="rect">
            <a:avLst/>
          </a:prstGeom>
        </p:spPr>
        <p:txBody>
          <a:bodyPr/>
          <a:lstStyle>
            <a:lvl1pPr marL="0" indent="0">
              <a:buNone/>
              <a:defRPr b="0" i="0">
                <a:latin typeface="Gill Sans Light"/>
                <a:cs typeface="Gill Sans Light"/>
              </a:defRPr>
            </a:lvl1pPr>
          </a:lstStyle>
          <a:p>
            <a:pPr lvl="0"/>
            <a:r>
              <a:rPr lang="en-US" dirty="0" smtClean="0"/>
              <a:t>Write the objective of your training session here.</a:t>
            </a:r>
            <a:endParaRPr lang="en-US" dirty="0"/>
          </a:p>
        </p:txBody>
      </p:sp>
      <p:sp>
        <p:nvSpPr>
          <p:cNvPr id="7" name="Freeform 1"/>
          <p:cNvSpPr>
            <a:spLocks/>
          </p:cNvSpPr>
          <p:nvPr/>
        </p:nvSpPr>
        <p:spPr bwMode="auto">
          <a:xfrm>
            <a:off x="0" y="449944"/>
            <a:ext cx="4230456" cy="80021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5" y="21600"/>
                </a:moveTo>
                <a:lnTo>
                  <a:pt x="19514" y="21600"/>
                </a:lnTo>
                <a:lnTo>
                  <a:pt x="21600" y="10103"/>
                </a:lnTo>
                <a:lnTo>
                  <a:pt x="19493" y="0"/>
                </a:lnTo>
                <a:lnTo>
                  <a:pt x="0" y="0"/>
                </a:lnTo>
                <a:lnTo>
                  <a:pt x="15" y="21600"/>
                </a:lnTo>
                <a:close/>
                <a:moveTo>
                  <a:pt x="15" y="21600"/>
                </a:moveTo>
              </a:path>
            </a:pathLst>
          </a:custGeom>
          <a:solidFill>
            <a:srgbClr val="FFFFFF">
              <a:alpha val="65881"/>
            </a:srgbClr>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wrap="square" lIns="548640" tIns="91440" rIns="0" bIns="91440" anchor="ctr" anchorCtr="0">
            <a:spAutoFit/>
          </a:bodyPr>
          <a:lstStyle/>
          <a:p>
            <a:r>
              <a:rPr lang="en-US" sz="4000" cap="all" dirty="0" smtClean="0">
                <a:latin typeface="Century Gothic"/>
              </a:rPr>
              <a:t>Objective</a:t>
            </a:r>
            <a:endParaRPr lang="en-US" sz="4000" cap="all" dirty="0">
              <a:latin typeface="Century Gothic"/>
            </a:endParaRPr>
          </a:p>
        </p:txBody>
      </p:sp>
    </p:spTree>
    <p:extLst>
      <p:ext uri="{BB962C8B-B14F-4D97-AF65-F5344CB8AC3E}">
        <p14:creationId xmlns:p14="http://schemas.microsoft.com/office/powerpoint/2010/main" xmlns="" val="248208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solidFill>
          <a:srgbClr val="CFE7EC"/>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038022" y="1600201"/>
            <a:ext cx="7082491" cy="3886200"/>
          </a:xfrm>
          <a:prstGeom prst="rect">
            <a:avLst/>
          </a:prstGeom>
        </p:spPr>
        <p:txBody>
          <a:bodyPr>
            <a:normAutofit/>
          </a:bodyPr>
          <a:lstStyle>
            <a:lvl1pPr marL="342900" indent="-342900">
              <a:buSzPct val="72000"/>
              <a:buFontTx/>
              <a:buBlip>
                <a:blip r:embed="rId3"/>
              </a:buBlip>
              <a:defRPr sz="2800" b="0" i="0">
                <a:latin typeface="Gill Sans Light"/>
                <a:cs typeface="Gill Sans Light"/>
              </a:defRPr>
            </a:lvl1pPr>
          </a:lstStyle>
          <a:p>
            <a:pPr lvl="0"/>
            <a:r>
              <a:rPr lang="en-US" dirty="0" smtClean="0"/>
              <a:t>Item One</a:t>
            </a:r>
          </a:p>
          <a:p>
            <a:pPr lvl="0"/>
            <a:r>
              <a:rPr lang="en-US" dirty="0" smtClean="0"/>
              <a:t>Item Two</a:t>
            </a:r>
          </a:p>
          <a:p>
            <a:pPr lvl="0"/>
            <a:r>
              <a:rPr lang="en-US" dirty="0" smtClean="0"/>
              <a:t>Item Three</a:t>
            </a:r>
          </a:p>
          <a:p>
            <a:pPr lvl="0"/>
            <a:r>
              <a:rPr lang="en-US" dirty="0" smtClean="0"/>
              <a:t>Item Four</a:t>
            </a:r>
          </a:p>
          <a:p>
            <a:pPr lvl="0"/>
            <a:r>
              <a:rPr lang="en-US" dirty="0" smtClean="0"/>
              <a:t>Item Five</a:t>
            </a:r>
          </a:p>
          <a:p>
            <a:pPr lvl="0"/>
            <a:endParaRPr lang="en-US" dirty="0"/>
          </a:p>
        </p:txBody>
      </p:sp>
      <p:sp>
        <p:nvSpPr>
          <p:cNvPr id="4" name="Freeform 1"/>
          <p:cNvSpPr>
            <a:spLocks/>
          </p:cNvSpPr>
          <p:nvPr/>
        </p:nvSpPr>
        <p:spPr bwMode="auto">
          <a:xfrm>
            <a:off x="0" y="449944"/>
            <a:ext cx="4230456" cy="80021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5" y="21600"/>
                </a:moveTo>
                <a:lnTo>
                  <a:pt x="19514" y="21600"/>
                </a:lnTo>
                <a:lnTo>
                  <a:pt x="21600" y="10103"/>
                </a:lnTo>
                <a:lnTo>
                  <a:pt x="19493" y="0"/>
                </a:lnTo>
                <a:lnTo>
                  <a:pt x="0" y="0"/>
                </a:lnTo>
                <a:lnTo>
                  <a:pt x="15" y="21600"/>
                </a:lnTo>
                <a:close/>
                <a:moveTo>
                  <a:pt x="15" y="21600"/>
                </a:moveTo>
              </a:path>
            </a:pathLst>
          </a:custGeom>
          <a:solidFill>
            <a:srgbClr val="FFFFFF">
              <a:alpha val="65881"/>
            </a:srgbClr>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wrap="square" lIns="548640" tIns="91440" rIns="0" bIns="91440" anchor="ctr" anchorCtr="0">
            <a:spAutoFit/>
          </a:bodyPr>
          <a:lstStyle/>
          <a:p>
            <a:r>
              <a:rPr lang="en-US" sz="4000" cap="all" dirty="0" smtClean="0">
                <a:latin typeface="Century Gothic"/>
              </a:rPr>
              <a:t>Agenda</a:t>
            </a:r>
            <a:endParaRPr lang="en-US" sz="4000" cap="all" dirty="0">
              <a:latin typeface="Century Gothic"/>
            </a:endParaRPr>
          </a:p>
        </p:txBody>
      </p:sp>
    </p:spTree>
    <p:extLst>
      <p:ext uri="{BB962C8B-B14F-4D97-AF65-F5344CB8AC3E}">
        <p14:creationId xmlns:p14="http://schemas.microsoft.com/office/powerpoint/2010/main" xmlns="" val="284935800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with bullets">
    <p:bg>
      <p:bgPr>
        <a:solidFill>
          <a:srgbClr val="CFE7EC"/>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354657"/>
            <a:ext cx="8229600" cy="4394210"/>
          </a:xfrm>
          <a:prstGeom prst="rect">
            <a:avLst/>
          </a:prstGeom>
        </p:spPr>
        <p:txBody>
          <a:bodyPr/>
          <a:lstStyle>
            <a:lvl1pPr>
              <a:defRPr b="0" i="0">
                <a:latin typeface="Gill Sans Light"/>
                <a:cs typeface="Gill Sans Light"/>
              </a:defRPr>
            </a:lvl1pPr>
            <a:lvl2pPr>
              <a:defRPr b="0" i="0">
                <a:latin typeface="Gill Sans Light"/>
                <a:cs typeface="Gill Sans Light"/>
              </a:defRPr>
            </a:lvl2pPr>
            <a:lvl3pPr>
              <a:defRPr b="0" i="0">
                <a:latin typeface="Gill Sans Light"/>
                <a:cs typeface="Gill Sans Light"/>
              </a:defRPr>
            </a:lvl3pPr>
            <a:lvl4pPr>
              <a:defRPr b="0" i="0">
                <a:latin typeface="Gill Sans Light"/>
                <a:cs typeface="Gill Sans Light"/>
              </a:defRPr>
            </a:lvl4pPr>
            <a:lvl5pPr>
              <a:defRPr b="0" i="0">
                <a:latin typeface="Gill Sans Light"/>
                <a:cs typeface="Gill Sans Light"/>
              </a:defRPr>
            </a:lvl5pPr>
          </a:lstStyle>
          <a:p>
            <a:pPr lvl="0"/>
            <a:r>
              <a:rPr lang="en-US" dirty="0" smtClean="0"/>
              <a:t>Brief bullet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6"/>
          <p:cNvSpPr>
            <a:spLocks noGrp="1"/>
          </p:cNvSpPr>
          <p:nvPr>
            <p:ph sz="quarter" idx="10" hasCustomPrompt="1"/>
          </p:nvPr>
        </p:nvSpPr>
        <p:spPr>
          <a:xfrm>
            <a:off x="0" y="206108"/>
            <a:ext cx="8686800" cy="812481"/>
          </a:xfrm>
          <a:prstGeom prst="rect">
            <a:avLst/>
          </a:prstGeom>
          <a:solidFill>
            <a:schemeClr val="bg1">
              <a:alpha val="70000"/>
            </a:schemeClr>
          </a:solidFill>
        </p:spPr>
        <p:txBody>
          <a:bodyPr lIns="457200" tIns="91440" bIns="91440" anchor="ctr" anchorCtr="0">
            <a:normAutofit/>
          </a:bodyPr>
          <a:lstStyle>
            <a:lvl1pPr marL="0" indent="0">
              <a:buNone/>
              <a:defRPr sz="4000" cap="all" baseline="0"/>
            </a:lvl1pPr>
          </a:lstStyle>
          <a:p>
            <a:pPr lvl="0"/>
            <a:r>
              <a:rPr lang="en-US" dirty="0" smtClean="0"/>
              <a:t>Slide Title</a:t>
            </a:r>
            <a:endParaRPr lang="en-US" dirty="0"/>
          </a:p>
        </p:txBody>
      </p:sp>
    </p:spTree>
    <p:extLst>
      <p:ext uri="{BB962C8B-B14F-4D97-AF65-F5344CB8AC3E}">
        <p14:creationId xmlns:p14="http://schemas.microsoft.com/office/powerpoint/2010/main" xmlns="" val="27091876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slide with bullets">
    <p:bg>
      <p:bgPr>
        <a:solidFill>
          <a:schemeClr val="bg1"/>
        </a:solidFill>
        <a:effectLst/>
      </p:bgPr>
    </p:bg>
    <p:spTree>
      <p:nvGrpSpPr>
        <p:cNvPr id="1" name=""/>
        <p:cNvGrpSpPr/>
        <p:nvPr/>
      </p:nvGrpSpPr>
      <p:grpSpPr>
        <a:xfrm>
          <a:off x="0" y="0"/>
          <a:ext cx="0" cy="0"/>
          <a:chOff x="0" y="0"/>
          <a:chExt cx="0" cy="0"/>
        </a:xfrm>
      </p:grpSpPr>
      <p:sp>
        <p:nvSpPr>
          <p:cNvPr id="3" name="Rectangle 2"/>
          <p:cNvSpPr>
            <a:spLocks/>
          </p:cNvSpPr>
          <p:nvPr/>
        </p:nvSpPr>
        <p:spPr bwMode="auto">
          <a:xfrm>
            <a:off x="0" y="5960404"/>
            <a:ext cx="9144000" cy="897596"/>
          </a:xfrm>
          <a:prstGeom prst="rect">
            <a:avLst/>
          </a:prstGeom>
          <a:solidFill>
            <a:srgbClr val="2C75A4"/>
          </a:solidFill>
          <a:ln w="25400">
            <a:solidFill>
              <a:srgbClr val="2C75A4"/>
            </a:solidFill>
            <a:miter lim="800000"/>
            <a:headEnd/>
            <a:tailEnd/>
          </a:ln>
          <a:extLst/>
        </p:spPr>
        <p:txBody>
          <a:bodyPr lIns="0" tIns="0" rIns="0" bIns="0"/>
          <a:lstStyle/>
          <a:p>
            <a:endParaRPr lang="en-US"/>
          </a:p>
        </p:txBody>
      </p:sp>
      <p:pic>
        <p:nvPicPr>
          <p:cNvPr id="6" name="Picture 5" descr="noi logo white no text 240.png"/>
          <p:cNvPicPr>
            <a:picLocks noChangeAspect="1"/>
          </p:cNvPicPr>
          <p:nvPr/>
        </p:nvPicPr>
        <p:blipFill>
          <a:blip r:embed="rId2">
            <a:alphaModFix amt="71000"/>
            <a:extLst>
              <a:ext uri="{28A0092B-C50C-407E-A947-70E740481C1C}">
                <a14:useLocalDpi xmlns:a14="http://schemas.microsoft.com/office/drawing/2010/main" xmlns="" val="0"/>
              </a:ext>
            </a:extLst>
          </a:blip>
          <a:stretch>
            <a:fillRect/>
          </a:stretch>
        </p:blipFill>
        <p:spPr>
          <a:xfrm>
            <a:off x="7788604" y="6158650"/>
            <a:ext cx="1087410" cy="552766"/>
          </a:xfrm>
          <a:prstGeom prst="rect">
            <a:avLst/>
          </a:prstGeom>
          <a:effectLst>
            <a:outerShdw blurRad="47625" dist="38100" dir="8700000" algn="tl" rotWithShape="0">
              <a:srgbClr val="000000">
                <a:alpha val="33000"/>
              </a:srgbClr>
            </a:outerShdw>
          </a:effectLst>
        </p:spPr>
      </p:pic>
      <p:sp>
        <p:nvSpPr>
          <p:cNvPr id="7" name="TextBox 6"/>
          <p:cNvSpPr txBox="1"/>
          <p:nvPr/>
        </p:nvSpPr>
        <p:spPr>
          <a:xfrm>
            <a:off x="205708" y="6407880"/>
            <a:ext cx="1313180" cy="369332"/>
          </a:xfrm>
          <a:prstGeom prst="rect">
            <a:avLst/>
          </a:prstGeom>
          <a:noFill/>
        </p:spPr>
        <p:txBody>
          <a:bodyPr wrap="none" rtlCol="0">
            <a:spAutoFit/>
          </a:bodyPr>
          <a:lstStyle/>
          <a:p>
            <a:r>
              <a:rPr lang="en-US" b="0" dirty="0" smtClean="0">
                <a:solidFill>
                  <a:schemeClr val="bg1">
                    <a:alpha val="89000"/>
                  </a:schemeClr>
                </a:solidFill>
                <a:effectLst>
                  <a:outerShdw blurRad="50800" dist="38100" dir="9180000" algn="tl" rotWithShape="0">
                    <a:srgbClr val="000000">
                      <a:alpha val="25000"/>
                    </a:srgbClr>
                  </a:outerShdw>
                </a:effectLst>
                <a:latin typeface="Century Gothic"/>
                <a:cs typeface="Century Gothic"/>
              </a:rPr>
              <a:t>@</a:t>
            </a:r>
            <a:r>
              <a:rPr lang="en-US" b="0" dirty="0" err="1" smtClean="0">
                <a:solidFill>
                  <a:schemeClr val="bg1">
                    <a:alpha val="89000"/>
                  </a:schemeClr>
                </a:solidFill>
                <a:effectLst>
                  <a:outerShdw blurRad="50800" dist="38100" dir="9180000" algn="tl" rotWithShape="0">
                    <a:srgbClr val="000000">
                      <a:alpha val="25000"/>
                    </a:srgbClr>
                  </a:outerShdw>
                </a:effectLst>
                <a:latin typeface="Century Gothic"/>
                <a:cs typeface="Century Gothic"/>
              </a:rPr>
              <a:t>sillEeitaK</a:t>
            </a:r>
            <a:endParaRPr lang="en-US" b="0" dirty="0">
              <a:solidFill>
                <a:schemeClr val="bg1">
                  <a:alpha val="89000"/>
                </a:schemeClr>
              </a:solidFill>
              <a:effectLst>
                <a:outerShdw blurRad="50800" dist="38100" dir="9180000" algn="tl" rotWithShape="0">
                  <a:srgbClr val="000000">
                    <a:alpha val="25000"/>
                  </a:srgbClr>
                </a:outerShdw>
              </a:effectLst>
              <a:latin typeface="Century Gothic"/>
              <a:cs typeface="Century Gothic"/>
            </a:endParaRPr>
          </a:p>
        </p:txBody>
      </p:sp>
      <p:sp>
        <p:nvSpPr>
          <p:cNvPr id="8" name="Content Placeholder 2"/>
          <p:cNvSpPr>
            <a:spLocks noGrp="1"/>
          </p:cNvSpPr>
          <p:nvPr>
            <p:ph idx="1" hasCustomPrompt="1"/>
          </p:nvPr>
        </p:nvSpPr>
        <p:spPr>
          <a:xfrm>
            <a:off x="457200" y="1354657"/>
            <a:ext cx="8229600" cy="4394210"/>
          </a:xfrm>
          <a:prstGeom prst="rect">
            <a:avLst/>
          </a:prstGeom>
        </p:spPr>
        <p:txBody>
          <a:bodyPr/>
          <a:lstStyle>
            <a:lvl1pPr>
              <a:defRPr b="0" i="0">
                <a:latin typeface="Gill Sans Light"/>
                <a:cs typeface="Gill Sans Light"/>
              </a:defRPr>
            </a:lvl1pPr>
            <a:lvl2pPr>
              <a:defRPr b="0" i="0">
                <a:latin typeface="Gill Sans Light"/>
                <a:cs typeface="Gill Sans Light"/>
              </a:defRPr>
            </a:lvl2pPr>
            <a:lvl3pPr>
              <a:defRPr b="0" i="0">
                <a:latin typeface="Gill Sans Light"/>
                <a:cs typeface="Gill Sans Light"/>
              </a:defRPr>
            </a:lvl3pPr>
            <a:lvl4pPr>
              <a:defRPr b="0" i="0">
                <a:latin typeface="Gill Sans Light"/>
                <a:cs typeface="Gill Sans Light"/>
              </a:defRPr>
            </a:lvl4pPr>
            <a:lvl5pPr>
              <a:defRPr b="0" i="0">
                <a:latin typeface="Gill Sans Light"/>
                <a:cs typeface="Gill Sans Light"/>
              </a:defRPr>
            </a:lvl5pPr>
          </a:lstStyle>
          <a:p>
            <a:pPr lvl="0"/>
            <a:r>
              <a:rPr lang="en-US" dirty="0" smtClean="0"/>
              <a:t>Brief bullet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6"/>
          <p:cNvSpPr>
            <a:spLocks noGrp="1"/>
          </p:cNvSpPr>
          <p:nvPr>
            <p:ph sz="quarter" idx="10" hasCustomPrompt="1"/>
          </p:nvPr>
        </p:nvSpPr>
        <p:spPr>
          <a:xfrm>
            <a:off x="0" y="206108"/>
            <a:ext cx="8686800" cy="812481"/>
          </a:xfrm>
          <a:prstGeom prst="rect">
            <a:avLst/>
          </a:prstGeom>
          <a:solidFill>
            <a:srgbClr val="2C75A4"/>
          </a:solidFill>
        </p:spPr>
        <p:txBody>
          <a:bodyPr lIns="457200" tIns="91440" bIns="91440" anchor="ctr" anchorCtr="0">
            <a:normAutofit/>
          </a:bodyPr>
          <a:lstStyle>
            <a:lvl1pPr marL="0" indent="0">
              <a:buNone/>
              <a:defRPr sz="4000" cap="all" baseline="0">
                <a:solidFill>
                  <a:schemeClr val="bg1"/>
                </a:solidFill>
              </a:defRPr>
            </a:lvl1pPr>
          </a:lstStyle>
          <a:p>
            <a:pPr lvl="0"/>
            <a:r>
              <a:rPr lang="en-US" dirty="0" smtClean="0"/>
              <a:t>Slide Title</a:t>
            </a:r>
            <a:endParaRPr lang="en-US" dirty="0"/>
          </a:p>
        </p:txBody>
      </p:sp>
    </p:spTree>
    <p:extLst>
      <p:ext uri="{BB962C8B-B14F-4D97-AF65-F5344CB8AC3E}">
        <p14:creationId xmlns:p14="http://schemas.microsoft.com/office/powerpoint/2010/main" xmlns="" val="330010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Presenter Intro Slide">
    <p:bg>
      <p:bgPr>
        <a:solidFill>
          <a:schemeClr val="bg1"/>
        </a:solidFill>
        <a:effectLst/>
      </p:bgPr>
    </p:bg>
    <p:spTree>
      <p:nvGrpSpPr>
        <p:cNvPr id="1" name=""/>
        <p:cNvGrpSpPr/>
        <p:nvPr/>
      </p:nvGrpSpPr>
      <p:grpSpPr>
        <a:xfrm>
          <a:off x="0" y="0"/>
          <a:ext cx="0" cy="0"/>
          <a:chOff x="0" y="0"/>
          <a:chExt cx="0" cy="0"/>
        </a:xfrm>
      </p:grpSpPr>
      <p:sp>
        <p:nvSpPr>
          <p:cNvPr id="3" name="Freeform 1"/>
          <p:cNvSpPr>
            <a:spLocks/>
          </p:cNvSpPr>
          <p:nvPr/>
        </p:nvSpPr>
        <p:spPr bwMode="auto">
          <a:xfrm>
            <a:off x="0" y="298691"/>
            <a:ext cx="3789680" cy="73866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w 21600"/>
              <a:gd name="T9" fmla="*/ 2147483647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2" y="21600"/>
                </a:moveTo>
                <a:lnTo>
                  <a:pt x="18696" y="21600"/>
                </a:lnTo>
                <a:lnTo>
                  <a:pt x="21600" y="10839"/>
                </a:lnTo>
                <a:lnTo>
                  <a:pt x="18691" y="0"/>
                </a:lnTo>
                <a:lnTo>
                  <a:pt x="0" y="77"/>
                </a:lnTo>
                <a:lnTo>
                  <a:pt x="12" y="21600"/>
                </a:lnTo>
                <a:close/>
                <a:moveTo>
                  <a:pt x="12" y="21600"/>
                </a:moveTo>
              </a:path>
            </a:pathLst>
          </a:custGeom>
          <a:solidFill>
            <a:srgbClr val="2C75A4"/>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wrap="square" lIns="640080" tIns="182880" rIns="0" bIns="182880" anchor="ctr" anchorCtr="0">
            <a:spAutoFit/>
          </a:bodyPr>
          <a:lstStyle/>
          <a:p>
            <a:r>
              <a:rPr lang="en-US" sz="2400" b="0" i="1" dirty="0" smtClean="0">
                <a:solidFill>
                  <a:schemeClr val="bg1"/>
                </a:solidFill>
                <a:latin typeface="Century Gothic"/>
                <a:cs typeface="Century Gothic"/>
              </a:rPr>
              <a:t>Presenter:</a:t>
            </a:r>
            <a:endParaRPr lang="en-US" sz="2400" b="0" i="1" dirty="0">
              <a:solidFill>
                <a:schemeClr val="bg1"/>
              </a:solidFill>
              <a:latin typeface="Century Gothic"/>
              <a:cs typeface="Century Gothic"/>
            </a:endParaRPr>
          </a:p>
        </p:txBody>
      </p:sp>
      <p:sp>
        <p:nvSpPr>
          <p:cNvPr id="8" name="Picture Placeholder 7"/>
          <p:cNvSpPr>
            <a:spLocks noGrp="1"/>
          </p:cNvSpPr>
          <p:nvPr>
            <p:ph type="pic" sz="quarter" idx="10" hasCustomPrompt="1"/>
          </p:nvPr>
        </p:nvSpPr>
        <p:spPr>
          <a:xfrm>
            <a:off x="750091" y="1747600"/>
            <a:ext cx="3497244" cy="3497404"/>
          </a:xfrm>
          <a:prstGeom prst="rect">
            <a:avLst/>
          </a:prstGeom>
          <a:noFill/>
          <a:ln w="69850">
            <a:solidFill>
              <a:schemeClr val="bg1"/>
            </a:solidFill>
            <a:miter lim="800000"/>
            <a:headEnd/>
            <a:tailEnd/>
          </a:ln>
          <a:effectLst>
            <a:outerShdw blurRad="69850" dir="19620000" sx="101000" sy="101000" algn="tl" rotWithShape="0">
              <a:srgbClr val="000000">
                <a:alpha val="34000"/>
              </a:srgbClr>
            </a:outerShdw>
          </a:effectLst>
        </p:spPr>
        <p:txBody>
          <a:bodyPr/>
          <a:lstStyle>
            <a:lvl1pPr marL="0" indent="0">
              <a:buNone/>
              <a:defRPr/>
            </a:lvl1pPr>
          </a:lstStyle>
          <a:p>
            <a:r>
              <a:rPr lang="en-US" dirty="0" smtClean="0"/>
              <a:t>Picture</a:t>
            </a:r>
            <a:endParaRPr lang="en-US" dirty="0"/>
          </a:p>
        </p:txBody>
      </p:sp>
      <p:sp>
        <p:nvSpPr>
          <p:cNvPr id="19" name="Text Placeholder 18"/>
          <p:cNvSpPr>
            <a:spLocks noGrp="1"/>
          </p:cNvSpPr>
          <p:nvPr>
            <p:ph type="body" sz="quarter" idx="12" hasCustomPrompt="1"/>
          </p:nvPr>
        </p:nvSpPr>
        <p:spPr>
          <a:xfrm>
            <a:off x="4671830" y="2695771"/>
            <a:ext cx="4114800" cy="656468"/>
          </a:xfrm>
          <a:prstGeom prst="rect">
            <a:avLst/>
          </a:prstGeom>
        </p:spPr>
        <p:txBody>
          <a:bodyPr/>
          <a:lstStyle>
            <a:lvl1pPr marL="0" indent="0">
              <a:buNone/>
              <a:defRPr b="0" i="0">
                <a:latin typeface="Gill Sans Light"/>
                <a:cs typeface="Gill Sans Light"/>
              </a:defRPr>
            </a:lvl1pPr>
          </a:lstStyle>
          <a:p>
            <a:pPr lvl="0"/>
            <a:r>
              <a:rPr lang="en-US" dirty="0" smtClean="0"/>
              <a:t>Presenter Name</a:t>
            </a:r>
            <a:endParaRPr lang="en-US" dirty="0"/>
          </a:p>
        </p:txBody>
      </p:sp>
      <p:sp>
        <p:nvSpPr>
          <p:cNvPr id="21" name="Text Placeholder 20"/>
          <p:cNvSpPr>
            <a:spLocks noGrp="1"/>
          </p:cNvSpPr>
          <p:nvPr>
            <p:ph type="body" sz="quarter" idx="13" hasCustomPrompt="1"/>
          </p:nvPr>
        </p:nvSpPr>
        <p:spPr>
          <a:xfrm>
            <a:off x="4671830" y="3457056"/>
            <a:ext cx="4114800" cy="405304"/>
          </a:xfrm>
          <a:prstGeom prst="rect">
            <a:avLst/>
          </a:prstGeom>
        </p:spPr>
        <p:txBody>
          <a:bodyPr>
            <a:normAutofit/>
          </a:bodyPr>
          <a:lstStyle>
            <a:lvl1pPr marL="0" indent="0">
              <a:buNone/>
              <a:defRPr sz="2000" b="0" i="0">
                <a:latin typeface="Gill Sans Light"/>
                <a:cs typeface="Gill Sans Light"/>
              </a:defRPr>
            </a:lvl1pPr>
          </a:lstStyle>
          <a:p>
            <a:pPr lvl="0"/>
            <a:r>
              <a:rPr lang="en-US" dirty="0" smtClean="0"/>
              <a:t>Title</a:t>
            </a:r>
            <a:endParaRPr lang="en-US" dirty="0"/>
          </a:p>
        </p:txBody>
      </p:sp>
      <p:sp>
        <p:nvSpPr>
          <p:cNvPr id="23" name="Text Placeholder 22"/>
          <p:cNvSpPr>
            <a:spLocks noGrp="1"/>
          </p:cNvSpPr>
          <p:nvPr>
            <p:ph type="body" sz="quarter" idx="14" hasCustomPrompt="1"/>
          </p:nvPr>
        </p:nvSpPr>
        <p:spPr>
          <a:xfrm>
            <a:off x="4671830" y="3903255"/>
            <a:ext cx="4114800" cy="479630"/>
          </a:xfrm>
          <a:prstGeom prst="rect">
            <a:avLst/>
          </a:prstGeom>
        </p:spPr>
        <p:txBody>
          <a:bodyPr>
            <a:normAutofit/>
          </a:bodyPr>
          <a:lstStyle>
            <a:lvl1pPr marL="0" indent="0">
              <a:buNone/>
              <a:defRPr sz="2000" b="0" i="0">
                <a:latin typeface="Gill Sans Light"/>
                <a:cs typeface="Gill Sans Light"/>
              </a:defRPr>
            </a:lvl1pPr>
          </a:lstStyle>
          <a:p>
            <a:pPr lvl="0"/>
            <a:r>
              <a:rPr lang="en-US" dirty="0" smtClean="0"/>
              <a:t>Organization</a:t>
            </a:r>
            <a:endParaRPr lang="en-US" dirty="0"/>
          </a:p>
        </p:txBody>
      </p:sp>
      <p:sp>
        <p:nvSpPr>
          <p:cNvPr id="12" name="Rectangle 2"/>
          <p:cNvSpPr>
            <a:spLocks/>
          </p:cNvSpPr>
          <p:nvPr/>
        </p:nvSpPr>
        <p:spPr bwMode="auto">
          <a:xfrm>
            <a:off x="0" y="5960404"/>
            <a:ext cx="9144000" cy="897596"/>
          </a:xfrm>
          <a:prstGeom prst="rect">
            <a:avLst/>
          </a:prstGeom>
          <a:solidFill>
            <a:srgbClr val="2C75A4"/>
          </a:solidFill>
          <a:ln w="25400">
            <a:solidFill>
              <a:srgbClr val="2C75A4"/>
            </a:solidFill>
            <a:miter lim="800000"/>
            <a:headEnd/>
            <a:tailEnd/>
          </a:ln>
          <a:extLst/>
        </p:spPr>
        <p:txBody>
          <a:bodyPr lIns="0" tIns="0" rIns="0" bIns="0"/>
          <a:lstStyle/>
          <a:p>
            <a:endParaRPr lang="en-US"/>
          </a:p>
        </p:txBody>
      </p:sp>
      <p:sp>
        <p:nvSpPr>
          <p:cNvPr id="16" name="TextBox 15"/>
          <p:cNvSpPr txBox="1"/>
          <p:nvPr/>
        </p:nvSpPr>
        <p:spPr>
          <a:xfrm>
            <a:off x="205708" y="6407880"/>
            <a:ext cx="1313180" cy="369332"/>
          </a:xfrm>
          <a:prstGeom prst="rect">
            <a:avLst/>
          </a:prstGeom>
          <a:noFill/>
        </p:spPr>
        <p:txBody>
          <a:bodyPr wrap="none" rtlCol="0">
            <a:spAutoFit/>
          </a:bodyPr>
          <a:lstStyle/>
          <a:p>
            <a:r>
              <a:rPr lang="en-US" b="0" dirty="0" smtClean="0">
                <a:solidFill>
                  <a:schemeClr val="bg1">
                    <a:alpha val="89000"/>
                  </a:schemeClr>
                </a:solidFill>
                <a:effectLst>
                  <a:outerShdw blurRad="50800" dist="38100" dir="9180000" algn="tl" rotWithShape="0">
                    <a:srgbClr val="000000">
                      <a:alpha val="25000"/>
                    </a:srgbClr>
                  </a:outerShdw>
                </a:effectLst>
                <a:latin typeface="Century Gothic"/>
                <a:cs typeface="Century Gothic"/>
              </a:rPr>
              <a:t>@</a:t>
            </a:r>
            <a:r>
              <a:rPr lang="en-US" b="0" dirty="0" err="1" smtClean="0">
                <a:solidFill>
                  <a:schemeClr val="bg1">
                    <a:alpha val="89000"/>
                  </a:schemeClr>
                </a:solidFill>
                <a:effectLst>
                  <a:outerShdw blurRad="50800" dist="38100" dir="9180000" algn="tl" rotWithShape="0">
                    <a:srgbClr val="000000">
                      <a:alpha val="25000"/>
                    </a:srgbClr>
                  </a:outerShdw>
                </a:effectLst>
                <a:latin typeface="Century Gothic"/>
                <a:cs typeface="Century Gothic"/>
              </a:rPr>
              <a:t>sillEeitaK</a:t>
            </a:r>
            <a:endParaRPr lang="en-US" b="0" dirty="0">
              <a:solidFill>
                <a:schemeClr val="bg1">
                  <a:alpha val="89000"/>
                </a:schemeClr>
              </a:solidFill>
              <a:effectLst>
                <a:outerShdw blurRad="50800" dist="38100" dir="9180000" algn="tl" rotWithShape="0">
                  <a:srgbClr val="000000">
                    <a:alpha val="25000"/>
                  </a:srgbClr>
                </a:outerShdw>
              </a:effectLst>
              <a:latin typeface="Century Gothic"/>
              <a:cs typeface="Century Gothic"/>
            </a:endParaRPr>
          </a:p>
        </p:txBody>
      </p:sp>
      <p:pic>
        <p:nvPicPr>
          <p:cNvPr id="17" name="Picture 16" descr="noi logo white no text 240.png"/>
          <p:cNvPicPr>
            <a:picLocks noChangeAspect="1"/>
          </p:cNvPicPr>
          <p:nvPr userDrawn="1"/>
        </p:nvPicPr>
        <p:blipFill>
          <a:blip r:embed="rId2">
            <a:alphaModFix amt="71000"/>
            <a:extLst>
              <a:ext uri="{28A0092B-C50C-407E-A947-70E740481C1C}">
                <a14:useLocalDpi xmlns:a14="http://schemas.microsoft.com/office/drawing/2010/main" xmlns="" val="0"/>
              </a:ext>
            </a:extLst>
          </a:blip>
          <a:stretch>
            <a:fillRect/>
          </a:stretch>
        </p:blipFill>
        <p:spPr>
          <a:xfrm>
            <a:off x="7810891" y="6192829"/>
            <a:ext cx="1065122" cy="541436"/>
          </a:xfrm>
          <a:prstGeom prst="rect">
            <a:avLst/>
          </a:prstGeom>
          <a:effectLst>
            <a:outerShdw blurRad="47625" dist="38100" dir="8700000" algn="tl" rotWithShape="0">
              <a:srgbClr val="000000">
                <a:alpha val="33000"/>
              </a:srgbClr>
            </a:outerShdw>
          </a:effectLst>
        </p:spPr>
      </p:pic>
    </p:spTree>
    <p:extLst>
      <p:ext uri="{BB962C8B-B14F-4D97-AF65-F5344CB8AC3E}">
        <p14:creationId xmlns:p14="http://schemas.microsoft.com/office/powerpoint/2010/main" xmlns="" val="2305629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ultiple Presenters Intro Slide">
    <p:bg>
      <p:bgRef idx="1001">
        <a:schemeClr val="bg1"/>
      </p:bgRef>
    </p:bg>
    <p:spTree>
      <p:nvGrpSpPr>
        <p:cNvPr id="1" name=""/>
        <p:cNvGrpSpPr/>
        <p:nvPr/>
      </p:nvGrpSpPr>
      <p:grpSpPr>
        <a:xfrm>
          <a:off x="0" y="0"/>
          <a:ext cx="0" cy="0"/>
          <a:chOff x="0" y="0"/>
          <a:chExt cx="0" cy="0"/>
        </a:xfrm>
      </p:grpSpPr>
      <p:sp>
        <p:nvSpPr>
          <p:cNvPr id="3" name="Freeform 1"/>
          <p:cNvSpPr>
            <a:spLocks/>
          </p:cNvSpPr>
          <p:nvPr/>
        </p:nvSpPr>
        <p:spPr bwMode="auto">
          <a:xfrm>
            <a:off x="0" y="163348"/>
            <a:ext cx="3789680" cy="73866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w 21600"/>
              <a:gd name="T9" fmla="*/ 2147483647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2" y="21600"/>
                </a:moveTo>
                <a:lnTo>
                  <a:pt x="18696" y="21600"/>
                </a:lnTo>
                <a:lnTo>
                  <a:pt x="21600" y="10839"/>
                </a:lnTo>
                <a:lnTo>
                  <a:pt x="18691" y="0"/>
                </a:lnTo>
                <a:lnTo>
                  <a:pt x="0" y="77"/>
                </a:lnTo>
                <a:lnTo>
                  <a:pt x="12" y="21600"/>
                </a:lnTo>
                <a:close/>
                <a:moveTo>
                  <a:pt x="12" y="21600"/>
                </a:moveTo>
              </a:path>
            </a:pathLst>
          </a:custGeom>
          <a:solidFill>
            <a:srgbClr val="2C75A4"/>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wrap="square" lIns="640080" tIns="182880" rIns="0" bIns="182880" anchor="ctr" anchorCtr="0">
            <a:spAutoFit/>
          </a:bodyPr>
          <a:lstStyle/>
          <a:p>
            <a:r>
              <a:rPr lang="en-US" sz="2400" b="0" i="1" dirty="0" smtClean="0">
                <a:solidFill>
                  <a:schemeClr val="bg1"/>
                </a:solidFill>
                <a:latin typeface="Century Gothic"/>
                <a:cs typeface="Century Gothic"/>
              </a:rPr>
              <a:t>Presenters:</a:t>
            </a:r>
            <a:endParaRPr lang="en-US" sz="2400" b="0" i="1" dirty="0">
              <a:solidFill>
                <a:schemeClr val="bg1"/>
              </a:solidFill>
              <a:latin typeface="Century Gothic"/>
              <a:cs typeface="Century Gothic"/>
            </a:endParaRPr>
          </a:p>
        </p:txBody>
      </p:sp>
      <p:sp>
        <p:nvSpPr>
          <p:cNvPr id="5" name="Picture Placeholder 7"/>
          <p:cNvSpPr>
            <a:spLocks noGrp="1"/>
          </p:cNvSpPr>
          <p:nvPr>
            <p:ph type="pic" sz="quarter" idx="10" hasCustomPrompt="1"/>
          </p:nvPr>
        </p:nvSpPr>
        <p:spPr>
          <a:xfrm>
            <a:off x="945684" y="1375831"/>
            <a:ext cx="2737318" cy="2613778"/>
          </a:xfrm>
          <a:prstGeom prst="rect">
            <a:avLst/>
          </a:prstGeom>
          <a:noFill/>
          <a:ln w="69850">
            <a:solidFill>
              <a:schemeClr val="bg1"/>
            </a:solidFill>
            <a:miter lim="800000"/>
            <a:headEnd/>
            <a:tailEnd/>
          </a:ln>
          <a:effectLst>
            <a:outerShdw blurRad="69850" dir="19620000" sx="101000" sy="101000" algn="tl" rotWithShape="0">
              <a:srgbClr val="000000">
                <a:alpha val="34000"/>
              </a:srgbClr>
            </a:outerShdw>
          </a:effectLst>
        </p:spPr>
        <p:txBody>
          <a:bodyPr/>
          <a:lstStyle>
            <a:lvl1pPr marL="0" indent="0">
              <a:buNone/>
              <a:defRPr/>
            </a:lvl1pPr>
          </a:lstStyle>
          <a:p>
            <a:r>
              <a:rPr lang="en-US" dirty="0" smtClean="0"/>
              <a:t>Picture</a:t>
            </a:r>
            <a:endParaRPr lang="en-US" dirty="0"/>
          </a:p>
        </p:txBody>
      </p:sp>
      <p:sp>
        <p:nvSpPr>
          <p:cNvPr id="6" name="Text Placeholder 18"/>
          <p:cNvSpPr>
            <a:spLocks noGrp="1"/>
          </p:cNvSpPr>
          <p:nvPr>
            <p:ph type="body" sz="quarter" idx="12" hasCustomPrompt="1"/>
          </p:nvPr>
        </p:nvSpPr>
        <p:spPr>
          <a:xfrm>
            <a:off x="268349" y="4286853"/>
            <a:ext cx="4114800" cy="510716"/>
          </a:xfrm>
          <a:prstGeom prst="rect">
            <a:avLst/>
          </a:prstGeom>
        </p:spPr>
        <p:txBody>
          <a:bodyPr>
            <a:normAutofit/>
          </a:bodyPr>
          <a:lstStyle>
            <a:lvl1pPr marL="0" indent="0" algn="ctr">
              <a:buNone/>
              <a:defRPr sz="2400" b="0" i="0">
                <a:latin typeface="Gill Sans Light"/>
                <a:cs typeface="Gill Sans Light"/>
              </a:defRPr>
            </a:lvl1pPr>
          </a:lstStyle>
          <a:p>
            <a:pPr lvl="0"/>
            <a:r>
              <a:rPr lang="en-US" dirty="0" smtClean="0"/>
              <a:t>Presenter Name</a:t>
            </a:r>
            <a:endParaRPr lang="en-US" dirty="0"/>
          </a:p>
        </p:txBody>
      </p:sp>
      <p:sp>
        <p:nvSpPr>
          <p:cNvPr id="7" name="Text Placeholder 20"/>
          <p:cNvSpPr>
            <a:spLocks noGrp="1"/>
          </p:cNvSpPr>
          <p:nvPr>
            <p:ph type="body" sz="quarter" idx="13" hasCustomPrompt="1"/>
          </p:nvPr>
        </p:nvSpPr>
        <p:spPr>
          <a:xfrm>
            <a:off x="268349" y="4829507"/>
            <a:ext cx="4114800" cy="369332"/>
          </a:xfrm>
          <a:prstGeom prst="rect">
            <a:avLst/>
          </a:prstGeom>
        </p:spPr>
        <p:txBody>
          <a:bodyPr tIns="45720" bIns="45720">
            <a:spAutoFit/>
          </a:bodyPr>
          <a:lstStyle>
            <a:lvl1pPr marL="0" indent="0" algn="ctr">
              <a:buNone/>
              <a:defRPr sz="1800" b="0" i="0">
                <a:latin typeface="Gill Sans Light"/>
                <a:cs typeface="Gill Sans Light"/>
              </a:defRPr>
            </a:lvl1pPr>
          </a:lstStyle>
          <a:p>
            <a:pPr lvl="0"/>
            <a:r>
              <a:rPr lang="en-US" dirty="0" smtClean="0"/>
              <a:t>Title</a:t>
            </a:r>
            <a:endParaRPr lang="en-US" dirty="0"/>
          </a:p>
        </p:txBody>
      </p:sp>
      <p:sp>
        <p:nvSpPr>
          <p:cNvPr id="8" name="Text Placeholder 22"/>
          <p:cNvSpPr>
            <a:spLocks noGrp="1"/>
          </p:cNvSpPr>
          <p:nvPr>
            <p:ph type="body" sz="quarter" idx="14" hasCustomPrompt="1"/>
          </p:nvPr>
        </p:nvSpPr>
        <p:spPr>
          <a:xfrm>
            <a:off x="268349" y="5213240"/>
            <a:ext cx="4114800" cy="369332"/>
          </a:xfrm>
          <a:prstGeom prst="rect">
            <a:avLst/>
          </a:prstGeom>
        </p:spPr>
        <p:txBody>
          <a:bodyPr tIns="45720" bIns="45720">
            <a:spAutoFit/>
          </a:bodyPr>
          <a:lstStyle>
            <a:lvl1pPr marL="0" indent="0" algn="ctr">
              <a:buNone/>
              <a:defRPr sz="1800" b="0" i="0">
                <a:latin typeface="Gill Sans Light"/>
                <a:cs typeface="Gill Sans Light"/>
              </a:defRPr>
            </a:lvl1pPr>
          </a:lstStyle>
          <a:p>
            <a:pPr lvl="0"/>
            <a:r>
              <a:rPr lang="en-US" dirty="0" smtClean="0"/>
              <a:t>Organization</a:t>
            </a:r>
            <a:endParaRPr lang="en-US" dirty="0"/>
          </a:p>
        </p:txBody>
      </p:sp>
      <p:sp>
        <p:nvSpPr>
          <p:cNvPr id="9" name="Text Placeholder 18"/>
          <p:cNvSpPr>
            <a:spLocks noGrp="1"/>
          </p:cNvSpPr>
          <p:nvPr>
            <p:ph type="body" sz="quarter" idx="15" hasCustomPrompt="1"/>
          </p:nvPr>
        </p:nvSpPr>
        <p:spPr>
          <a:xfrm>
            <a:off x="4750890" y="4286853"/>
            <a:ext cx="4114800" cy="510716"/>
          </a:xfrm>
          <a:prstGeom prst="rect">
            <a:avLst/>
          </a:prstGeom>
        </p:spPr>
        <p:txBody>
          <a:bodyPr>
            <a:normAutofit/>
          </a:bodyPr>
          <a:lstStyle>
            <a:lvl1pPr marL="0" indent="0" algn="ctr">
              <a:buNone/>
              <a:defRPr sz="2400" b="0" i="0" baseline="0">
                <a:latin typeface="Gill Sans Light"/>
                <a:cs typeface="Gill Sans Light"/>
              </a:defRPr>
            </a:lvl1pPr>
          </a:lstStyle>
          <a:p>
            <a:pPr lvl="0"/>
            <a:r>
              <a:rPr lang="en-US" dirty="0" smtClean="0"/>
              <a:t>Presenter Name</a:t>
            </a:r>
            <a:endParaRPr lang="en-US" dirty="0"/>
          </a:p>
        </p:txBody>
      </p:sp>
      <p:sp>
        <p:nvSpPr>
          <p:cNvPr id="10" name="Text Placeholder 20"/>
          <p:cNvSpPr>
            <a:spLocks noGrp="1"/>
          </p:cNvSpPr>
          <p:nvPr>
            <p:ph type="body" sz="quarter" idx="16" hasCustomPrompt="1"/>
          </p:nvPr>
        </p:nvSpPr>
        <p:spPr>
          <a:xfrm>
            <a:off x="4750890" y="4829507"/>
            <a:ext cx="4114800" cy="369332"/>
          </a:xfrm>
          <a:prstGeom prst="rect">
            <a:avLst/>
          </a:prstGeom>
        </p:spPr>
        <p:txBody>
          <a:bodyPr tIns="45720" bIns="45720">
            <a:spAutoFit/>
          </a:bodyPr>
          <a:lstStyle>
            <a:lvl1pPr marL="0" indent="0" algn="ctr">
              <a:buNone/>
              <a:defRPr sz="1800" b="0" i="0">
                <a:latin typeface="Gill Sans Light"/>
                <a:cs typeface="Gill Sans Light"/>
              </a:defRPr>
            </a:lvl1pPr>
          </a:lstStyle>
          <a:p>
            <a:pPr lvl="0"/>
            <a:r>
              <a:rPr lang="en-US" dirty="0" smtClean="0"/>
              <a:t>Title</a:t>
            </a:r>
            <a:endParaRPr lang="en-US" dirty="0"/>
          </a:p>
        </p:txBody>
      </p:sp>
      <p:sp>
        <p:nvSpPr>
          <p:cNvPr id="11" name="Text Placeholder 22"/>
          <p:cNvSpPr>
            <a:spLocks noGrp="1"/>
          </p:cNvSpPr>
          <p:nvPr>
            <p:ph type="body" sz="quarter" idx="17" hasCustomPrompt="1"/>
          </p:nvPr>
        </p:nvSpPr>
        <p:spPr>
          <a:xfrm>
            <a:off x="4750890" y="5213240"/>
            <a:ext cx="4114800" cy="369332"/>
          </a:xfrm>
          <a:prstGeom prst="rect">
            <a:avLst/>
          </a:prstGeom>
        </p:spPr>
        <p:txBody>
          <a:bodyPr tIns="45720" bIns="45720">
            <a:spAutoFit/>
          </a:bodyPr>
          <a:lstStyle>
            <a:lvl1pPr marL="0" indent="0" algn="ctr">
              <a:buNone/>
              <a:defRPr sz="1800" b="0" i="0">
                <a:latin typeface="Gill Sans Light"/>
                <a:cs typeface="Gill Sans Light"/>
              </a:defRPr>
            </a:lvl1pPr>
          </a:lstStyle>
          <a:p>
            <a:pPr lvl="0"/>
            <a:r>
              <a:rPr lang="en-US" dirty="0" smtClean="0"/>
              <a:t>Organization</a:t>
            </a:r>
            <a:endParaRPr lang="en-US" dirty="0"/>
          </a:p>
        </p:txBody>
      </p:sp>
      <p:sp>
        <p:nvSpPr>
          <p:cNvPr id="12" name="Picture Placeholder 7"/>
          <p:cNvSpPr>
            <a:spLocks noGrp="1"/>
          </p:cNvSpPr>
          <p:nvPr>
            <p:ph type="pic" sz="quarter" idx="18" hasCustomPrompt="1"/>
          </p:nvPr>
        </p:nvSpPr>
        <p:spPr>
          <a:xfrm>
            <a:off x="5428225" y="1375831"/>
            <a:ext cx="2737318" cy="2613778"/>
          </a:xfrm>
          <a:prstGeom prst="rect">
            <a:avLst/>
          </a:prstGeom>
          <a:noFill/>
          <a:ln w="69850">
            <a:solidFill>
              <a:schemeClr val="bg1"/>
            </a:solidFill>
            <a:miter lim="800000"/>
            <a:headEnd/>
            <a:tailEnd/>
          </a:ln>
          <a:effectLst>
            <a:outerShdw blurRad="69850" dir="19620000" sx="101000" sy="101000" algn="tl" rotWithShape="0">
              <a:srgbClr val="000000">
                <a:alpha val="34000"/>
              </a:srgbClr>
            </a:outerShdw>
          </a:effectLst>
        </p:spPr>
        <p:txBody>
          <a:bodyPr/>
          <a:lstStyle>
            <a:lvl1pPr marL="0" indent="0">
              <a:buNone/>
              <a:defRPr/>
            </a:lvl1pPr>
          </a:lstStyle>
          <a:p>
            <a:r>
              <a:rPr lang="en-US" dirty="0" smtClean="0"/>
              <a:t>Picture</a:t>
            </a:r>
            <a:endParaRPr lang="en-US" dirty="0"/>
          </a:p>
        </p:txBody>
      </p:sp>
      <p:sp>
        <p:nvSpPr>
          <p:cNvPr id="25" name="Rectangle 2"/>
          <p:cNvSpPr>
            <a:spLocks/>
          </p:cNvSpPr>
          <p:nvPr/>
        </p:nvSpPr>
        <p:spPr bwMode="auto">
          <a:xfrm>
            <a:off x="0" y="5960404"/>
            <a:ext cx="9144000" cy="897596"/>
          </a:xfrm>
          <a:prstGeom prst="rect">
            <a:avLst/>
          </a:prstGeom>
          <a:solidFill>
            <a:srgbClr val="2C75A4"/>
          </a:solidFill>
          <a:ln w="25400">
            <a:solidFill>
              <a:srgbClr val="2C75A4"/>
            </a:solidFill>
            <a:miter lim="800000"/>
            <a:headEnd/>
            <a:tailEnd/>
          </a:ln>
          <a:extLst/>
        </p:spPr>
        <p:txBody>
          <a:bodyPr lIns="0" tIns="0" rIns="0" bIns="0"/>
          <a:lstStyle/>
          <a:p>
            <a:endParaRPr lang="en-US"/>
          </a:p>
        </p:txBody>
      </p:sp>
      <p:sp>
        <p:nvSpPr>
          <p:cNvPr id="29" name="TextBox 28"/>
          <p:cNvSpPr txBox="1"/>
          <p:nvPr/>
        </p:nvSpPr>
        <p:spPr>
          <a:xfrm>
            <a:off x="205708" y="6407880"/>
            <a:ext cx="1313180" cy="369332"/>
          </a:xfrm>
          <a:prstGeom prst="rect">
            <a:avLst/>
          </a:prstGeom>
          <a:noFill/>
        </p:spPr>
        <p:txBody>
          <a:bodyPr wrap="none" rtlCol="0">
            <a:spAutoFit/>
          </a:bodyPr>
          <a:lstStyle/>
          <a:p>
            <a:r>
              <a:rPr lang="en-US" b="0" dirty="0" smtClean="0">
                <a:solidFill>
                  <a:schemeClr val="bg1">
                    <a:alpha val="89000"/>
                  </a:schemeClr>
                </a:solidFill>
                <a:effectLst>
                  <a:outerShdw blurRad="50800" dist="38100" dir="9180000" algn="tl" rotWithShape="0">
                    <a:srgbClr val="000000">
                      <a:alpha val="25000"/>
                    </a:srgbClr>
                  </a:outerShdw>
                </a:effectLst>
                <a:latin typeface="Century Gothic"/>
                <a:cs typeface="Century Gothic"/>
              </a:rPr>
              <a:t>@</a:t>
            </a:r>
            <a:r>
              <a:rPr lang="en-US" b="0" dirty="0" err="1" smtClean="0">
                <a:solidFill>
                  <a:schemeClr val="bg1">
                    <a:alpha val="89000"/>
                  </a:schemeClr>
                </a:solidFill>
                <a:effectLst>
                  <a:outerShdw blurRad="50800" dist="38100" dir="9180000" algn="tl" rotWithShape="0">
                    <a:srgbClr val="000000">
                      <a:alpha val="25000"/>
                    </a:srgbClr>
                  </a:outerShdw>
                </a:effectLst>
                <a:latin typeface="Century Gothic"/>
                <a:cs typeface="Century Gothic"/>
              </a:rPr>
              <a:t>sillEeitaK</a:t>
            </a:r>
            <a:endParaRPr lang="en-US" b="0" dirty="0">
              <a:solidFill>
                <a:schemeClr val="bg1">
                  <a:alpha val="89000"/>
                </a:schemeClr>
              </a:solidFill>
              <a:effectLst>
                <a:outerShdw blurRad="50800" dist="38100" dir="9180000" algn="tl" rotWithShape="0">
                  <a:srgbClr val="000000">
                    <a:alpha val="25000"/>
                  </a:srgbClr>
                </a:outerShdw>
              </a:effectLst>
              <a:latin typeface="Century Gothic"/>
              <a:cs typeface="Century Gothic"/>
            </a:endParaRPr>
          </a:p>
        </p:txBody>
      </p:sp>
      <p:pic>
        <p:nvPicPr>
          <p:cNvPr id="16" name="Picture 15" descr="noi logo white no text 240.png"/>
          <p:cNvPicPr>
            <a:picLocks noChangeAspect="1"/>
          </p:cNvPicPr>
          <p:nvPr userDrawn="1"/>
        </p:nvPicPr>
        <p:blipFill>
          <a:blip r:embed="rId3">
            <a:alphaModFix amt="71000"/>
            <a:extLst>
              <a:ext uri="{28A0092B-C50C-407E-A947-70E740481C1C}">
                <a14:useLocalDpi xmlns:a14="http://schemas.microsoft.com/office/drawing/2010/main" xmlns="" val="0"/>
              </a:ext>
            </a:extLst>
          </a:blip>
          <a:stretch>
            <a:fillRect/>
          </a:stretch>
        </p:blipFill>
        <p:spPr>
          <a:xfrm>
            <a:off x="7810891" y="6192829"/>
            <a:ext cx="1065122" cy="541436"/>
          </a:xfrm>
          <a:prstGeom prst="rect">
            <a:avLst/>
          </a:prstGeom>
          <a:effectLst>
            <a:outerShdw blurRad="47625" dist="38100" dir="8700000" algn="tl" rotWithShape="0">
              <a:srgbClr val="000000">
                <a:alpha val="33000"/>
              </a:srgbClr>
            </a:outerShdw>
          </a:effectLst>
        </p:spPr>
      </p:pic>
    </p:spTree>
    <p:extLst>
      <p:ext uri="{BB962C8B-B14F-4D97-AF65-F5344CB8AC3E}">
        <p14:creationId xmlns:p14="http://schemas.microsoft.com/office/powerpoint/2010/main" xmlns="" val="377667590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bg>
      <p:bgPr>
        <a:solidFill>
          <a:srgbClr val="CFE7EC"/>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95388"/>
            <a:ext cx="4038600" cy="4525963"/>
          </a:xfrm>
          <a:prstGeom prst="rect">
            <a:avLst/>
          </a:prstGeom>
        </p:spPr>
        <p:txBody>
          <a:bodyPr/>
          <a:lstStyle>
            <a:lvl1pPr>
              <a:defRPr sz="2800" b="0" i="0">
                <a:latin typeface="Gill Sans Light"/>
                <a:cs typeface="Gill Sans Light"/>
              </a:defRPr>
            </a:lvl1pPr>
            <a:lvl2pPr>
              <a:defRPr sz="2400" b="0" i="0">
                <a:latin typeface="Gill Sans Light"/>
                <a:cs typeface="Gill Sans Light"/>
              </a:defRPr>
            </a:lvl2pPr>
            <a:lvl3pPr>
              <a:defRPr sz="2000" b="0" i="0">
                <a:latin typeface="Gill Sans Light"/>
                <a:cs typeface="Gill Sans Light"/>
              </a:defRPr>
            </a:lvl3pPr>
            <a:lvl4pPr>
              <a:defRPr sz="1800" b="0" i="0">
                <a:latin typeface="Gill Sans Light"/>
                <a:cs typeface="Gill Sans Light"/>
              </a:defRPr>
            </a:lvl4pPr>
            <a:lvl5pPr>
              <a:defRPr sz="1800" b="0" i="0">
                <a:latin typeface="Gill Sans Light"/>
                <a:cs typeface="Gill Sans Ligh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388"/>
            <a:ext cx="4038600" cy="4525963"/>
          </a:xfrm>
          <a:prstGeom prst="rect">
            <a:avLst/>
          </a:prstGeom>
        </p:spPr>
        <p:txBody>
          <a:bodyPr/>
          <a:lstStyle>
            <a:lvl1pPr>
              <a:defRPr sz="2800" b="0" i="0">
                <a:latin typeface="Gill Sans Light"/>
                <a:cs typeface="Gill Sans Light"/>
              </a:defRPr>
            </a:lvl1pPr>
            <a:lvl2pPr>
              <a:defRPr sz="2400" b="0" i="0">
                <a:latin typeface="Gill Sans Light"/>
                <a:cs typeface="Gill Sans Light"/>
              </a:defRPr>
            </a:lvl2pPr>
            <a:lvl3pPr>
              <a:defRPr sz="2000" b="0" i="0">
                <a:latin typeface="Gill Sans Light"/>
                <a:cs typeface="Gill Sans Light"/>
              </a:defRPr>
            </a:lvl3pPr>
            <a:lvl4pPr>
              <a:defRPr sz="1800" b="0" i="0">
                <a:latin typeface="Gill Sans Light"/>
                <a:cs typeface="Gill Sans Light"/>
              </a:defRPr>
            </a:lvl4pPr>
            <a:lvl5pPr>
              <a:defRPr sz="1800" b="0" i="0">
                <a:latin typeface="Gill Sans Light"/>
                <a:cs typeface="Gill Sans Ligh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6"/>
          <p:cNvSpPr>
            <a:spLocks noGrp="1"/>
          </p:cNvSpPr>
          <p:nvPr>
            <p:ph sz="quarter" idx="10" hasCustomPrompt="1"/>
          </p:nvPr>
        </p:nvSpPr>
        <p:spPr>
          <a:xfrm>
            <a:off x="0" y="206108"/>
            <a:ext cx="9144000" cy="812481"/>
          </a:xfrm>
          <a:prstGeom prst="rect">
            <a:avLst/>
          </a:prstGeom>
          <a:solidFill>
            <a:schemeClr val="bg1">
              <a:alpha val="70000"/>
            </a:schemeClr>
          </a:solidFill>
        </p:spPr>
        <p:txBody>
          <a:bodyPr lIns="91440" tIns="91440" bIns="91440" anchor="ctr" anchorCtr="0">
            <a:normAutofit/>
          </a:bodyPr>
          <a:lstStyle>
            <a:lvl1pPr marL="0" indent="0" algn="ctr">
              <a:buNone/>
              <a:defRPr sz="4000" cap="all" baseline="0"/>
            </a:lvl1pPr>
          </a:lstStyle>
          <a:p>
            <a:pPr lvl="0"/>
            <a:r>
              <a:rPr lang="en-US" dirty="0" smtClean="0"/>
              <a:t>Slide Title</a:t>
            </a:r>
            <a:endParaRPr lang="en-US" dirty="0"/>
          </a:p>
        </p:txBody>
      </p:sp>
    </p:spTree>
    <p:extLst>
      <p:ext uri="{BB962C8B-B14F-4D97-AF65-F5344CB8AC3E}">
        <p14:creationId xmlns:p14="http://schemas.microsoft.com/office/powerpoint/2010/main" xmlns="" val="410675999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38975"/>
            <a:ext cx="4040188" cy="639762"/>
          </a:xfrm>
          <a:prstGeom prst="rect">
            <a:avLst/>
          </a:prstGeom>
        </p:spPr>
        <p:txBody>
          <a:bodyPr anchor="t" anchorCtr="0"/>
          <a:lstStyle>
            <a:lvl1pPr marL="0" indent="0">
              <a:buNone/>
              <a:defRPr sz="2400" b="0" i="0">
                <a:latin typeface="Gill Sans"/>
                <a:cs typeface="Gill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14019"/>
            <a:ext cx="4040188" cy="3717272"/>
          </a:xfrm>
          <a:prstGeom prst="rect">
            <a:avLst/>
          </a:prstGeom>
        </p:spPr>
        <p:txBody>
          <a:bodyPr anchor="t" anchorCtr="0"/>
          <a:lstStyle>
            <a:lvl1pPr>
              <a:defRPr sz="2400" b="0" i="0">
                <a:latin typeface="Gill Sans Light"/>
                <a:cs typeface="Gill Sans Light"/>
              </a:defRPr>
            </a:lvl1pPr>
            <a:lvl2pPr>
              <a:defRPr sz="2000" b="0" i="0">
                <a:latin typeface="Gill Sans Light"/>
                <a:cs typeface="Gill Sans Light"/>
              </a:defRPr>
            </a:lvl2pPr>
            <a:lvl3pPr>
              <a:defRPr sz="1800" b="0" i="0">
                <a:latin typeface="Gill Sans Light"/>
                <a:cs typeface="Gill Sans Light"/>
              </a:defRPr>
            </a:lvl3pPr>
            <a:lvl4pPr>
              <a:defRPr sz="1600" b="0" i="0">
                <a:latin typeface="Gill Sans Light"/>
                <a:cs typeface="Gill Sans Light"/>
              </a:defRPr>
            </a:lvl4pPr>
            <a:lvl5pPr>
              <a:defRPr sz="1600" b="0" i="0">
                <a:latin typeface="Gill Sans Light"/>
                <a:cs typeface="Gill Sans Ligh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338975"/>
            <a:ext cx="4041775" cy="639762"/>
          </a:xfrm>
          <a:prstGeom prst="rect">
            <a:avLst/>
          </a:prstGeom>
        </p:spPr>
        <p:txBody>
          <a:bodyPr anchor="t" anchorCtr="0"/>
          <a:lstStyle>
            <a:lvl1pPr marL="0" indent="0">
              <a:buNone/>
              <a:defRPr sz="2400" b="0" i="0">
                <a:latin typeface="Gill Sans"/>
                <a:cs typeface="Gill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14019"/>
            <a:ext cx="4041775" cy="3717272"/>
          </a:xfrm>
          <a:prstGeom prst="rect">
            <a:avLst/>
          </a:prstGeom>
        </p:spPr>
        <p:txBody>
          <a:bodyPr anchor="t" anchorCtr="0"/>
          <a:lstStyle>
            <a:lvl1pPr>
              <a:defRPr sz="2400" b="0" i="0">
                <a:latin typeface="Gill Sans Light"/>
                <a:cs typeface="Gill Sans Light"/>
              </a:defRPr>
            </a:lvl1pPr>
            <a:lvl2pPr>
              <a:defRPr sz="2000" b="0" i="0">
                <a:latin typeface="Gill Sans Light"/>
                <a:cs typeface="Gill Sans Light"/>
              </a:defRPr>
            </a:lvl2pPr>
            <a:lvl3pPr>
              <a:defRPr sz="1800" b="0" i="0">
                <a:latin typeface="Gill Sans Light"/>
                <a:cs typeface="Gill Sans Light"/>
              </a:defRPr>
            </a:lvl3pPr>
            <a:lvl4pPr>
              <a:defRPr sz="1600" b="0" i="0">
                <a:latin typeface="Gill Sans Light"/>
                <a:cs typeface="Gill Sans Light"/>
              </a:defRPr>
            </a:lvl4pPr>
            <a:lvl5pPr>
              <a:defRPr sz="1600" b="0" i="0">
                <a:latin typeface="Gill Sans Light"/>
                <a:cs typeface="Gill Sans Ligh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0" hasCustomPrompt="1"/>
          </p:nvPr>
        </p:nvSpPr>
        <p:spPr>
          <a:xfrm>
            <a:off x="0" y="206108"/>
            <a:ext cx="9144000" cy="812481"/>
          </a:xfrm>
          <a:prstGeom prst="rect">
            <a:avLst/>
          </a:prstGeom>
          <a:solidFill>
            <a:schemeClr val="bg1">
              <a:alpha val="70000"/>
            </a:schemeClr>
          </a:solidFill>
        </p:spPr>
        <p:txBody>
          <a:bodyPr lIns="91440" tIns="91440" bIns="91440" anchor="ctr" anchorCtr="0">
            <a:normAutofit/>
          </a:bodyPr>
          <a:lstStyle>
            <a:lvl1pPr marL="0" indent="0" algn="ctr">
              <a:buNone/>
              <a:defRPr sz="4000" cap="all" baseline="0"/>
            </a:lvl1pPr>
          </a:lstStyle>
          <a:p>
            <a:pPr lvl="0"/>
            <a:r>
              <a:rPr lang="en-US" dirty="0" smtClean="0"/>
              <a:t>Slide Title</a:t>
            </a:r>
            <a:endParaRPr lang="en-US" dirty="0"/>
          </a:p>
        </p:txBody>
      </p:sp>
    </p:spTree>
    <p:extLst>
      <p:ext uri="{BB962C8B-B14F-4D97-AF65-F5344CB8AC3E}">
        <p14:creationId xmlns:p14="http://schemas.microsoft.com/office/powerpoint/2010/main" xmlns="" val="1610009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E7EC"/>
        </a:solidFill>
        <a:effectLst/>
      </p:bgPr>
    </p:bg>
    <p:spTree>
      <p:nvGrpSpPr>
        <p:cNvPr id="1" name=""/>
        <p:cNvGrpSpPr/>
        <p:nvPr/>
      </p:nvGrpSpPr>
      <p:grpSpPr>
        <a:xfrm>
          <a:off x="0" y="0"/>
          <a:ext cx="0" cy="0"/>
          <a:chOff x="0" y="0"/>
          <a:chExt cx="0" cy="0"/>
        </a:xfrm>
      </p:grpSpPr>
      <p:sp>
        <p:nvSpPr>
          <p:cNvPr id="4" name="Rectangle 2"/>
          <p:cNvSpPr>
            <a:spLocks/>
          </p:cNvSpPr>
          <p:nvPr/>
        </p:nvSpPr>
        <p:spPr bwMode="auto">
          <a:xfrm>
            <a:off x="10409" y="5973581"/>
            <a:ext cx="9144001" cy="894830"/>
          </a:xfrm>
          <a:prstGeom prst="rect">
            <a:avLst/>
          </a:prstGeom>
          <a:solidFill>
            <a:srgbClr val="FFFFFF">
              <a:alpha val="65881"/>
            </a:srgbClr>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lIns="0" tIns="0" rIns="0" bIns="0"/>
          <a:lstStyle/>
          <a:p>
            <a:endParaRPr lang="en-US"/>
          </a:p>
        </p:txBody>
      </p:sp>
      <p:sp>
        <p:nvSpPr>
          <p:cNvPr id="5" name="TextBox 4"/>
          <p:cNvSpPr txBox="1"/>
          <p:nvPr/>
        </p:nvSpPr>
        <p:spPr>
          <a:xfrm>
            <a:off x="205708" y="6417784"/>
            <a:ext cx="2029723" cy="369332"/>
          </a:xfrm>
          <a:prstGeom prst="rect">
            <a:avLst/>
          </a:prstGeom>
          <a:noFill/>
        </p:spPr>
        <p:txBody>
          <a:bodyPr wrap="none" rtlCol="0">
            <a:spAutoFit/>
          </a:bodyPr>
          <a:lstStyle/>
          <a:p>
            <a:r>
              <a:rPr lang="en-US" b="0" dirty="0" smtClean="0">
                <a:solidFill>
                  <a:srgbClr val="2C4B61">
                    <a:alpha val="72000"/>
                  </a:srgbClr>
                </a:solidFill>
                <a:effectLst/>
                <a:latin typeface="Century Gothic"/>
                <a:cs typeface="Century Gothic"/>
              </a:rPr>
              <a:t>@</a:t>
            </a:r>
            <a:r>
              <a:rPr lang="en-US" b="0" dirty="0" err="1" smtClean="0">
                <a:solidFill>
                  <a:srgbClr val="2C4B61">
                    <a:alpha val="72000"/>
                  </a:srgbClr>
                </a:solidFill>
                <a:effectLst/>
                <a:latin typeface="Century Gothic"/>
                <a:cs typeface="Century Gothic"/>
              </a:rPr>
              <a:t>neworganizing</a:t>
            </a:r>
            <a:endParaRPr lang="en-US" b="0" dirty="0">
              <a:solidFill>
                <a:srgbClr val="2C4B61">
                  <a:alpha val="72000"/>
                </a:srgbClr>
              </a:solidFill>
              <a:effectLst/>
              <a:latin typeface="Century Gothic"/>
              <a:cs typeface="Century Gothic"/>
            </a:endParaRPr>
          </a:p>
        </p:txBody>
      </p:sp>
      <p:pic>
        <p:nvPicPr>
          <p:cNvPr id="6" name="Picture 5" descr="noi logo dk blue 240.png"/>
          <p:cNvPicPr>
            <a:picLocks noChangeAspect="1"/>
          </p:cNvPicPr>
          <p:nvPr/>
        </p:nvPicPr>
        <p:blipFill>
          <a:blip r:embed="rId17">
            <a:alphaModFix amt="68000"/>
            <a:extLst>
              <a:ext uri="{BEBA8EAE-BF5A-486C-A8C5-ECC9F3942E4B}">
                <a14:imgProps xmlns:a14="http://schemas.microsoft.com/office/drawing/2010/main" xmlns="">
                  <a14:imgLayer r:embed="rId18">
                    <a14:imgEffect>
                      <a14:colorTemperature colorTemp="4109"/>
                    </a14:imgEffect>
                  </a14:imgLayer>
                </a14:imgProps>
              </a:ext>
              <a:ext uri="{28A0092B-C50C-407E-A947-70E740481C1C}">
                <a14:useLocalDpi xmlns:a14="http://schemas.microsoft.com/office/drawing/2010/main" xmlns="" val="0"/>
              </a:ext>
            </a:extLst>
          </a:blip>
          <a:stretch>
            <a:fillRect/>
          </a:stretch>
        </p:blipFill>
        <p:spPr>
          <a:xfrm>
            <a:off x="7829570" y="6240132"/>
            <a:ext cx="1124692" cy="492054"/>
          </a:xfrm>
          <a:prstGeom prst="rect">
            <a:avLst/>
          </a:prstGeom>
        </p:spPr>
      </p:pic>
    </p:spTree>
    <p:extLst>
      <p:ext uri="{BB962C8B-B14F-4D97-AF65-F5344CB8AC3E}">
        <p14:creationId xmlns:p14="http://schemas.microsoft.com/office/powerpoint/2010/main" xmlns="" val="1950822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Lst>
  <p:txStyles>
    <p:titleStyle>
      <a:lvl1pPr algn="l" defTabSz="457200" rtl="0" eaLnBrk="1" latinLnBrk="0" hangingPunct="1">
        <a:spcBef>
          <a:spcPct val="0"/>
        </a:spcBef>
        <a:spcAft>
          <a:spcPts val="0"/>
        </a:spcAft>
        <a:buNone/>
        <a:defRPr sz="4400" kern="1200" cap="all">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8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docs.python.org/2/library/string.html"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docs.python.org/2/library/string.html"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069975"/>
          </a:xfrm>
        </p:spPr>
        <p:txBody>
          <a:bodyPr/>
          <a:lstStyle/>
          <a:p>
            <a:r>
              <a:rPr lang="en-US" dirty="0" smtClean="0"/>
              <a:t>PYTHON Training</a:t>
            </a:r>
            <a:endParaRPr lang="en-US" dirty="0"/>
          </a:p>
        </p:txBody>
      </p:sp>
      <p:sp>
        <p:nvSpPr>
          <p:cNvPr id="3" name="Subtitle 2"/>
          <p:cNvSpPr>
            <a:spLocks noGrp="1"/>
          </p:cNvSpPr>
          <p:nvPr>
            <p:ph type="subTitle" idx="1"/>
          </p:nvPr>
        </p:nvSpPr>
        <p:spPr/>
        <p:txBody>
          <a:bodyPr/>
          <a:lstStyle/>
          <a:p>
            <a:endParaRPr lang="en-US" b="1" dirty="0" smtClean="0"/>
          </a:p>
          <a:p>
            <a:r>
              <a:rPr lang="en-US" b="1" dirty="0" smtClean="0"/>
              <a:t>New Organizing Institute</a:t>
            </a:r>
          </a:p>
          <a:p>
            <a:r>
              <a:rPr lang="en-US" b="1" dirty="0" smtClean="0"/>
              <a:t>July 19, 2013</a:t>
            </a:r>
            <a:endParaRPr lang="en-US" b="1" dirty="0"/>
          </a:p>
        </p:txBody>
      </p:sp>
    </p:spTree>
    <p:extLst>
      <p:ext uri="{BB962C8B-B14F-4D97-AF65-F5344CB8AC3E}">
        <p14:creationId xmlns:p14="http://schemas.microsoft.com/office/powerpoint/2010/main" xmlns="" val="27446762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lvl="0"/>
            <a:r>
              <a:rPr lang="en-US" sz="2400" dirty="0" smtClean="0">
                <a:solidFill>
                  <a:srgbClr val="000000"/>
                </a:solidFill>
                <a:latin typeface="Century Gothic"/>
                <a:cs typeface="Century Gothic"/>
              </a:rPr>
              <a:t>Using a single string, create a variable called output that when you print it, gives the following:</a:t>
            </a:r>
          </a:p>
          <a:p>
            <a:pPr lvl="0"/>
            <a:endParaRPr lang="en-US" sz="2400" dirty="0" smtClean="0">
              <a:solidFill>
                <a:srgbClr val="000000"/>
              </a:solidFill>
              <a:latin typeface="Century Gothic"/>
              <a:cs typeface="Century Gothic"/>
            </a:endParaRPr>
          </a:p>
          <a:p>
            <a:pPr lvl="0"/>
            <a:endParaRPr lang="en-US" sz="2400" dirty="0" smtClean="0">
              <a:solidFill>
                <a:srgbClr val="000000"/>
              </a:solidFill>
              <a:latin typeface="Century Gothic"/>
              <a:cs typeface="Century Gothic"/>
            </a:endParaRPr>
          </a:p>
          <a:p>
            <a:pPr lvl="0"/>
            <a:endParaRPr lang="en-US" sz="2400" dirty="0" smtClean="0">
              <a:solidFill>
                <a:srgbClr val="000000"/>
              </a:solidFill>
              <a:latin typeface="Century Gothic"/>
              <a:cs typeface="Century Gothic"/>
            </a:endParaRPr>
          </a:p>
          <a:p>
            <a:pPr lvl="0"/>
            <a:endParaRPr lang="en-US" sz="2400" dirty="0" smtClean="0">
              <a:solidFill>
                <a:srgbClr val="000000"/>
              </a:solidFill>
              <a:latin typeface="Century Gothic"/>
              <a:cs typeface="Century Gothic"/>
            </a:endParaRPr>
          </a:p>
          <a:p>
            <a:pPr lvl="0"/>
            <a:endParaRPr lang="en-US" sz="2400" dirty="0" smtClean="0">
              <a:solidFill>
                <a:srgbClr val="000000"/>
              </a:solidFill>
              <a:latin typeface="Century Gothic"/>
              <a:cs typeface="Century Gothic"/>
            </a:endParaRPr>
          </a:p>
          <a:p>
            <a:pPr lvl="0"/>
            <a:endParaRPr lang="en-US" sz="2400" dirty="0" smtClean="0">
              <a:solidFill>
                <a:srgbClr val="000000"/>
              </a:solidFill>
              <a:latin typeface="Century Gothic"/>
              <a:cs typeface="Century Gothic"/>
            </a:endParaRPr>
          </a:p>
          <a:p>
            <a:pPr lvl="0"/>
            <a:endParaRPr lang="en-US" sz="2400" dirty="0" smtClean="0">
              <a:solidFill>
                <a:srgbClr val="000000"/>
              </a:solidFill>
              <a:latin typeface="Century Gothic"/>
              <a:cs typeface="Century Gothic"/>
            </a:endParaRPr>
          </a:p>
          <a:p>
            <a:pPr lvl="0"/>
            <a:r>
              <a:rPr lang="en-US" sz="2400" dirty="0" smtClean="0">
                <a:solidFill>
                  <a:srgbClr val="000000"/>
                </a:solidFill>
                <a:latin typeface="Century Gothic"/>
                <a:cs typeface="Century Gothic"/>
              </a:rPr>
              <a:t>Keep in mind you’ll need to use special characters!</a:t>
            </a:r>
          </a:p>
        </p:txBody>
      </p:sp>
      <p:sp>
        <p:nvSpPr>
          <p:cNvPr id="2" name="Content Placeholder 1"/>
          <p:cNvSpPr>
            <a:spLocks noGrp="1"/>
          </p:cNvSpPr>
          <p:nvPr>
            <p:ph sz="quarter" idx="10"/>
          </p:nvPr>
        </p:nvSpPr>
        <p:spPr/>
        <p:txBody>
          <a:bodyPr/>
          <a:lstStyle/>
          <a:p>
            <a:r>
              <a:rPr lang="en-US" dirty="0" smtClean="0"/>
              <a:t>Strings: Quick Exercise</a:t>
            </a:r>
            <a:endParaRPr lang="en-US" dirty="0"/>
          </a:p>
        </p:txBody>
      </p:sp>
      <p:pic>
        <p:nvPicPr>
          <p:cNvPr id="4" name="Picture 3" descr="output.png"/>
          <p:cNvPicPr>
            <a:picLocks noChangeAspect="1"/>
          </p:cNvPicPr>
          <p:nvPr/>
        </p:nvPicPr>
        <p:blipFill>
          <a:blip r:embed="rId3"/>
          <a:stretch>
            <a:fillRect/>
          </a:stretch>
        </p:blipFill>
        <p:spPr>
          <a:xfrm>
            <a:off x="265469" y="3043176"/>
            <a:ext cx="8604211" cy="1215812"/>
          </a:xfrm>
          <a:prstGeom prst="rect">
            <a:avLst/>
          </a:prstGeom>
        </p:spPr>
      </p:pic>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r>
              <a:rPr lang="en-US" sz="2800" b="1" dirty="0" smtClean="0">
                <a:latin typeface="Courier New" pitchFamily="49" charset="0"/>
                <a:cs typeface="Courier New" pitchFamily="49" charset="0"/>
              </a:rPr>
              <a:t>first_name = "Shannon"</a:t>
            </a:r>
          </a:p>
          <a:p>
            <a:pPr lvl="0"/>
            <a:endParaRPr lang="en-US" sz="2800" dirty="0" smtClean="0">
              <a:solidFill>
                <a:srgbClr val="000000"/>
              </a:solidFill>
              <a:latin typeface="Century Gothic"/>
              <a:cs typeface="Century Gothic"/>
            </a:endParaRPr>
          </a:p>
          <a:p>
            <a:pPr lvl="0"/>
            <a:r>
              <a:rPr lang="en-US" sz="2800" dirty="0" smtClean="0">
                <a:solidFill>
                  <a:srgbClr val="000000"/>
                </a:solidFill>
                <a:latin typeface="Century Gothic"/>
                <a:cs typeface="Century Gothic"/>
              </a:rPr>
              <a:t>Slicing lets you see individual pieces or “slices” of your string*</a:t>
            </a:r>
          </a:p>
          <a:p>
            <a:pPr lvl="0"/>
            <a:endParaRPr lang="en-US" sz="2800" dirty="0" smtClean="0">
              <a:solidFill>
                <a:srgbClr val="000000"/>
              </a:solidFill>
              <a:latin typeface="Century Gothic"/>
              <a:cs typeface="Century Gothic"/>
            </a:endParaRPr>
          </a:p>
          <a:p>
            <a:pPr lvl="0">
              <a:buNone/>
            </a:pPr>
            <a:endParaRPr lang="en-US" sz="2800" dirty="0" smtClean="0">
              <a:solidFill>
                <a:srgbClr val="000000"/>
              </a:solidFill>
              <a:latin typeface="Century Gothic"/>
              <a:cs typeface="Century Gothic"/>
            </a:endParaRPr>
          </a:p>
          <a:p>
            <a:pPr lvl="0">
              <a:buNone/>
            </a:pPr>
            <a:r>
              <a:rPr lang="en-US" sz="2800" dirty="0" smtClean="0">
                <a:solidFill>
                  <a:srgbClr val="000000"/>
                </a:solidFill>
                <a:latin typeface="Century Gothic"/>
                <a:cs typeface="Century Gothic"/>
              </a:rPr>
              <a:t>*Slicing also works with </a:t>
            </a:r>
            <a:r>
              <a:rPr lang="en-US" sz="2800" b="1" dirty="0" smtClean="0">
                <a:solidFill>
                  <a:srgbClr val="000000"/>
                </a:solidFill>
                <a:latin typeface="Century Gothic"/>
                <a:cs typeface="Century Gothic"/>
              </a:rPr>
              <a:t>lists</a:t>
            </a:r>
            <a:r>
              <a:rPr lang="en-US" sz="2800" dirty="0" smtClean="0">
                <a:solidFill>
                  <a:srgbClr val="000000"/>
                </a:solidFill>
                <a:latin typeface="Century Gothic"/>
                <a:cs typeface="Century Gothic"/>
              </a:rPr>
              <a:t> and </a:t>
            </a:r>
            <a:r>
              <a:rPr lang="en-US" sz="2800" b="1" dirty="0" smtClean="0">
                <a:solidFill>
                  <a:srgbClr val="000000"/>
                </a:solidFill>
                <a:latin typeface="Century Gothic"/>
                <a:cs typeface="Century Gothic"/>
              </a:rPr>
              <a:t>dictionaries</a:t>
            </a:r>
            <a:r>
              <a:rPr lang="en-US" sz="2800" dirty="0" smtClean="0">
                <a:solidFill>
                  <a:srgbClr val="000000"/>
                </a:solidFill>
                <a:latin typeface="Century Gothic"/>
                <a:cs typeface="Century Gothic"/>
              </a:rPr>
              <a:t> in the same way.  You’ll get to play with lists and dictionaries in later lessons.</a:t>
            </a:r>
          </a:p>
          <a:p>
            <a:pPr lvl="0"/>
            <a:endParaRPr lang="en-US" sz="2800" dirty="0" smtClean="0">
              <a:solidFill>
                <a:srgbClr val="000000"/>
              </a:solidFill>
              <a:latin typeface="Century Gothic"/>
              <a:cs typeface="Century Gothic"/>
            </a:endParaRPr>
          </a:p>
          <a:p>
            <a:pPr lvl="0"/>
            <a:endParaRPr lang="en-US" sz="2800" dirty="0" smtClean="0">
              <a:solidFill>
                <a:srgbClr val="000000"/>
              </a:solidFill>
              <a:latin typeface="Century Gothic"/>
              <a:cs typeface="Century Gothic"/>
            </a:endParaRPr>
          </a:p>
        </p:txBody>
      </p:sp>
      <p:sp>
        <p:nvSpPr>
          <p:cNvPr id="2" name="Content Placeholder 1"/>
          <p:cNvSpPr>
            <a:spLocks noGrp="1"/>
          </p:cNvSpPr>
          <p:nvPr>
            <p:ph sz="quarter" idx="10"/>
          </p:nvPr>
        </p:nvSpPr>
        <p:spPr/>
        <p:txBody>
          <a:bodyPr/>
          <a:lstStyle/>
          <a:p>
            <a:r>
              <a:rPr lang="en-US" dirty="0" smtClean="0"/>
              <a:t>Strings: slicing</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r>
              <a:rPr lang="en-US" sz="2800" b="1" dirty="0" smtClean="0">
                <a:latin typeface="Courier New" pitchFamily="49" charset="0"/>
                <a:cs typeface="Courier New" pitchFamily="49" charset="0"/>
              </a:rPr>
              <a:t>first_name = "Shannon"</a:t>
            </a:r>
          </a:p>
          <a:p>
            <a:pPr lvl="0"/>
            <a:r>
              <a:rPr lang="en-US" sz="2800" dirty="0" smtClean="0">
                <a:solidFill>
                  <a:srgbClr val="000000"/>
                </a:solidFill>
                <a:latin typeface="Century Gothic"/>
                <a:cs typeface="Century Gothic"/>
              </a:rPr>
              <a:t>Simple slices:</a:t>
            </a:r>
          </a:p>
          <a:p>
            <a:pPr lvl="1"/>
            <a:r>
              <a:rPr lang="en-US" sz="2400" b="1" dirty="0" err="1" smtClean="0">
                <a:latin typeface="Courier New" pitchFamily="49" charset="0"/>
                <a:cs typeface="Courier New" pitchFamily="49" charset="0"/>
              </a:rPr>
              <a:t>first_name</a:t>
            </a:r>
            <a:r>
              <a:rPr lang="en-US" sz="2400" b="1" dirty="0" smtClean="0">
                <a:latin typeface="Courier New" pitchFamily="49" charset="0"/>
                <a:cs typeface="Courier New" pitchFamily="49" charset="0"/>
              </a:rPr>
              <a:t>[0]</a:t>
            </a:r>
            <a:endParaRPr lang="en-US" sz="2400" dirty="0" smtClean="0">
              <a:solidFill>
                <a:srgbClr val="000000"/>
              </a:solidFill>
              <a:latin typeface="Century Gothic"/>
              <a:cs typeface="Century Gothic"/>
            </a:endParaRPr>
          </a:p>
          <a:p>
            <a:pPr lvl="2"/>
            <a:r>
              <a:rPr lang="en-US" sz="2000" dirty="0" smtClean="0">
                <a:solidFill>
                  <a:srgbClr val="000000"/>
                </a:solidFill>
                <a:latin typeface="Century Gothic"/>
                <a:cs typeface="Century Gothic"/>
              </a:rPr>
              <a:t>Here, 0 refers to the </a:t>
            </a:r>
            <a:r>
              <a:rPr lang="en-US" sz="2000" b="1" dirty="0" smtClean="0">
                <a:solidFill>
                  <a:srgbClr val="000000"/>
                </a:solidFill>
                <a:latin typeface="Century Gothic"/>
                <a:cs typeface="Century Gothic"/>
              </a:rPr>
              <a:t>index</a:t>
            </a:r>
            <a:r>
              <a:rPr lang="en-US" sz="2000" dirty="0" smtClean="0">
                <a:solidFill>
                  <a:srgbClr val="000000"/>
                </a:solidFill>
                <a:latin typeface="Century Gothic"/>
                <a:cs typeface="Century Gothic"/>
              </a:rPr>
              <a:t> that you want to see</a:t>
            </a:r>
          </a:p>
          <a:p>
            <a:pPr lvl="2"/>
            <a:r>
              <a:rPr lang="en-US" sz="2000" dirty="0" smtClean="0">
                <a:solidFill>
                  <a:srgbClr val="000000"/>
                </a:solidFill>
                <a:latin typeface="Century Gothic"/>
                <a:cs typeface="Century Gothic"/>
              </a:rPr>
              <a:t>Slicing on first_name and last_name can give us a person’s initials</a:t>
            </a:r>
          </a:p>
          <a:p>
            <a:pPr lvl="1"/>
            <a:endParaRPr lang="en-US" sz="2400" dirty="0" smtClean="0">
              <a:solidFill>
                <a:srgbClr val="000000"/>
              </a:solidFill>
              <a:latin typeface="Century Gothic"/>
              <a:cs typeface="Century Gothic"/>
            </a:endParaRPr>
          </a:p>
          <a:p>
            <a:pPr lvl="0"/>
            <a:endParaRPr lang="en-US" sz="2800" dirty="0" smtClean="0">
              <a:solidFill>
                <a:srgbClr val="000000"/>
              </a:solidFill>
              <a:latin typeface="Century Gothic"/>
              <a:cs typeface="Century Gothic"/>
            </a:endParaRPr>
          </a:p>
        </p:txBody>
      </p:sp>
      <p:sp>
        <p:nvSpPr>
          <p:cNvPr id="2" name="Content Placeholder 1"/>
          <p:cNvSpPr>
            <a:spLocks noGrp="1"/>
          </p:cNvSpPr>
          <p:nvPr>
            <p:ph sz="quarter" idx="10"/>
          </p:nvPr>
        </p:nvSpPr>
        <p:spPr/>
        <p:txBody>
          <a:bodyPr/>
          <a:lstStyle/>
          <a:p>
            <a:r>
              <a:rPr lang="en-US" dirty="0" smtClean="0"/>
              <a:t>Strings: slicing</a:t>
            </a:r>
            <a:endParaRPr lang="en-US" dirty="0"/>
          </a:p>
        </p:txBody>
      </p:sp>
      <p:pic>
        <p:nvPicPr>
          <p:cNvPr id="4" name="Picture 3" descr="shannon-slice.png"/>
          <p:cNvPicPr>
            <a:picLocks noChangeAspect="1"/>
          </p:cNvPicPr>
          <p:nvPr/>
        </p:nvPicPr>
        <p:blipFill>
          <a:blip r:embed="rId3"/>
          <a:srcRect r="12586"/>
          <a:stretch>
            <a:fillRect/>
          </a:stretch>
        </p:blipFill>
        <p:spPr>
          <a:xfrm>
            <a:off x="1424445" y="3926997"/>
            <a:ext cx="6195555" cy="2295846"/>
          </a:xfrm>
          <a:prstGeom prst="rect">
            <a:avLst/>
          </a:prstGeom>
        </p:spPr>
      </p:pic>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lvl="0"/>
            <a:r>
              <a:rPr lang="en-US" sz="2800" dirty="0" smtClean="0">
                <a:solidFill>
                  <a:srgbClr val="000000"/>
                </a:solidFill>
                <a:latin typeface="Century Gothic"/>
                <a:cs typeface="Century Gothic"/>
              </a:rPr>
              <a:t>You can return more than one item in a slice</a:t>
            </a:r>
          </a:p>
          <a:p>
            <a:pPr lvl="1"/>
            <a:r>
              <a:rPr lang="en-US" sz="2400" b="1" dirty="0" err="1" smtClean="0">
                <a:latin typeface="Courier New" pitchFamily="49" charset="0"/>
                <a:cs typeface="Courier New" pitchFamily="49" charset="0"/>
              </a:rPr>
              <a:t>first_name</a:t>
            </a:r>
            <a:r>
              <a:rPr lang="en-US" sz="2400" b="1" dirty="0" smtClean="0">
                <a:latin typeface="Courier New" pitchFamily="49" charset="0"/>
                <a:cs typeface="Courier New" pitchFamily="49" charset="0"/>
              </a:rPr>
              <a:t>[1:5]</a:t>
            </a:r>
            <a:endParaRPr lang="en-US" sz="2400" dirty="0" smtClean="0">
              <a:solidFill>
                <a:srgbClr val="000000"/>
              </a:solidFill>
              <a:latin typeface="Century Gothic"/>
              <a:cs typeface="Century Gothic"/>
            </a:endParaRPr>
          </a:p>
          <a:p>
            <a:pPr lvl="2"/>
            <a:r>
              <a:rPr lang="en-US" dirty="0" smtClean="0">
                <a:solidFill>
                  <a:srgbClr val="000000"/>
                </a:solidFill>
                <a:latin typeface="Century Gothic"/>
                <a:cs typeface="Century Gothic"/>
              </a:rPr>
              <a:t>The </a:t>
            </a:r>
            <a:r>
              <a:rPr lang="en-US" b="1" dirty="0" smtClean="0">
                <a:solidFill>
                  <a:srgbClr val="000000"/>
                </a:solidFill>
                <a:latin typeface="Century Gothic"/>
                <a:cs typeface="Century Gothic"/>
              </a:rPr>
              <a:t>index</a:t>
            </a:r>
            <a:r>
              <a:rPr lang="en-US" dirty="0" smtClean="0">
                <a:solidFill>
                  <a:srgbClr val="000000"/>
                </a:solidFill>
                <a:latin typeface="Century Gothic"/>
                <a:cs typeface="Century Gothic"/>
              </a:rPr>
              <a:t> on the left (1) is where you start</a:t>
            </a:r>
          </a:p>
          <a:p>
            <a:pPr lvl="2"/>
            <a:r>
              <a:rPr lang="en-US" dirty="0" smtClean="0">
                <a:solidFill>
                  <a:srgbClr val="000000"/>
                </a:solidFill>
                <a:latin typeface="Century Gothic"/>
                <a:cs typeface="Century Gothic"/>
              </a:rPr>
              <a:t>The </a:t>
            </a:r>
            <a:r>
              <a:rPr lang="en-US" b="1" dirty="0" smtClean="0">
                <a:solidFill>
                  <a:srgbClr val="000000"/>
                </a:solidFill>
                <a:latin typeface="Century Gothic"/>
                <a:cs typeface="Century Gothic"/>
              </a:rPr>
              <a:t>index </a:t>
            </a:r>
            <a:r>
              <a:rPr lang="en-US" dirty="0" smtClean="0">
                <a:solidFill>
                  <a:srgbClr val="000000"/>
                </a:solidFill>
                <a:latin typeface="Century Gothic"/>
                <a:cs typeface="Century Gothic"/>
              </a:rPr>
              <a:t>on the right (5) is where you end, but Python stops short and doesn’t include it</a:t>
            </a:r>
          </a:p>
          <a:p>
            <a:pPr lvl="1"/>
            <a:endParaRPr lang="en-US" sz="2400" dirty="0" smtClean="0">
              <a:solidFill>
                <a:srgbClr val="000000"/>
              </a:solidFill>
              <a:latin typeface="Century Gothic"/>
              <a:cs typeface="Century Gothic"/>
            </a:endParaRPr>
          </a:p>
          <a:p>
            <a:pPr lvl="0"/>
            <a:endParaRPr lang="en-US" sz="2800" dirty="0" smtClean="0">
              <a:solidFill>
                <a:srgbClr val="000000"/>
              </a:solidFill>
              <a:latin typeface="Century Gothic"/>
              <a:cs typeface="Century Gothic"/>
            </a:endParaRPr>
          </a:p>
        </p:txBody>
      </p:sp>
      <p:sp>
        <p:nvSpPr>
          <p:cNvPr id="2" name="Content Placeholder 1"/>
          <p:cNvSpPr>
            <a:spLocks noGrp="1"/>
          </p:cNvSpPr>
          <p:nvPr>
            <p:ph sz="quarter" idx="10"/>
          </p:nvPr>
        </p:nvSpPr>
        <p:spPr/>
        <p:txBody>
          <a:bodyPr/>
          <a:lstStyle/>
          <a:p>
            <a:r>
              <a:rPr lang="en-US" dirty="0" smtClean="0"/>
              <a:t>Strings: slicing</a:t>
            </a:r>
            <a:endParaRPr lang="en-US" dirty="0"/>
          </a:p>
        </p:txBody>
      </p:sp>
      <p:pic>
        <p:nvPicPr>
          <p:cNvPr id="4" name="Picture 3" descr="shannon-slice.png"/>
          <p:cNvPicPr>
            <a:picLocks noChangeAspect="1"/>
          </p:cNvPicPr>
          <p:nvPr/>
        </p:nvPicPr>
        <p:blipFill>
          <a:blip r:embed="rId3"/>
          <a:srcRect r="12586"/>
          <a:stretch>
            <a:fillRect/>
          </a:stretch>
        </p:blipFill>
        <p:spPr>
          <a:xfrm>
            <a:off x="1424445" y="3926997"/>
            <a:ext cx="6195555" cy="2295846"/>
          </a:xfrm>
          <a:prstGeom prst="rect">
            <a:avLst/>
          </a:prstGeom>
        </p:spPr>
      </p:pic>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lvl="0"/>
            <a:r>
              <a:rPr lang="en-US" sz="2800" dirty="0" smtClean="0">
                <a:solidFill>
                  <a:srgbClr val="000000"/>
                </a:solidFill>
                <a:latin typeface="Century Gothic"/>
                <a:cs typeface="Century Gothic"/>
              </a:rPr>
              <a:t>The indices you provide are optional!</a:t>
            </a:r>
          </a:p>
          <a:p>
            <a:pPr algn="ctr">
              <a:buNone/>
            </a:pPr>
            <a:r>
              <a:rPr lang="en-US" b="1" dirty="0" smtClean="0">
                <a:latin typeface="Courier New" pitchFamily="49" charset="0"/>
                <a:cs typeface="Courier New" pitchFamily="49" charset="0"/>
              </a:rPr>
              <a:t>first_name[:5]</a:t>
            </a:r>
            <a:endParaRPr lang="en-US" dirty="0" smtClean="0">
              <a:solidFill>
                <a:srgbClr val="000000"/>
              </a:solidFill>
              <a:latin typeface="Century Gothic"/>
              <a:cs typeface="Century Gothic"/>
            </a:endParaRPr>
          </a:p>
          <a:p>
            <a:pPr algn="ctr">
              <a:buNone/>
            </a:pPr>
            <a:r>
              <a:rPr lang="en-US" sz="2800" dirty="0" smtClean="0">
                <a:solidFill>
                  <a:srgbClr val="000000"/>
                </a:solidFill>
                <a:latin typeface="Century Gothic"/>
                <a:cs typeface="Century Gothic"/>
              </a:rPr>
              <a:t>The left index is not provided, so Python assumes you want to start at the beginning and stop just short of item 5</a:t>
            </a:r>
          </a:p>
        </p:txBody>
      </p:sp>
      <p:sp>
        <p:nvSpPr>
          <p:cNvPr id="2" name="Content Placeholder 1"/>
          <p:cNvSpPr>
            <a:spLocks noGrp="1"/>
          </p:cNvSpPr>
          <p:nvPr>
            <p:ph sz="quarter" idx="10"/>
          </p:nvPr>
        </p:nvSpPr>
        <p:spPr/>
        <p:txBody>
          <a:bodyPr/>
          <a:lstStyle/>
          <a:p>
            <a:r>
              <a:rPr lang="en-US" dirty="0" smtClean="0"/>
              <a:t>Strings: slicing</a:t>
            </a:r>
            <a:endParaRPr lang="en-US" dirty="0"/>
          </a:p>
        </p:txBody>
      </p:sp>
      <p:pic>
        <p:nvPicPr>
          <p:cNvPr id="4" name="Picture 3" descr="shannon-slice.png"/>
          <p:cNvPicPr>
            <a:picLocks noChangeAspect="1"/>
          </p:cNvPicPr>
          <p:nvPr/>
        </p:nvPicPr>
        <p:blipFill>
          <a:blip r:embed="rId3"/>
          <a:srcRect r="12586"/>
          <a:stretch>
            <a:fillRect/>
          </a:stretch>
        </p:blipFill>
        <p:spPr>
          <a:xfrm>
            <a:off x="1424445" y="3926997"/>
            <a:ext cx="6195555" cy="2295846"/>
          </a:xfrm>
          <a:prstGeom prst="rect">
            <a:avLst/>
          </a:prstGeom>
        </p:spPr>
      </p:pic>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lvl="0"/>
            <a:r>
              <a:rPr lang="en-US" sz="2800" dirty="0" smtClean="0">
                <a:solidFill>
                  <a:srgbClr val="000000"/>
                </a:solidFill>
                <a:latin typeface="Century Gothic"/>
                <a:cs typeface="Century Gothic"/>
              </a:rPr>
              <a:t>The indices you provide are optional!</a:t>
            </a:r>
          </a:p>
          <a:p>
            <a:pPr algn="ctr">
              <a:buNone/>
            </a:pPr>
            <a:r>
              <a:rPr lang="en-US" b="1" dirty="0" err="1" smtClean="0">
                <a:latin typeface="Courier New" pitchFamily="49" charset="0"/>
                <a:cs typeface="Courier New" pitchFamily="49" charset="0"/>
              </a:rPr>
              <a:t>first_name</a:t>
            </a:r>
            <a:r>
              <a:rPr lang="en-US" b="1" dirty="0" smtClean="0">
                <a:latin typeface="Courier New" pitchFamily="49" charset="0"/>
                <a:cs typeface="Courier New" pitchFamily="49" charset="0"/>
              </a:rPr>
              <a:t>[2:]</a:t>
            </a:r>
            <a:endParaRPr lang="en-US" dirty="0" smtClean="0">
              <a:solidFill>
                <a:srgbClr val="000000"/>
              </a:solidFill>
              <a:latin typeface="Century Gothic"/>
              <a:cs typeface="Century Gothic"/>
            </a:endParaRPr>
          </a:p>
          <a:p>
            <a:pPr algn="ctr">
              <a:buNone/>
            </a:pPr>
            <a:r>
              <a:rPr lang="en-US" sz="2800" dirty="0" smtClean="0">
                <a:solidFill>
                  <a:srgbClr val="000000"/>
                </a:solidFill>
                <a:latin typeface="Century Gothic"/>
                <a:cs typeface="Century Gothic"/>
              </a:rPr>
              <a:t>The right index is not provided, so Python assumes you want to start at item 2 and go to the end</a:t>
            </a:r>
          </a:p>
          <a:p>
            <a:pPr lvl="0"/>
            <a:endParaRPr lang="en-US" sz="2800" dirty="0" smtClean="0">
              <a:solidFill>
                <a:srgbClr val="000000"/>
              </a:solidFill>
              <a:latin typeface="Century Gothic"/>
              <a:cs typeface="Century Gothic"/>
            </a:endParaRPr>
          </a:p>
        </p:txBody>
      </p:sp>
      <p:sp>
        <p:nvSpPr>
          <p:cNvPr id="2" name="Content Placeholder 1"/>
          <p:cNvSpPr>
            <a:spLocks noGrp="1"/>
          </p:cNvSpPr>
          <p:nvPr>
            <p:ph sz="quarter" idx="10"/>
          </p:nvPr>
        </p:nvSpPr>
        <p:spPr/>
        <p:txBody>
          <a:bodyPr/>
          <a:lstStyle/>
          <a:p>
            <a:r>
              <a:rPr lang="en-US" dirty="0" smtClean="0"/>
              <a:t>Strings: slicing</a:t>
            </a:r>
            <a:endParaRPr lang="en-US" dirty="0"/>
          </a:p>
        </p:txBody>
      </p:sp>
      <p:pic>
        <p:nvPicPr>
          <p:cNvPr id="4" name="Picture 3" descr="shannon-slice.png"/>
          <p:cNvPicPr>
            <a:picLocks noChangeAspect="1"/>
          </p:cNvPicPr>
          <p:nvPr/>
        </p:nvPicPr>
        <p:blipFill>
          <a:blip r:embed="rId3"/>
          <a:srcRect r="12586"/>
          <a:stretch>
            <a:fillRect/>
          </a:stretch>
        </p:blipFill>
        <p:spPr>
          <a:xfrm>
            <a:off x="1424445" y="3926997"/>
            <a:ext cx="6195555" cy="2295846"/>
          </a:xfrm>
          <a:prstGeom prst="rect">
            <a:avLst/>
          </a:prstGeom>
        </p:spPr>
      </p:pic>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r>
              <a:rPr lang="en-US" sz="2800" b="1" dirty="0" smtClean="0">
                <a:solidFill>
                  <a:srgbClr val="000000"/>
                </a:solidFill>
                <a:latin typeface="Courier New" pitchFamily="49" charset="0"/>
                <a:cs typeface="Courier New" pitchFamily="49" charset="0"/>
              </a:rPr>
              <a:t>phone = </a:t>
            </a:r>
            <a:r>
              <a:rPr lang="en-US" sz="2800" dirty="0" smtClean="0">
                <a:latin typeface="Courier New" pitchFamily="49" charset="0"/>
                <a:cs typeface="Courier New" pitchFamily="49" charset="0"/>
              </a:rPr>
              <a:t>"</a:t>
            </a:r>
            <a:r>
              <a:rPr lang="en-US" sz="2800" b="1" dirty="0" smtClean="0">
                <a:latin typeface="Courier New" pitchFamily="49" charset="0"/>
                <a:cs typeface="Courier New" pitchFamily="49" charset="0"/>
              </a:rPr>
              <a:t>(</a:t>
            </a:r>
            <a:r>
              <a:rPr lang="en-US" sz="2800" b="1" dirty="0" smtClean="0">
                <a:solidFill>
                  <a:srgbClr val="000000"/>
                </a:solidFill>
                <a:latin typeface="Courier New" pitchFamily="49" charset="0"/>
                <a:cs typeface="Courier New" pitchFamily="49" charset="0"/>
              </a:rPr>
              <a:t>123) 456-7890"</a:t>
            </a:r>
          </a:p>
          <a:p>
            <a:pPr lvl="0"/>
            <a:endParaRPr lang="en-US" sz="2800" dirty="0" smtClean="0">
              <a:solidFill>
                <a:srgbClr val="000000"/>
              </a:solidFill>
              <a:latin typeface="Century Gothic"/>
              <a:cs typeface="Century Gothic"/>
            </a:endParaRPr>
          </a:p>
          <a:p>
            <a:pPr lvl="0"/>
            <a:r>
              <a:rPr lang="en-US" sz="2800" dirty="0" smtClean="0">
                <a:solidFill>
                  <a:srgbClr val="000000"/>
                </a:solidFill>
                <a:latin typeface="Century Gothic"/>
                <a:cs typeface="Century Gothic"/>
              </a:rPr>
              <a:t>Use slicing to print out the middle three numbers</a:t>
            </a:r>
          </a:p>
        </p:txBody>
      </p:sp>
      <p:sp>
        <p:nvSpPr>
          <p:cNvPr id="2" name="Content Placeholder 1"/>
          <p:cNvSpPr>
            <a:spLocks noGrp="1"/>
          </p:cNvSpPr>
          <p:nvPr>
            <p:ph sz="quarter" idx="10"/>
          </p:nvPr>
        </p:nvSpPr>
        <p:spPr/>
        <p:txBody>
          <a:bodyPr/>
          <a:lstStyle/>
          <a:p>
            <a:r>
              <a:rPr lang="en-US" dirty="0" smtClean="0"/>
              <a:t>Strings: slicing Exercise</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lvl="0"/>
            <a:r>
              <a:rPr lang="en-US" sz="2800" b="1" dirty="0" smtClean="0">
                <a:latin typeface="Courier New" pitchFamily="49" charset="0"/>
                <a:cs typeface="Courier New" pitchFamily="49" charset="0"/>
              </a:rPr>
              <a:t>"</a:t>
            </a:r>
            <a:r>
              <a:rPr lang="en-US" sz="2800" b="1" dirty="0" smtClean="0">
                <a:solidFill>
                  <a:srgbClr val="000000"/>
                </a:solidFill>
                <a:latin typeface="Courier New" pitchFamily="49" charset="0"/>
                <a:cs typeface="Courier New" pitchFamily="49" charset="0"/>
              </a:rPr>
              <a:t>My name is: {0} and my age is: {1}</a:t>
            </a:r>
            <a:r>
              <a:rPr lang="en-US" sz="2800" b="1" dirty="0" smtClean="0">
                <a:latin typeface="Courier New" pitchFamily="49" charset="0"/>
                <a:cs typeface="Courier New" pitchFamily="49" charset="0"/>
              </a:rPr>
              <a:t> "</a:t>
            </a:r>
            <a:r>
              <a:rPr lang="en-US" sz="2800" b="1" dirty="0" smtClean="0">
                <a:solidFill>
                  <a:srgbClr val="000000"/>
                </a:solidFill>
                <a:latin typeface="Courier New" pitchFamily="49" charset="0"/>
                <a:cs typeface="Courier New" pitchFamily="49" charset="0"/>
              </a:rPr>
              <a:t>.format(</a:t>
            </a:r>
            <a:r>
              <a:rPr lang="en-US" sz="2800" b="1" dirty="0" err="1" smtClean="0">
                <a:solidFill>
                  <a:srgbClr val="000000"/>
                </a:solidFill>
                <a:latin typeface="Courier New" pitchFamily="49" charset="0"/>
                <a:cs typeface="Courier New" pitchFamily="49" charset="0"/>
              </a:rPr>
              <a:t>first_name</a:t>
            </a:r>
            <a:r>
              <a:rPr lang="en-US" sz="2800" b="1" dirty="0" smtClean="0">
                <a:solidFill>
                  <a:srgbClr val="000000"/>
                </a:solidFill>
                <a:latin typeface="Courier New" pitchFamily="49" charset="0"/>
                <a:cs typeface="Courier New" pitchFamily="49" charset="0"/>
              </a:rPr>
              <a:t>, age)</a:t>
            </a:r>
          </a:p>
          <a:p>
            <a:pPr lvl="0"/>
            <a:endParaRPr lang="en-US" sz="2800" b="1" dirty="0" smtClean="0">
              <a:solidFill>
                <a:srgbClr val="000000"/>
              </a:solidFill>
              <a:latin typeface="Courier New" pitchFamily="49" charset="0"/>
              <a:cs typeface="Courier New" pitchFamily="49" charset="0"/>
            </a:endParaRPr>
          </a:p>
          <a:p>
            <a:pPr lvl="0"/>
            <a:r>
              <a:rPr lang="en-US" sz="2800" dirty="0" smtClean="0">
                <a:solidFill>
                  <a:srgbClr val="000000"/>
                </a:solidFill>
                <a:latin typeface="Century Gothic" pitchFamily="34" charset="0"/>
                <a:cs typeface="Courier New" pitchFamily="49" charset="0"/>
              </a:rPr>
              <a:t>Think of the numbers as placeholders for your variables</a:t>
            </a:r>
          </a:p>
          <a:p>
            <a:pPr lvl="0"/>
            <a:endParaRPr lang="en-US" sz="2800" b="1" dirty="0" smtClean="0">
              <a:solidFill>
                <a:srgbClr val="000000"/>
              </a:solidFill>
              <a:latin typeface="Courier New" pitchFamily="49" charset="0"/>
              <a:cs typeface="Courier New" pitchFamily="49" charset="0"/>
            </a:endParaRPr>
          </a:p>
          <a:p>
            <a:pPr lvl="0"/>
            <a:r>
              <a:rPr lang="en-US" sz="2800" dirty="0" smtClean="0">
                <a:solidFill>
                  <a:srgbClr val="000000"/>
                </a:solidFill>
                <a:latin typeface="Century Gothic" pitchFamily="34" charset="0"/>
                <a:cs typeface="Courier New" pitchFamily="49" charset="0"/>
              </a:rPr>
              <a:t>Remember, Python starts counting at zero.  So zero is the first variable, which corresponds to </a:t>
            </a:r>
            <a:r>
              <a:rPr lang="en-US" sz="2800" b="1" dirty="0" err="1" smtClean="0">
                <a:solidFill>
                  <a:srgbClr val="000000"/>
                </a:solidFill>
                <a:latin typeface="Courier New" pitchFamily="49" charset="0"/>
                <a:cs typeface="Courier New" pitchFamily="49" charset="0"/>
              </a:rPr>
              <a:t>first_name</a:t>
            </a:r>
            <a:endParaRPr lang="en-US" sz="2800" b="1" dirty="0" smtClean="0">
              <a:solidFill>
                <a:srgbClr val="000000"/>
              </a:solidFill>
              <a:latin typeface="Courier New" pitchFamily="49" charset="0"/>
              <a:cs typeface="Courier New" pitchFamily="49" charset="0"/>
            </a:endParaRPr>
          </a:p>
        </p:txBody>
      </p:sp>
      <p:sp>
        <p:nvSpPr>
          <p:cNvPr id="2" name="Content Placeholder 1"/>
          <p:cNvSpPr>
            <a:spLocks noGrp="1"/>
          </p:cNvSpPr>
          <p:nvPr>
            <p:ph sz="quarter" idx="10"/>
          </p:nvPr>
        </p:nvSpPr>
        <p:spPr/>
        <p:txBody>
          <a:bodyPr/>
          <a:lstStyle/>
          <a:p>
            <a:r>
              <a:rPr lang="en-US" dirty="0" smtClean="0"/>
              <a:t>Strings: STRING FORMATTING</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r>
              <a:rPr lang="en-US" dirty="0" smtClean="0">
                <a:solidFill>
                  <a:srgbClr val="000000"/>
                </a:solidFill>
                <a:latin typeface="Century Gothic" pitchFamily="34" charset="0"/>
                <a:cs typeface="Courier New" pitchFamily="49" charset="0"/>
              </a:rPr>
              <a:t>Write a program to request a 10-digit phone number from a user. Using '.format()' and slicing, print out that phone number in these formats:</a:t>
            </a:r>
          </a:p>
          <a:p>
            <a:pPr lvl="1"/>
            <a:r>
              <a:rPr lang="en-US" b="1" dirty="0" smtClean="0">
                <a:solidFill>
                  <a:srgbClr val="000000"/>
                </a:solidFill>
                <a:latin typeface="Century Gothic" pitchFamily="34" charset="0"/>
                <a:cs typeface="Courier New" pitchFamily="49" charset="0"/>
              </a:rPr>
              <a:t>Enter your number: 2025559876</a:t>
            </a:r>
          </a:p>
          <a:p>
            <a:pPr lvl="1"/>
            <a:r>
              <a:rPr lang="en-US" b="1" dirty="0" smtClean="0">
                <a:solidFill>
                  <a:srgbClr val="000000"/>
                </a:solidFill>
                <a:latin typeface="Century Gothic" pitchFamily="34" charset="0"/>
                <a:cs typeface="Courier New" pitchFamily="49" charset="0"/>
              </a:rPr>
              <a:t>Local: 555-9876</a:t>
            </a:r>
          </a:p>
          <a:p>
            <a:pPr lvl="1"/>
            <a:r>
              <a:rPr lang="en-US" b="1" dirty="0" smtClean="0">
                <a:solidFill>
                  <a:srgbClr val="000000"/>
                </a:solidFill>
                <a:latin typeface="Century Gothic" pitchFamily="34" charset="0"/>
                <a:cs typeface="Courier New" pitchFamily="49" charset="0"/>
              </a:rPr>
              <a:t>Domestic: (202) 555-9876</a:t>
            </a:r>
          </a:p>
          <a:p>
            <a:pPr lvl="1"/>
            <a:r>
              <a:rPr lang="en-US" b="1" dirty="0" smtClean="0">
                <a:solidFill>
                  <a:srgbClr val="000000"/>
                </a:solidFill>
                <a:latin typeface="Century Gothic" pitchFamily="34" charset="0"/>
                <a:cs typeface="Courier New" pitchFamily="49" charset="0"/>
              </a:rPr>
              <a:t>International: +1-202-555-9876</a:t>
            </a:r>
            <a:endParaRPr lang="en-US" b="1" dirty="0" smtClean="0">
              <a:solidFill>
                <a:srgbClr val="000000"/>
              </a:solidFill>
              <a:latin typeface="Century Gothic" pitchFamily="34" charset="0"/>
              <a:cs typeface="Century Gothic"/>
            </a:endParaRPr>
          </a:p>
          <a:p>
            <a:pPr lvl="0"/>
            <a:endParaRPr lang="en-US" sz="2800" dirty="0" smtClean="0">
              <a:solidFill>
                <a:srgbClr val="000000"/>
              </a:solidFill>
              <a:latin typeface="Century Gothic"/>
              <a:cs typeface="Century Gothic"/>
            </a:endParaRPr>
          </a:p>
        </p:txBody>
      </p:sp>
      <p:sp>
        <p:nvSpPr>
          <p:cNvPr id="2" name="Content Placeholder 1"/>
          <p:cNvSpPr>
            <a:spLocks noGrp="1"/>
          </p:cNvSpPr>
          <p:nvPr>
            <p:ph sz="quarter" idx="10"/>
          </p:nvPr>
        </p:nvSpPr>
        <p:spPr/>
        <p:txBody>
          <a:bodyPr/>
          <a:lstStyle/>
          <a:p>
            <a:r>
              <a:rPr lang="en-US" dirty="0" smtClean="0"/>
              <a:t>Strings: formatting Exercise</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lvl="0"/>
            <a:r>
              <a:rPr lang="en-US" dirty="0" smtClean="0">
                <a:solidFill>
                  <a:srgbClr val="000000"/>
                </a:solidFill>
                <a:latin typeface="Century Gothic"/>
                <a:cs typeface="Century Gothic"/>
              </a:rPr>
              <a:t>String methods let you perform special actions on your strings</a:t>
            </a:r>
            <a:br>
              <a:rPr lang="en-US" dirty="0" smtClean="0">
                <a:solidFill>
                  <a:srgbClr val="000000"/>
                </a:solidFill>
                <a:latin typeface="Century Gothic"/>
                <a:cs typeface="Century Gothic"/>
              </a:rPr>
            </a:br>
            <a:endParaRPr lang="en-US" dirty="0" smtClean="0">
              <a:solidFill>
                <a:srgbClr val="000000"/>
              </a:solidFill>
              <a:latin typeface="Century Gothic"/>
              <a:cs typeface="Century Gothic"/>
            </a:endParaRPr>
          </a:p>
          <a:p>
            <a:pPr lvl="1"/>
            <a:r>
              <a:rPr lang="en-US" dirty="0" smtClean="0">
                <a:solidFill>
                  <a:srgbClr val="000000"/>
                </a:solidFill>
                <a:latin typeface="Century Gothic"/>
                <a:cs typeface="Century Gothic"/>
              </a:rPr>
              <a:t>How many characters are in your string</a:t>
            </a:r>
          </a:p>
          <a:p>
            <a:pPr lvl="1"/>
            <a:r>
              <a:rPr lang="en-US" dirty="0" smtClean="0">
                <a:solidFill>
                  <a:srgbClr val="000000"/>
                </a:solidFill>
                <a:latin typeface="Century Gothic"/>
                <a:cs typeface="Century Gothic"/>
              </a:rPr>
              <a:t>Replace one part of a string with another</a:t>
            </a:r>
          </a:p>
          <a:p>
            <a:pPr lvl="1"/>
            <a:r>
              <a:rPr lang="en-US" dirty="0" smtClean="0">
                <a:solidFill>
                  <a:srgbClr val="000000"/>
                </a:solidFill>
                <a:latin typeface="Century Gothic"/>
                <a:cs typeface="Century Gothic"/>
              </a:rPr>
              <a:t>Find one part of a string within the string</a:t>
            </a:r>
          </a:p>
          <a:p>
            <a:pPr lvl="1"/>
            <a:r>
              <a:rPr lang="en-US" dirty="0" smtClean="0">
                <a:solidFill>
                  <a:srgbClr val="000000"/>
                </a:solidFill>
                <a:latin typeface="Century Gothic"/>
                <a:cs typeface="Century Gothic"/>
              </a:rPr>
              <a:t>Count the number of times one part of a string appears within the string</a:t>
            </a:r>
          </a:p>
        </p:txBody>
      </p:sp>
      <p:sp>
        <p:nvSpPr>
          <p:cNvPr id="2" name="Content Placeholder 1"/>
          <p:cNvSpPr>
            <a:spLocks noGrp="1"/>
          </p:cNvSpPr>
          <p:nvPr>
            <p:ph sz="quarter" idx="10"/>
          </p:nvPr>
        </p:nvSpPr>
        <p:spPr/>
        <p:txBody>
          <a:bodyPr/>
          <a:lstStyle/>
          <a:p>
            <a:r>
              <a:rPr lang="en-US" dirty="0" smtClean="0"/>
              <a:t>Strings: STRING Methods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069975"/>
          </a:xfrm>
          <a:solidFill>
            <a:schemeClr val="bg1"/>
          </a:solidFill>
        </p:spPr>
        <p:txBody>
          <a:bodyPr/>
          <a:lstStyle/>
          <a:p>
            <a:r>
              <a:rPr lang="en-US" dirty="0" smtClean="0"/>
              <a:t>Strings and conditionals</a:t>
            </a:r>
            <a:endParaRPr lang="en-US" dirty="0"/>
          </a:p>
        </p:txBody>
      </p:sp>
      <p:sp>
        <p:nvSpPr>
          <p:cNvPr id="3" name="Subtitle 2"/>
          <p:cNvSpPr>
            <a:spLocks noGrp="1"/>
          </p:cNvSpPr>
          <p:nvPr>
            <p:ph type="subTitle" idx="1"/>
          </p:nvPr>
        </p:nvSpPr>
        <p:spPr/>
        <p:txBody>
          <a:bodyPr/>
          <a:lstStyle/>
          <a:p>
            <a:r>
              <a:rPr lang="en-US" dirty="0" smtClean="0"/>
              <a:t>Shannon Turner</a:t>
            </a:r>
          </a:p>
        </p:txBody>
      </p:sp>
    </p:spTree>
    <p:extLst>
      <p:ext uri="{BB962C8B-B14F-4D97-AF65-F5344CB8AC3E}">
        <p14:creationId xmlns:p14="http://schemas.microsoft.com/office/powerpoint/2010/main" xmlns="" val="919491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lvl="0"/>
            <a:r>
              <a:rPr lang="en-US" b="1" dirty="0" err="1" smtClean="0">
                <a:solidFill>
                  <a:srgbClr val="000000"/>
                </a:solidFill>
                <a:latin typeface="Courier New" pitchFamily="49" charset="0"/>
                <a:cs typeface="Courier New" pitchFamily="49" charset="0"/>
              </a:rPr>
              <a:t>email_address</a:t>
            </a:r>
            <a:r>
              <a:rPr lang="en-US" b="1" dirty="0" smtClean="0">
                <a:solidFill>
                  <a:srgbClr val="000000"/>
                </a:solidFill>
                <a:latin typeface="Courier New" pitchFamily="49" charset="0"/>
                <a:cs typeface="Courier New" pitchFamily="49" charset="0"/>
              </a:rPr>
              <a:t> = </a:t>
            </a:r>
            <a:r>
              <a:rPr lang="en-US" dirty="0" smtClean="0">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shannon@notmyreal.one</a:t>
            </a:r>
            <a:r>
              <a:rPr lang="en-US" dirty="0" smtClean="0">
                <a:latin typeface="Courier New" pitchFamily="49" charset="0"/>
                <a:cs typeface="Courier New" pitchFamily="49" charset="0"/>
              </a:rPr>
              <a:t>"</a:t>
            </a:r>
            <a:endParaRPr lang="en-US" b="1" dirty="0" smtClean="0">
              <a:solidFill>
                <a:srgbClr val="000000"/>
              </a:solidFill>
              <a:latin typeface="Courier New" pitchFamily="49" charset="0"/>
              <a:cs typeface="Courier New" pitchFamily="49" charset="0"/>
            </a:endParaRPr>
          </a:p>
          <a:p>
            <a:pPr lvl="0"/>
            <a:r>
              <a:rPr lang="en-US" b="1" dirty="0" err="1" smtClean="0">
                <a:solidFill>
                  <a:srgbClr val="000000"/>
                </a:solidFill>
                <a:latin typeface="Courier New" pitchFamily="49" charset="0"/>
                <a:cs typeface="Courier New" pitchFamily="49" charset="0"/>
              </a:rPr>
              <a:t>email_address.find</a:t>
            </a:r>
            <a:r>
              <a:rPr lang="en-US" b="1" dirty="0" smtClean="0">
                <a:solidFill>
                  <a:srgbClr val="000000"/>
                </a:solidFill>
                <a:latin typeface="Courier New" pitchFamily="49" charset="0"/>
                <a:cs typeface="Courier New" pitchFamily="49" charset="0"/>
              </a:rPr>
              <a:t>(</a:t>
            </a:r>
            <a:r>
              <a:rPr lang="en-US" dirty="0" smtClean="0">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a:t>
            </a:r>
            <a:r>
              <a:rPr lang="en-US" dirty="0" smtClean="0">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a:t>
            </a:r>
          </a:p>
          <a:p>
            <a:pPr lvl="0"/>
            <a:endParaRPr lang="en-US" b="1" dirty="0" smtClean="0">
              <a:solidFill>
                <a:srgbClr val="000000"/>
              </a:solidFill>
              <a:latin typeface="Courier New" pitchFamily="49" charset="0"/>
              <a:cs typeface="Courier New" pitchFamily="49" charset="0"/>
            </a:endParaRPr>
          </a:p>
          <a:p>
            <a:pPr lvl="0"/>
            <a:r>
              <a:rPr lang="en-US" dirty="0" smtClean="0">
                <a:solidFill>
                  <a:srgbClr val="000000"/>
                </a:solidFill>
                <a:latin typeface="Century Gothic"/>
                <a:cs typeface="Century Gothic"/>
              </a:rPr>
              <a:t>Similar to </a:t>
            </a:r>
            <a:r>
              <a:rPr lang="en-US" dirty="0" err="1" smtClean="0">
                <a:solidFill>
                  <a:srgbClr val="000000"/>
                </a:solidFill>
                <a:latin typeface="Century Gothic"/>
                <a:cs typeface="Century Gothic"/>
              </a:rPr>
              <a:t>Ctrl+F</a:t>
            </a:r>
            <a:r>
              <a:rPr lang="en-US" dirty="0" smtClean="0">
                <a:solidFill>
                  <a:srgbClr val="000000"/>
                </a:solidFill>
                <a:latin typeface="Century Gothic"/>
                <a:cs typeface="Century Gothic"/>
              </a:rPr>
              <a:t> in most programs</a:t>
            </a:r>
          </a:p>
          <a:p>
            <a:pPr lvl="0"/>
            <a:r>
              <a:rPr lang="en-US" dirty="0" smtClean="0">
                <a:solidFill>
                  <a:srgbClr val="000000"/>
                </a:solidFill>
                <a:latin typeface="Century Gothic"/>
                <a:cs typeface="Century Gothic"/>
              </a:rPr>
              <a:t>Remember slicing? The number you get back is the index where you found the item! (Unless it’s -1)</a:t>
            </a:r>
          </a:p>
        </p:txBody>
      </p:sp>
      <p:sp>
        <p:nvSpPr>
          <p:cNvPr id="2" name="Content Placeholder 1"/>
          <p:cNvSpPr>
            <a:spLocks noGrp="1"/>
          </p:cNvSpPr>
          <p:nvPr>
            <p:ph sz="quarter" idx="10"/>
          </p:nvPr>
        </p:nvSpPr>
        <p:spPr/>
        <p:txBody>
          <a:bodyPr/>
          <a:lstStyle/>
          <a:p>
            <a:r>
              <a:rPr lang="en-US" dirty="0" smtClean="0"/>
              <a:t>Strings: STRING Methods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r>
              <a:rPr lang="en-US" b="1" dirty="0" smtClean="0">
                <a:latin typeface="Courier New" pitchFamily="49" charset="0"/>
                <a:cs typeface="Courier New" pitchFamily="49" charset="0"/>
              </a:rPr>
              <a:t>phone = "555-1245"</a:t>
            </a:r>
          </a:p>
          <a:p>
            <a:endParaRPr lang="en-US" b="1" dirty="0" smtClean="0">
              <a:latin typeface="Courier New" pitchFamily="49" charset="0"/>
              <a:cs typeface="Courier New" pitchFamily="49" charset="0"/>
            </a:endParaRPr>
          </a:p>
          <a:p>
            <a:r>
              <a:rPr lang="en-US" b="1" dirty="0" err="1" smtClean="0">
                <a:latin typeface="Courier New" pitchFamily="49" charset="0"/>
                <a:cs typeface="Courier New" pitchFamily="49" charset="0"/>
              </a:rPr>
              <a:t>phone.replace</a:t>
            </a:r>
            <a:r>
              <a:rPr lang="en-US" b="1" dirty="0" smtClean="0">
                <a:latin typeface="Courier New" pitchFamily="49" charset="0"/>
                <a:cs typeface="Courier New" pitchFamily="49" charset="0"/>
              </a:rPr>
              <a:t>("1245", "1234")</a:t>
            </a:r>
          </a:p>
          <a:p>
            <a:pPr lvl="0"/>
            <a:endParaRPr lang="en-US" dirty="0" smtClean="0">
              <a:solidFill>
                <a:srgbClr val="000000"/>
              </a:solidFill>
              <a:latin typeface="Century Gothic"/>
              <a:cs typeface="Century Gothic"/>
            </a:endParaRPr>
          </a:p>
          <a:p>
            <a:pPr lvl="0"/>
            <a:r>
              <a:rPr lang="en-US" dirty="0" err="1" smtClean="0">
                <a:solidFill>
                  <a:srgbClr val="000000"/>
                </a:solidFill>
                <a:latin typeface="Century Gothic"/>
                <a:cs typeface="Century Gothic"/>
              </a:rPr>
              <a:t>Simliar</a:t>
            </a:r>
            <a:r>
              <a:rPr lang="en-US" dirty="0" smtClean="0">
                <a:solidFill>
                  <a:srgbClr val="000000"/>
                </a:solidFill>
                <a:latin typeface="Century Gothic"/>
                <a:cs typeface="Century Gothic"/>
              </a:rPr>
              <a:t> to </a:t>
            </a:r>
            <a:r>
              <a:rPr lang="en-US" dirty="0" err="1" smtClean="0">
                <a:solidFill>
                  <a:srgbClr val="000000"/>
                </a:solidFill>
                <a:latin typeface="Century Gothic"/>
                <a:cs typeface="Century Gothic"/>
              </a:rPr>
              <a:t>Ctrl+H</a:t>
            </a:r>
            <a:r>
              <a:rPr lang="en-US" dirty="0" smtClean="0">
                <a:solidFill>
                  <a:srgbClr val="000000"/>
                </a:solidFill>
                <a:latin typeface="Century Gothic"/>
                <a:cs typeface="Century Gothic"/>
              </a:rPr>
              <a:t> in most programs</a:t>
            </a:r>
          </a:p>
          <a:p>
            <a:pPr lvl="0"/>
            <a:r>
              <a:rPr lang="en-US" dirty="0" smtClean="0">
                <a:solidFill>
                  <a:srgbClr val="000000"/>
                </a:solidFill>
                <a:latin typeface="Century Gothic"/>
                <a:cs typeface="Century Gothic"/>
              </a:rPr>
              <a:t>Phone has to be a string – what happens if you leave out the quotes when creating Phone? </a:t>
            </a:r>
          </a:p>
        </p:txBody>
      </p:sp>
      <p:sp>
        <p:nvSpPr>
          <p:cNvPr id="2" name="Content Placeholder 1"/>
          <p:cNvSpPr>
            <a:spLocks noGrp="1"/>
          </p:cNvSpPr>
          <p:nvPr>
            <p:ph sz="quarter" idx="10"/>
          </p:nvPr>
        </p:nvSpPr>
        <p:spPr/>
        <p:txBody>
          <a:bodyPr/>
          <a:lstStyle/>
          <a:p>
            <a:r>
              <a:rPr lang="en-US" dirty="0" smtClean="0"/>
              <a:t>Strings: STRING Methods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r>
              <a:rPr lang="en-US" b="1" dirty="0" smtClean="0">
                <a:latin typeface="Courier New" pitchFamily="49" charset="0"/>
                <a:cs typeface="Courier New" pitchFamily="49" charset="0"/>
              </a:rPr>
              <a:t>phone = "555-1245"</a:t>
            </a:r>
          </a:p>
          <a:p>
            <a:r>
              <a:rPr lang="en-US" b="1" dirty="0" err="1" smtClean="0">
                <a:latin typeface="Courier New" pitchFamily="49" charset="0"/>
                <a:cs typeface="Courier New" pitchFamily="49" charset="0"/>
              </a:rPr>
              <a:t>phone.replace</a:t>
            </a:r>
            <a:r>
              <a:rPr lang="en-US" b="1" dirty="0" smtClean="0">
                <a:latin typeface="Courier New" pitchFamily="49" charset="0"/>
                <a:cs typeface="Courier New" pitchFamily="49" charset="0"/>
              </a:rPr>
              <a:t>("1245", "1234")</a:t>
            </a:r>
          </a:p>
          <a:p>
            <a:pPr lvl="0"/>
            <a:r>
              <a:rPr lang="en-US" b="1" dirty="0" smtClean="0">
                <a:latin typeface="Courier New" pitchFamily="49" charset="0"/>
                <a:cs typeface="Courier New" pitchFamily="49" charset="0"/>
              </a:rPr>
              <a:t>print phone</a:t>
            </a:r>
          </a:p>
          <a:p>
            <a:pPr lvl="0"/>
            <a:endParaRPr lang="en-US" b="1" dirty="0" smtClean="0">
              <a:solidFill>
                <a:srgbClr val="000000"/>
              </a:solidFill>
              <a:latin typeface="Courier New" pitchFamily="49" charset="0"/>
              <a:cs typeface="Courier New" pitchFamily="49" charset="0"/>
            </a:endParaRPr>
          </a:p>
          <a:p>
            <a:pPr lvl="0"/>
            <a:r>
              <a:rPr lang="en-US" dirty="0" smtClean="0">
                <a:solidFill>
                  <a:srgbClr val="000000"/>
                </a:solidFill>
                <a:latin typeface="Century Gothic"/>
                <a:cs typeface="Century Gothic"/>
              </a:rPr>
              <a:t>Making it stick:</a:t>
            </a:r>
          </a:p>
          <a:p>
            <a:pPr lvl="0"/>
            <a:r>
              <a:rPr lang="en-US" b="1" dirty="0" smtClean="0">
                <a:latin typeface="Courier New" pitchFamily="49" charset="0"/>
                <a:cs typeface="Courier New" pitchFamily="49" charset="0"/>
              </a:rPr>
              <a:t>phone = </a:t>
            </a:r>
            <a:r>
              <a:rPr lang="en-US" b="1" dirty="0" err="1" smtClean="0">
                <a:latin typeface="Courier New" pitchFamily="49" charset="0"/>
                <a:cs typeface="Courier New" pitchFamily="49" charset="0"/>
              </a:rPr>
              <a:t>phone.replace</a:t>
            </a:r>
            <a:r>
              <a:rPr lang="en-US" b="1" dirty="0" smtClean="0">
                <a:latin typeface="Courier New" pitchFamily="49" charset="0"/>
                <a:cs typeface="Courier New" pitchFamily="49" charset="0"/>
              </a:rPr>
              <a:t>("1245", "1234")</a:t>
            </a:r>
          </a:p>
          <a:p>
            <a:pPr lvl="0"/>
            <a:r>
              <a:rPr lang="en-US" b="1" dirty="0" smtClean="0">
                <a:solidFill>
                  <a:srgbClr val="000000"/>
                </a:solidFill>
                <a:latin typeface="Courier New" pitchFamily="49" charset="0"/>
                <a:cs typeface="Courier New" pitchFamily="49" charset="0"/>
              </a:rPr>
              <a:t>print phone</a:t>
            </a:r>
            <a:endParaRPr lang="en-US" dirty="0" smtClean="0">
              <a:solidFill>
                <a:srgbClr val="000000"/>
              </a:solidFill>
              <a:latin typeface="Century Gothic"/>
              <a:cs typeface="Century Gothic"/>
            </a:endParaRPr>
          </a:p>
        </p:txBody>
      </p:sp>
      <p:sp>
        <p:nvSpPr>
          <p:cNvPr id="2" name="Content Placeholder 1"/>
          <p:cNvSpPr>
            <a:spLocks noGrp="1"/>
          </p:cNvSpPr>
          <p:nvPr>
            <p:ph sz="quarter" idx="10"/>
          </p:nvPr>
        </p:nvSpPr>
        <p:spPr/>
        <p:txBody>
          <a:bodyPr/>
          <a:lstStyle/>
          <a:p>
            <a:r>
              <a:rPr lang="en-US" dirty="0" smtClean="0"/>
              <a:t>Strings: STRING Methods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r>
              <a:rPr lang="en-US" b="1" dirty="0" smtClean="0">
                <a:latin typeface="Courier New" pitchFamily="49" charset="0"/>
                <a:cs typeface="Courier New" pitchFamily="49" charset="0"/>
              </a:rPr>
              <a:t>phone = "555-1234"</a:t>
            </a:r>
          </a:p>
          <a:p>
            <a:pPr lvl="0"/>
            <a:endParaRPr lang="en-US" dirty="0" smtClean="0">
              <a:solidFill>
                <a:srgbClr val="000000"/>
              </a:solidFill>
              <a:latin typeface="Century Gothic"/>
              <a:cs typeface="Century Gothic"/>
            </a:endParaRPr>
          </a:p>
          <a:p>
            <a:pPr lvl="0"/>
            <a:r>
              <a:rPr lang="en-US" b="1" dirty="0" err="1" smtClean="0">
                <a:solidFill>
                  <a:srgbClr val="000000"/>
                </a:solidFill>
                <a:latin typeface="Courier New" pitchFamily="49" charset="0"/>
                <a:cs typeface="Courier New" pitchFamily="49" charset="0"/>
              </a:rPr>
              <a:t>len</a:t>
            </a:r>
            <a:r>
              <a:rPr lang="en-US" b="1" dirty="0" smtClean="0">
                <a:solidFill>
                  <a:srgbClr val="000000"/>
                </a:solidFill>
                <a:latin typeface="Courier New" pitchFamily="49" charset="0"/>
                <a:cs typeface="Courier New" pitchFamily="49" charset="0"/>
              </a:rPr>
              <a:t>(phone)</a:t>
            </a:r>
          </a:p>
          <a:p>
            <a:pPr lvl="0"/>
            <a:endParaRPr lang="en-US" dirty="0" smtClean="0">
              <a:solidFill>
                <a:srgbClr val="000000"/>
              </a:solidFill>
              <a:latin typeface="Century Gothic"/>
              <a:cs typeface="Century Gothic"/>
            </a:endParaRPr>
          </a:p>
          <a:p>
            <a:pPr lvl="0"/>
            <a:r>
              <a:rPr lang="en-US" b="1" dirty="0" smtClean="0">
                <a:solidFill>
                  <a:srgbClr val="000000"/>
                </a:solidFill>
                <a:latin typeface="Courier New" pitchFamily="49" charset="0"/>
                <a:cs typeface="Courier New" pitchFamily="49" charset="0"/>
              </a:rPr>
              <a:t>len()</a:t>
            </a:r>
            <a:r>
              <a:rPr lang="en-US" dirty="0" smtClean="0">
                <a:solidFill>
                  <a:srgbClr val="000000"/>
                </a:solidFill>
                <a:latin typeface="Century Gothic"/>
                <a:cs typeface="Century Gothic"/>
              </a:rPr>
              <a:t> works on lists, too!</a:t>
            </a:r>
          </a:p>
        </p:txBody>
      </p:sp>
      <p:sp>
        <p:nvSpPr>
          <p:cNvPr id="2" name="Content Placeholder 1"/>
          <p:cNvSpPr>
            <a:spLocks noGrp="1"/>
          </p:cNvSpPr>
          <p:nvPr>
            <p:ph sz="quarter" idx="10"/>
          </p:nvPr>
        </p:nvSpPr>
        <p:spPr/>
        <p:txBody>
          <a:bodyPr/>
          <a:lstStyle/>
          <a:p>
            <a:r>
              <a:rPr lang="en-US" dirty="0" smtClean="0"/>
              <a:t>Strings: STRING Methods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r>
              <a:rPr lang="en-US" dirty="0" smtClean="0">
                <a:solidFill>
                  <a:srgbClr val="000000"/>
                </a:solidFill>
                <a:latin typeface="Century Gothic"/>
                <a:cs typeface="Century Gothic"/>
              </a:rPr>
              <a:t>Documentation Time!</a:t>
            </a:r>
          </a:p>
          <a:p>
            <a:endParaRPr lang="en-US" dirty="0" smtClean="0">
              <a:solidFill>
                <a:srgbClr val="000000"/>
              </a:solidFill>
              <a:latin typeface="Century Gothic"/>
              <a:cs typeface="Century Gothic"/>
            </a:endParaRPr>
          </a:p>
          <a:p>
            <a:r>
              <a:rPr lang="en-US" b="1" dirty="0" smtClean="0">
                <a:solidFill>
                  <a:srgbClr val="000000"/>
                </a:solidFill>
                <a:latin typeface="Century Gothic"/>
                <a:cs typeface="Century Gothic"/>
              </a:rPr>
              <a:t>Arguments </a:t>
            </a:r>
            <a:r>
              <a:rPr lang="en-US" dirty="0" smtClean="0">
                <a:solidFill>
                  <a:srgbClr val="000000"/>
                </a:solidFill>
                <a:latin typeface="Century Gothic"/>
                <a:cs typeface="Century Gothic"/>
              </a:rPr>
              <a:t>(noun) are what you give to a function or method (action)</a:t>
            </a:r>
          </a:p>
          <a:p>
            <a:endParaRPr lang="en-US" dirty="0" smtClean="0">
              <a:solidFill>
                <a:srgbClr val="000000"/>
              </a:solidFill>
              <a:latin typeface="Century Gothic"/>
              <a:cs typeface="Century Gothic"/>
            </a:endParaRPr>
          </a:p>
          <a:p>
            <a:r>
              <a:rPr lang="en-US" b="1" dirty="0" smtClean="0">
                <a:solidFill>
                  <a:srgbClr val="000000"/>
                </a:solidFill>
                <a:latin typeface="Courier New" pitchFamily="49" charset="0"/>
                <a:cs typeface="Courier New" pitchFamily="49" charset="0"/>
              </a:rPr>
              <a:t>len(</a:t>
            </a:r>
            <a:r>
              <a:rPr lang="en-US" b="1" dirty="0" err="1" smtClean="0">
                <a:solidFill>
                  <a:srgbClr val="000000"/>
                </a:solidFill>
                <a:latin typeface="Courier New" pitchFamily="49" charset="0"/>
                <a:cs typeface="Courier New" pitchFamily="49" charset="0"/>
              </a:rPr>
              <a:t>grocery_list</a:t>
            </a:r>
            <a:r>
              <a:rPr lang="en-US" b="1" dirty="0" smtClean="0">
                <a:solidFill>
                  <a:srgbClr val="000000"/>
                </a:solidFill>
                <a:latin typeface="Courier New" pitchFamily="49" charset="0"/>
                <a:cs typeface="Courier New" pitchFamily="49" charset="0"/>
              </a:rPr>
              <a:t>)</a:t>
            </a:r>
          </a:p>
          <a:p>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Apples".find</a:t>
            </a:r>
            <a:r>
              <a:rPr lang="en-US" b="1" dirty="0" smtClean="0">
                <a:solidFill>
                  <a:srgbClr val="000000"/>
                </a:solidFill>
                <a:latin typeface="Courier New" pitchFamily="49" charset="0"/>
                <a:cs typeface="Courier New" pitchFamily="49" charset="0"/>
              </a:rPr>
              <a:t>("e")</a:t>
            </a:r>
          </a:p>
        </p:txBody>
      </p:sp>
      <p:sp>
        <p:nvSpPr>
          <p:cNvPr id="2" name="Content Placeholder 1"/>
          <p:cNvSpPr>
            <a:spLocks noGrp="1"/>
          </p:cNvSpPr>
          <p:nvPr>
            <p:ph sz="quarter" idx="10"/>
          </p:nvPr>
        </p:nvSpPr>
        <p:spPr/>
        <p:txBody>
          <a:bodyPr/>
          <a:lstStyle/>
          <a:p>
            <a:r>
              <a:rPr lang="en-US" dirty="0" smtClean="0"/>
              <a:t>Strings: STRING Methods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r>
              <a:rPr lang="en-US" dirty="0" smtClean="0">
                <a:solidFill>
                  <a:srgbClr val="000000"/>
                </a:solidFill>
                <a:latin typeface="Century Gothic"/>
                <a:cs typeface="Century Gothic"/>
              </a:rPr>
              <a:t>Documentation Time!</a:t>
            </a:r>
          </a:p>
          <a:p>
            <a:endParaRPr lang="en-US" dirty="0" smtClean="0">
              <a:solidFill>
                <a:srgbClr val="000000"/>
              </a:solidFill>
              <a:latin typeface="Century Gothic"/>
              <a:cs typeface="Century Gothic"/>
            </a:endParaRPr>
          </a:p>
          <a:p>
            <a:r>
              <a:rPr lang="en-US" dirty="0" smtClean="0">
                <a:solidFill>
                  <a:srgbClr val="000000"/>
                </a:solidFill>
                <a:latin typeface="Century Gothic"/>
                <a:cs typeface="Century Gothic"/>
              </a:rPr>
              <a:t>Functions and methods give you </a:t>
            </a:r>
            <a:r>
              <a:rPr lang="en-US" b="1" dirty="0" smtClean="0">
                <a:solidFill>
                  <a:srgbClr val="000000"/>
                </a:solidFill>
                <a:latin typeface="Century Gothic"/>
                <a:cs typeface="Century Gothic"/>
              </a:rPr>
              <a:t>return values</a:t>
            </a:r>
            <a:r>
              <a:rPr lang="en-US" dirty="0" smtClean="0">
                <a:solidFill>
                  <a:srgbClr val="000000"/>
                </a:solidFill>
                <a:latin typeface="Century Gothic"/>
                <a:cs typeface="Century Gothic"/>
              </a:rPr>
              <a:t> when they’re finished so you know what happened.</a:t>
            </a:r>
          </a:p>
          <a:p>
            <a:endParaRPr lang="en-US" dirty="0" smtClean="0">
              <a:solidFill>
                <a:srgbClr val="000000"/>
              </a:solidFill>
              <a:latin typeface="Century Gothic"/>
              <a:cs typeface="Century Gothic"/>
            </a:endParaRPr>
          </a:p>
          <a:p>
            <a:r>
              <a:rPr lang="en-US" b="1" dirty="0" smtClean="0">
                <a:solidFill>
                  <a:srgbClr val="000000"/>
                </a:solidFill>
                <a:latin typeface="Courier New" pitchFamily="49" charset="0"/>
                <a:cs typeface="Courier New" pitchFamily="49" charset="0"/>
              </a:rPr>
              <a:t>length = len(</a:t>
            </a:r>
            <a:r>
              <a:rPr lang="en-US" b="1" dirty="0" err="1" smtClean="0">
                <a:solidFill>
                  <a:srgbClr val="000000"/>
                </a:solidFill>
                <a:latin typeface="Courier New" pitchFamily="49" charset="0"/>
                <a:cs typeface="Courier New" pitchFamily="49" charset="0"/>
              </a:rPr>
              <a:t>grocery_list</a:t>
            </a:r>
            <a:r>
              <a:rPr lang="en-US" b="1" dirty="0" smtClean="0">
                <a:solidFill>
                  <a:srgbClr val="000000"/>
                </a:solidFill>
                <a:latin typeface="Courier New" pitchFamily="49" charset="0"/>
                <a:cs typeface="Courier New" pitchFamily="49" charset="0"/>
              </a:rPr>
              <a:t>)</a:t>
            </a:r>
          </a:p>
          <a:p>
            <a:r>
              <a:rPr lang="en-US" b="1" dirty="0" smtClean="0">
                <a:solidFill>
                  <a:srgbClr val="000000"/>
                </a:solidFill>
                <a:latin typeface="Courier New" pitchFamily="49" charset="0"/>
                <a:cs typeface="Courier New" pitchFamily="49" charset="0"/>
              </a:rPr>
              <a:t>position = "Apples".find("e")</a:t>
            </a:r>
          </a:p>
        </p:txBody>
      </p:sp>
      <p:sp>
        <p:nvSpPr>
          <p:cNvPr id="2" name="Content Placeholder 1"/>
          <p:cNvSpPr>
            <a:spLocks noGrp="1"/>
          </p:cNvSpPr>
          <p:nvPr>
            <p:ph sz="quarter" idx="10"/>
          </p:nvPr>
        </p:nvSpPr>
        <p:spPr/>
        <p:txBody>
          <a:bodyPr/>
          <a:lstStyle/>
          <a:p>
            <a:r>
              <a:rPr lang="en-US" dirty="0" smtClean="0"/>
              <a:t>Strings: STRING Methods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r>
              <a:rPr lang="en-US" b="1" dirty="0" smtClean="0">
                <a:solidFill>
                  <a:srgbClr val="000000"/>
                </a:solidFill>
                <a:latin typeface="Courier New" pitchFamily="49" charset="0"/>
                <a:cs typeface="Courier New" pitchFamily="49" charset="0"/>
              </a:rPr>
              <a:t>Documentation time!</a:t>
            </a:r>
          </a:p>
          <a:p>
            <a:r>
              <a:rPr lang="en-US" b="1" dirty="0" smtClean="0">
                <a:solidFill>
                  <a:srgbClr val="000000"/>
                </a:solidFill>
                <a:latin typeface="Courier New" pitchFamily="49" charset="0"/>
                <a:cs typeface="Courier New" pitchFamily="49" charset="0"/>
              </a:rPr>
              <a:t>Look up these string methods:</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		</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		strip()</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		lower()</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		upper()</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		count()</a:t>
            </a:r>
            <a:br>
              <a:rPr lang="en-US" b="1" dirty="0" smtClean="0">
                <a:solidFill>
                  <a:srgbClr val="000000"/>
                </a:solidFill>
                <a:latin typeface="Courier New" pitchFamily="49" charset="0"/>
                <a:cs typeface="Courier New" pitchFamily="49" charset="0"/>
              </a:rPr>
            </a:br>
            <a:endParaRPr lang="en-US" dirty="0" smtClean="0">
              <a:hlinkClick r:id="rId3"/>
            </a:endParaRPr>
          </a:p>
          <a:p>
            <a:pPr>
              <a:spcBef>
                <a:spcPts val="0"/>
              </a:spcBef>
            </a:pPr>
            <a:r>
              <a:rPr lang="en-US" dirty="0" smtClean="0">
                <a:hlinkClick r:id="rId3"/>
              </a:rPr>
              <a:t>http://docs.python.org/2/library/string.html</a:t>
            </a:r>
            <a:endParaRPr lang="en-US" dirty="0" smtClean="0">
              <a:solidFill>
                <a:srgbClr val="000000"/>
              </a:solidFill>
              <a:latin typeface="Century Gothic"/>
              <a:cs typeface="Century Gothic"/>
            </a:endParaRPr>
          </a:p>
          <a:p>
            <a:endParaRPr lang="en-US" dirty="0" smtClean="0">
              <a:solidFill>
                <a:srgbClr val="000000"/>
              </a:solidFill>
              <a:latin typeface="Century Gothic"/>
              <a:cs typeface="Century Gothic"/>
            </a:endParaRPr>
          </a:p>
        </p:txBody>
      </p:sp>
      <p:sp>
        <p:nvSpPr>
          <p:cNvPr id="2" name="Content Placeholder 1"/>
          <p:cNvSpPr>
            <a:spLocks noGrp="1"/>
          </p:cNvSpPr>
          <p:nvPr>
            <p:ph sz="quarter" idx="10"/>
          </p:nvPr>
        </p:nvSpPr>
        <p:spPr/>
        <p:txBody>
          <a:bodyPr/>
          <a:lstStyle/>
          <a:p>
            <a:r>
              <a:rPr lang="en-US" dirty="0" smtClean="0"/>
              <a:t>Strings: STRING Methods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a:buNone/>
            </a:pPr>
            <a:r>
              <a:rPr lang="en-US" dirty="0" smtClean="0">
                <a:solidFill>
                  <a:srgbClr val="000000"/>
                </a:solidFill>
                <a:latin typeface="Century Gothic"/>
                <a:cs typeface="Century Gothic"/>
              </a:rPr>
              <a:t>Refer to the handout for instructions.</a:t>
            </a:r>
          </a:p>
          <a:p>
            <a:pPr>
              <a:buNone/>
            </a:pPr>
            <a:endParaRPr lang="en-US" dirty="0" smtClean="0">
              <a:solidFill>
                <a:srgbClr val="000000"/>
              </a:solidFill>
              <a:latin typeface="Century Gothic"/>
              <a:cs typeface="Century Gothic"/>
            </a:endParaRPr>
          </a:p>
          <a:p>
            <a:pPr>
              <a:buNone/>
            </a:pPr>
            <a:r>
              <a:rPr lang="en-US" dirty="0" smtClean="0">
                <a:solidFill>
                  <a:srgbClr val="000000"/>
                </a:solidFill>
                <a:latin typeface="Century Gothic"/>
                <a:cs typeface="Century Gothic"/>
              </a:rPr>
              <a:t>More string methods are outlined in your handout and at</a:t>
            </a:r>
          </a:p>
          <a:p>
            <a:pPr>
              <a:buNone/>
            </a:pPr>
            <a:r>
              <a:rPr lang="en-US" dirty="0" smtClean="0">
                <a:hlinkClick r:id="rId3"/>
              </a:rPr>
              <a:t>http://docs.python.org/2/library/string.html</a:t>
            </a:r>
            <a:endParaRPr lang="en-US" dirty="0" smtClean="0">
              <a:solidFill>
                <a:srgbClr val="000000"/>
              </a:solidFill>
              <a:latin typeface="Century Gothic"/>
              <a:cs typeface="Century Gothic"/>
            </a:endParaRPr>
          </a:p>
        </p:txBody>
      </p:sp>
      <p:sp>
        <p:nvSpPr>
          <p:cNvPr id="2" name="Content Placeholder 1"/>
          <p:cNvSpPr>
            <a:spLocks noGrp="1"/>
          </p:cNvSpPr>
          <p:nvPr>
            <p:ph sz="quarter" idx="10"/>
          </p:nvPr>
        </p:nvSpPr>
        <p:spPr/>
        <p:txBody>
          <a:bodyPr/>
          <a:lstStyle/>
          <a:p>
            <a:r>
              <a:rPr lang="en-US" dirty="0" smtClean="0"/>
              <a:t>Strings: EXERCISE</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sz="3600" dirty="0" smtClean="0"/>
              <a:t>Conditionals</a:t>
            </a:r>
          </a:p>
          <a:p>
            <a:pPr lvl="1">
              <a:buFont typeface="Arial" pitchFamily="34" charset="0"/>
              <a:buChar char="•"/>
            </a:pPr>
            <a:r>
              <a:rPr lang="en-US" sz="3200" dirty="0" smtClean="0"/>
              <a:t>The basics</a:t>
            </a:r>
          </a:p>
          <a:p>
            <a:pPr lvl="1">
              <a:buFont typeface="Arial" pitchFamily="34" charset="0"/>
              <a:buChar char="•"/>
            </a:pPr>
            <a:r>
              <a:rPr lang="en-US" sz="3200" dirty="0" smtClean="0"/>
              <a:t>Operators</a:t>
            </a:r>
          </a:p>
          <a:p>
            <a:pPr lvl="1">
              <a:buFont typeface="Arial" pitchFamily="34" charset="0"/>
              <a:buChar char="•"/>
            </a:pPr>
            <a:r>
              <a:rPr lang="en-US" sz="3200" dirty="0" smtClean="0"/>
              <a:t>Compound conditionals</a:t>
            </a:r>
          </a:p>
          <a:p>
            <a:pPr lvl="1">
              <a:buFont typeface="Arial" pitchFamily="34" charset="0"/>
              <a:buChar char="•"/>
            </a:pPr>
            <a:r>
              <a:rPr lang="en-US" sz="3200" dirty="0" smtClean="0"/>
              <a:t>Using conditionals to change program behavior</a:t>
            </a:r>
          </a:p>
        </p:txBody>
      </p:sp>
    </p:spTree>
    <p:extLst>
      <p:ext uri="{BB962C8B-B14F-4D97-AF65-F5344CB8AC3E}">
        <p14:creationId xmlns:p14="http://schemas.microsoft.com/office/powerpoint/2010/main" xmlns="" val="2552265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r>
              <a:rPr lang="en-US" dirty="0" smtClean="0">
                <a:solidFill>
                  <a:srgbClr val="000000"/>
                </a:solidFill>
                <a:latin typeface="Century Gothic"/>
                <a:cs typeface="Century Gothic"/>
              </a:rPr>
              <a:t>Conditional: just a fancy name for a yes or no question</a:t>
            </a:r>
          </a:p>
          <a:p>
            <a:endParaRPr lang="en-US" dirty="0" smtClean="0">
              <a:solidFill>
                <a:srgbClr val="000000"/>
              </a:solidFill>
              <a:latin typeface="Century Gothic"/>
              <a:cs typeface="Century Gothic"/>
            </a:endParaRPr>
          </a:p>
          <a:p>
            <a:r>
              <a:rPr lang="en-US" dirty="0" smtClean="0">
                <a:solidFill>
                  <a:srgbClr val="000000"/>
                </a:solidFill>
                <a:latin typeface="Century Gothic"/>
                <a:cs typeface="Century Gothic"/>
              </a:rPr>
              <a:t>Conditionals are ways to compare things and use that information to make decisions</a:t>
            </a:r>
          </a:p>
          <a:p>
            <a:endParaRPr lang="en-US" dirty="0" smtClean="0">
              <a:solidFill>
                <a:srgbClr val="000000"/>
              </a:solidFill>
              <a:latin typeface="Century Gothic"/>
              <a:cs typeface="Century Gothic"/>
            </a:endParaRPr>
          </a:p>
          <a:p>
            <a:r>
              <a:rPr lang="en-US" dirty="0" smtClean="0">
                <a:solidFill>
                  <a:srgbClr val="000000"/>
                </a:solidFill>
                <a:latin typeface="Century Gothic"/>
                <a:cs typeface="Century Gothic"/>
              </a:rPr>
              <a:t>Conditionals can let you change the behavior of your program</a:t>
            </a:r>
          </a:p>
        </p:txBody>
      </p:sp>
      <p:sp>
        <p:nvSpPr>
          <p:cNvPr id="2" name="Content Placeholder 1"/>
          <p:cNvSpPr>
            <a:spLocks noGrp="1"/>
          </p:cNvSpPr>
          <p:nvPr>
            <p:ph sz="quarter" idx="10"/>
          </p:nvPr>
        </p:nvSpPr>
        <p:spPr/>
        <p:txBody>
          <a:bodyPr/>
          <a:lstStyle/>
          <a:p>
            <a:r>
              <a:rPr lang="en-US" dirty="0" err="1" smtClean="0"/>
              <a:t>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38022" y="1439258"/>
            <a:ext cx="7082491" cy="3886200"/>
          </a:xfrm>
        </p:spPr>
        <p:txBody>
          <a:bodyPr/>
          <a:lstStyle/>
          <a:p>
            <a:pPr marL="457200" indent="-457200">
              <a:buFont typeface="Arial"/>
              <a:buChar char="•"/>
            </a:pPr>
            <a:r>
              <a:rPr lang="en-US" dirty="0" smtClean="0"/>
              <a:t>Identifying and fixing errors</a:t>
            </a:r>
          </a:p>
          <a:p>
            <a:pPr marL="457200" indent="-457200">
              <a:buFont typeface="Arial"/>
              <a:buChar char="•"/>
            </a:pPr>
            <a:r>
              <a:rPr lang="en-US" dirty="0" smtClean="0"/>
              <a:t>Learn what strings are</a:t>
            </a:r>
          </a:p>
          <a:p>
            <a:pPr marL="457200" indent="-457200">
              <a:buFont typeface="Arial"/>
              <a:buChar char="•"/>
            </a:pPr>
            <a:r>
              <a:rPr lang="en-US" dirty="0" smtClean="0"/>
              <a:t>Learn how to display and format them</a:t>
            </a:r>
          </a:p>
          <a:p>
            <a:pPr marL="457200" indent="-457200">
              <a:buFont typeface="Arial"/>
              <a:buChar char="•"/>
            </a:pPr>
            <a:r>
              <a:rPr lang="en-US" dirty="0" smtClean="0"/>
              <a:t>Learn what conditionals are</a:t>
            </a:r>
          </a:p>
          <a:p>
            <a:pPr marL="457200" indent="-457200">
              <a:buFont typeface="Arial"/>
              <a:buChar char="•"/>
            </a:pPr>
            <a:r>
              <a:rPr lang="en-US" dirty="0" smtClean="0"/>
              <a:t>Learn how to use conditionals to change how your program behaves</a:t>
            </a:r>
            <a:endParaRPr lang="en-US" dirty="0"/>
          </a:p>
        </p:txBody>
      </p:sp>
    </p:spTree>
    <p:extLst>
      <p:ext uri="{BB962C8B-B14F-4D97-AF65-F5344CB8AC3E}">
        <p14:creationId xmlns:p14="http://schemas.microsoft.com/office/powerpoint/2010/main" xmlns="" val="3742512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r>
              <a:rPr lang="en-US" dirty="0" smtClean="0">
                <a:solidFill>
                  <a:srgbClr val="000000"/>
                </a:solidFill>
                <a:latin typeface="Century Gothic"/>
                <a:cs typeface="Century Gothic"/>
              </a:rPr>
              <a:t>Simple ways to think about conditionals</a:t>
            </a:r>
          </a:p>
          <a:p>
            <a:endParaRPr lang="en-US" dirty="0" smtClean="0">
              <a:solidFill>
                <a:srgbClr val="000000"/>
              </a:solidFill>
              <a:latin typeface="Century Gothic"/>
              <a:cs typeface="Century Gothic"/>
            </a:endParaRPr>
          </a:p>
          <a:p>
            <a:r>
              <a:rPr lang="en-US" dirty="0" smtClean="0">
                <a:solidFill>
                  <a:srgbClr val="000000"/>
                </a:solidFill>
                <a:latin typeface="Century Gothic"/>
                <a:cs typeface="Century Gothic"/>
              </a:rPr>
              <a:t>Is this equal to that?</a:t>
            </a:r>
          </a:p>
          <a:p>
            <a:r>
              <a:rPr lang="en-US" dirty="0" smtClean="0">
                <a:solidFill>
                  <a:srgbClr val="000000"/>
                </a:solidFill>
                <a:latin typeface="Century Gothic"/>
                <a:cs typeface="Century Gothic"/>
              </a:rPr>
              <a:t>Is this number less than that number?</a:t>
            </a:r>
          </a:p>
          <a:p>
            <a:r>
              <a:rPr lang="en-US" dirty="0" smtClean="0">
                <a:solidFill>
                  <a:srgbClr val="000000"/>
                </a:solidFill>
                <a:latin typeface="Century Gothic"/>
                <a:cs typeface="Century Gothic"/>
              </a:rPr>
              <a:t>Does my phone number have enough numbers?</a:t>
            </a:r>
          </a:p>
        </p:txBody>
      </p:sp>
      <p:sp>
        <p:nvSpPr>
          <p:cNvPr id="2" name="Content Placeholder 1"/>
          <p:cNvSpPr>
            <a:spLocks noGrp="1"/>
          </p:cNvSpPr>
          <p:nvPr>
            <p:ph sz="quarter" idx="10"/>
          </p:nvPr>
        </p:nvSpPr>
        <p:spPr/>
        <p:txBody>
          <a:bodyPr/>
          <a:lstStyle/>
          <a:p>
            <a:r>
              <a:rPr lang="en-US" dirty="0" err="1" smtClean="0"/>
              <a:t>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r>
              <a:rPr lang="en-US" dirty="0" smtClean="0">
                <a:solidFill>
                  <a:srgbClr val="000000"/>
                </a:solidFill>
                <a:latin typeface="Century Gothic"/>
                <a:cs typeface="Century Gothic"/>
              </a:rPr>
              <a:t>Conditionals are paired with if statements, which ask whether or not the conditional is true</a:t>
            </a:r>
          </a:p>
          <a:p>
            <a:endParaRPr lang="en-US" b="1" dirty="0" smtClean="0">
              <a:solidFill>
                <a:srgbClr val="000000"/>
              </a:solidFill>
              <a:latin typeface="Century Gothic"/>
              <a:cs typeface="Century Gothic"/>
            </a:endParaRPr>
          </a:p>
          <a:p>
            <a:r>
              <a:rPr lang="en-US" b="1" dirty="0" smtClean="0">
                <a:solidFill>
                  <a:srgbClr val="000000"/>
                </a:solidFill>
                <a:latin typeface="Courier New" pitchFamily="49" charset="0"/>
                <a:cs typeface="Courier New" pitchFamily="49" charset="0"/>
              </a:rPr>
              <a:t>if age &lt; 21:</a:t>
            </a:r>
          </a:p>
          <a:p>
            <a:pPr lvl="1"/>
            <a:r>
              <a:rPr lang="en-US" dirty="0" smtClean="0">
                <a:solidFill>
                  <a:srgbClr val="000000"/>
                </a:solidFill>
                <a:latin typeface="Century Gothic"/>
                <a:cs typeface="Century Gothic"/>
              </a:rPr>
              <a:t>True or False, is age less than 21?</a:t>
            </a:r>
          </a:p>
          <a:p>
            <a:pPr lvl="1"/>
            <a:r>
              <a:rPr lang="en-US" dirty="0" smtClean="0">
                <a:solidFill>
                  <a:srgbClr val="000000"/>
                </a:solidFill>
                <a:latin typeface="Century Gothic"/>
                <a:cs typeface="Century Gothic"/>
              </a:rPr>
              <a:t>If age is less than 21, do this. Otherwise, move on (or do something else!)</a:t>
            </a:r>
          </a:p>
        </p:txBody>
      </p:sp>
      <p:sp>
        <p:nvSpPr>
          <p:cNvPr id="2" name="Content Placeholder 1"/>
          <p:cNvSpPr>
            <a:spLocks noGrp="1"/>
          </p:cNvSpPr>
          <p:nvPr>
            <p:ph sz="quarter" idx="10"/>
          </p:nvPr>
        </p:nvSpPr>
        <p:spPr/>
        <p:txBody>
          <a:bodyPr/>
          <a:lstStyle/>
          <a:p>
            <a:r>
              <a:rPr lang="en-US" dirty="0" err="1" smtClean="0"/>
              <a:t>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endParaRPr lang="en-US" b="1" dirty="0" smtClean="0">
              <a:solidFill>
                <a:srgbClr val="000000"/>
              </a:solidFill>
              <a:latin typeface="Century Gothic"/>
              <a:cs typeface="Century Gothic"/>
            </a:endParaRPr>
          </a:p>
          <a:p>
            <a:endParaRPr lang="en-US" b="1" dirty="0" smtClean="0">
              <a:solidFill>
                <a:srgbClr val="000000"/>
              </a:solidFill>
              <a:latin typeface="Century Gothic"/>
              <a:cs typeface="Century Gothic"/>
            </a:endParaRPr>
          </a:p>
          <a:p>
            <a:endParaRPr lang="en-US" b="1" dirty="0" smtClean="0">
              <a:solidFill>
                <a:srgbClr val="000000"/>
              </a:solidFill>
              <a:latin typeface="Century Gothic"/>
              <a:cs typeface="Century Gothic"/>
            </a:endParaRPr>
          </a:p>
          <a:p>
            <a:endParaRPr lang="en-US" dirty="0" smtClean="0">
              <a:solidFill>
                <a:srgbClr val="000000"/>
              </a:solidFill>
              <a:latin typeface="Century Gothic"/>
              <a:cs typeface="Century Gothic"/>
            </a:endParaRPr>
          </a:p>
          <a:p>
            <a:r>
              <a:rPr lang="en-US" dirty="0" smtClean="0">
                <a:solidFill>
                  <a:srgbClr val="000000"/>
                </a:solidFill>
                <a:latin typeface="Century Gothic"/>
                <a:cs typeface="Century Gothic"/>
              </a:rPr>
              <a:t>Conditionals are paired with </a:t>
            </a:r>
            <a:r>
              <a:rPr lang="en-US" u="sng" dirty="0" smtClean="0">
                <a:solidFill>
                  <a:srgbClr val="000000"/>
                </a:solidFill>
                <a:latin typeface="Century Gothic"/>
                <a:cs typeface="Century Gothic"/>
              </a:rPr>
              <a:t>if</a:t>
            </a:r>
            <a:r>
              <a:rPr lang="en-US" dirty="0" smtClean="0">
                <a:solidFill>
                  <a:srgbClr val="000000"/>
                </a:solidFill>
                <a:latin typeface="Century Gothic"/>
                <a:cs typeface="Century Gothic"/>
              </a:rPr>
              <a:t> statements</a:t>
            </a:r>
          </a:p>
          <a:p>
            <a:r>
              <a:rPr lang="en-US" dirty="0" smtClean="0">
                <a:solidFill>
                  <a:srgbClr val="000000"/>
                </a:solidFill>
                <a:latin typeface="Century Gothic"/>
                <a:cs typeface="Century Gothic"/>
              </a:rPr>
              <a:t>What happens </a:t>
            </a:r>
            <a:r>
              <a:rPr lang="en-US" u="sng" dirty="0" smtClean="0">
                <a:solidFill>
                  <a:srgbClr val="000000"/>
                </a:solidFill>
                <a:latin typeface="Century Gothic"/>
                <a:cs typeface="Century Gothic"/>
              </a:rPr>
              <a:t>if</a:t>
            </a:r>
            <a:r>
              <a:rPr lang="en-US" dirty="0" smtClean="0">
                <a:solidFill>
                  <a:srgbClr val="000000"/>
                </a:solidFill>
                <a:latin typeface="Century Gothic"/>
                <a:cs typeface="Century Gothic"/>
              </a:rPr>
              <a:t> this condition is true is determined by what’s in the indented block.</a:t>
            </a:r>
            <a:endParaRPr lang="en-US" u="sng" dirty="0" smtClean="0">
              <a:solidFill>
                <a:srgbClr val="000000"/>
              </a:solidFill>
              <a:latin typeface="Century Gothic"/>
              <a:cs typeface="Century Gothic"/>
            </a:endParaRPr>
          </a:p>
          <a:p>
            <a:endParaRPr lang="en-US" b="1" dirty="0" smtClean="0">
              <a:solidFill>
                <a:srgbClr val="000000"/>
              </a:solidFill>
              <a:latin typeface="Century Gothic"/>
              <a:cs typeface="Century Gothic"/>
            </a:endParaRPr>
          </a:p>
          <a:p>
            <a:endParaRPr lang="en-US" b="1" dirty="0" smtClean="0">
              <a:solidFill>
                <a:srgbClr val="000000"/>
              </a:solidFill>
              <a:latin typeface="Century Gothic"/>
              <a:cs typeface="Century Gothic"/>
            </a:endParaRPr>
          </a:p>
        </p:txBody>
      </p:sp>
      <p:sp>
        <p:nvSpPr>
          <p:cNvPr id="2" name="Content Placeholder 1"/>
          <p:cNvSpPr>
            <a:spLocks noGrp="1"/>
          </p:cNvSpPr>
          <p:nvPr>
            <p:ph sz="quarter" idx="10"/>
          </p:nvPr>
        </p:nvSpPr>
        <p:spPr/>
        <p:txBody>
          <a:bodyPr/>
          <a:lstStyle/>
          <a:p>
            <a:r>
              <a:rPr lang="en-US" dirty="0" smtClean="0"/>
              <a:t>Conditionals: </a:t>
            </a:r>
            <a:r>
              <a:rPr lang="en-US" dirty="0" err="1" smtClean="0"/>
              <a:t>SYntax</a:t>
            </a:r>
            <a:endParaRPr lang="en-US" dirty="0"/>
          </a:p>
        </p:txBody>
      </p:sp>
      <p:pic>
        <p:nvPicPr>
          <p:cNvPr id="5" name="Picture 4" descr="if_syntax.png"/>
          <p:cNvPicPr>
            <a:picLocks noChangeAspect="1"/>
          </p:cNvPicPr>
          <p:nvPr/>
        </p:nvPicPr>
        <p:blipFill>
          <a:blip r:embed="rId3"/>
          <a:stretch>
            <a:fillRect/>
          </a:stretch>
        </p:blipFill>
        <p:spPr>
          <a:xfrm>
            <a:off x="0" y="1018589"/>
            <a:ext cx="9144000" cy="2386532"/>
          </a:xfrm>
          <a:prstGeom prst="rect">
            <a:avLst/>
          </a:prstGeom>
        </p:spPr>
      </p:pic>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r>
              <a:rPr lang="en-US" dirty="0" smtClean="0">
                <a:solidFill>
                  <a:srgbClr val="000000"/>
                </a:solidFill>
                <a:latin typeface="Century Gothic"/>
                <a:cs typeface="Century Gothic"/>
              </a:rPr>
              <a:t>Conditionals are similar to the WHERE clause in SQL</a:t>
            </a:r>
          </a:p>
          <a:p>
            <a:endParaRPr lang="en-US" b="1" dirty="0" smtClean="0">
              <a:solidFill>
                <a:srgbClr val="000000"/>
              </a:solidFill>
              <a:latin typeface="Century Gothic"/>
              <a:cs typeface="Century Gothic"/>
            </a:endParaRPr>
          </a:p>
          <a:p>
            <a:r>
              <a:rPr lang="en-US" b="1" dirty="0" smtClean="0">
                <a:solidFill>
                  <a:srgbClr val="000000"/>
                </a:solidFill>
                <a:latin typeface="Century Gothic"/>
                <a:cs typeface="Century Gothic"/>
              </a:rPr>
              <a:t>SQL: SELECT skills FROM people WHERE name = ‘Shannon’</a:t>
            </a:r>
          </a:p>
          <a:p>
            <a:endParaRPr lang="en-US" b="1" dirty="0" smtClean="0">
              <a:solidFill>
                <a:srgbClr val="000000"/>
              </a:solidFill>
              <a:latin typeface="Century Gothic"/>
              <a:cs typeface="Century Gothic"/>
            </a:endParaRPr>
          </a:p>
          <a:p>
            <a:r>
              <a:rPr lang="en-US" b="1" dirty="0" smtClean="0">
                <a:solidFill>
                  <a:srgbClr val="000000"/>
                </a:solidFill>
                <a:latin typeface="Century Gothic"/>
                <a:cs typeface="Century Gothic"/>
              </a:rPr>
              <a:t>Python: if (name == ‘Shannon’):</a:t>
            </a:r>
          </a:p>
          <a:p>
            <a:pPr lvl="5">
              <a:buNone/>
            </a:pPr>
            <a:r>
              <a:rPr lang="en-US" sz="3200" b="1" dirty="0" smtClean="0">
                <a:solidFill>
                  <a:srgbClr val="000000"/>
                </a:solidFill>
                <a:latin typeface="Century Gothic"/>
                <a:cs typeface="Century Gothic"/>
              </a:rPr>
              <a:t>print skills</a:t>
            </a:r>
          </a:p>
        </p:txBody>
      </p:sp>
      <p:sp>
        <p:nvSpPr>
          <p:cNvPr id="2" name="Content Placeholder 1"/>
          <p:cNvSpPr>
            <a:spLocks noGrp="1"/>
          </p:cNvSpPr>
          <p:nvPr>
            <p:ph sz="quarter" idx="10"/>
          </p:nvPr>
        </p:nvSpPr>
        <p:spPr/>
        <p:txBody>
          <a:bodyPr/>
          <a:lstStyle/>
          <a:p>
            <a:r>
              <a:rPr lang="en-US" dirty="0" err="1" smtClean="0"/>
              <a:t>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h1.png"/>
          <p:cNvPicPr>
            <a:picLocks noGrp="1" noChangeAspect="1"/>
          </p:cNvPicPr>
          <p:nvPr>
            <p:ph idx="1"/>
          </p:nvPr>
        </p:nvPicPr>
        <p:blipFill>
          <a:blip r:embed="rId3"/>
          <a:stretch>
            <a:fillRect/>
          </a:stretch>
        </p:blipFill>
        <p:spPr>
          <a:xfrm>
            <a:off x="5816" y="1143000"/>
            <a:ext cx="9132368" cy="4572000"/>
          </a:xfrm>
        </p:spPr>
      </p:pic>
      <p:sp>
        <p:nvSpPr>
          <p:cNvPr id="2" name="Content Placeholder 1"/>
          <p:cNvSpPr>
            <a:spLocks noGrp="1"/>
          </p:cNvSpPr>
          <p:nvPr>
            <p:ph sz="quarter" idx="10"/>
          </p:nvPr>
        </p:nvSpPr>
        <p:spPr/>
        <p:txBody>
          <a:bodyPr/>
          <a:lstStyle/>
          <a:p>
            <a:r>
              <a:rPr lang="en-US" dirty="0" err="1" smtClean="0"/>
              <a:t>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h1.png"/>
          <p:cNvPicPr>
            <a:picLocks noGrp="1" noChangeAspect="1"/>
          </p:cNvPicPr>
          <p:nvPr>
            <p:ph idx="1"/>
          </p:nvPr>
        </p:nvPicPr>
        <p:blipFill>
          <a:blip r:embed="rId3"/>
          <a:stretch>
            <a:fillRect/>
          </a:stretch>
        </p:blipFill>
        <p:spPr>
          <a:xfrm>
            <a:off x="5816" y="1143000"/>
            <a:ext cx="9132367" cy="4572000"/>
          </a:xfrm>
        </p:spPr>
      </p:pic>
      <p:sp>
        <p:nvSpPr>
          <p:cNvPr id="2" name="Content Placeholder 1"/>
          <p:cNvSpPr>
            <a:spLocks noGrp="1"/>
          </p:cNvSpPr>
          <p:nvPr>
            <p:ph sz="quarter" idx="10"/>
          </p:nvPr>
        </p:nvSpPr>
        <p:spPr/>
        <p:txBody>
          <a:bodyPr/>
          <a:lstStyle/>
          <a:p>
            <a:r>
              <a:rPr lang="en-US" dirty="0" err="1" smtClean="0"/>
              <a:t>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h1.png"/>
          <p:cNvPicPr>
            <a:picLocks noGrp="1" noChangeAspect="1"/>
          </p:cNvPicPr>
          <p:nvPr>
            <p:ph idx="1"/>
          </p:nvPr>
        </p:nvPicPr>
        <p:blipFill>
          <a:blip r:embed="rId3"/>
          <a:stretch>
            <a:fillRect/>
          </a:stretch>
        </p:blipFill>
        <p:spPr>
          <a:xfrm>
            <a:off x="0" y="983697"/>
            <a:ext cx="9144000" cy="5865967"/>
          </a:xfrm>
        </p:spPr>
      </p:pic>
      <p:sp>
        <p:nvSpPr>
          <p:cNvPr id="2" name="Content Placeholder 1"/>
          <p:cNvSpPr>
            <a:spLocks noGrp="1"/>
          </p:cNvSpPr>
          <p:nvPr>
            <p:ph sz="quarter" idx="10"/>
          </p:nvPr>
        </p:nvSpPr>
        <p:spPr/>
        <p:txBody>
          <a:bodyPr/>
          <a:lstStyle/>
          <a:p>
            <a:r>
              <a:rPr lang="en-US" dirty="0" err="1" smtClean="0"/>
              <a:t>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a:buNone/>
            </a:pPr>
            <a:r>
              <a:rPr lang="en-US" b="1" dirty="0" smtClean="0">
                <a:solidFill>
                  <a:srgbClr val="000000"/>
                </a:solidFill>
                <a:latin typeface="Courier New" pitchFamily="49" charset="0"/>
                <a:cs typeface="Courier New" pitchFamily="49" charset="0"/>
              </a:rPr>
              <a:t>if age &gt;= 21:</a:t>
            </a:r>
          </a:p>
          <a:p>
            <a:pPr>
              <a:buNone/>
            </a:pPr>
            <a:r>
              <a:rPr lang="en-US" b="1" dirty="0" smtClean="0">
                <a:solidFill>
                  <a:srgbClr val="000000"/>
                </a:solidFill>
                <a:latin typeface="Courier New" pitchFamily="49" charset="0"/>
                <a:cs typeface="Courier New" pitchFamily="49" charset="0"/>
              </a:rPr>
              <a:t>	# you’re old enough to drink</a:t>
            </a:r>
          </a:p>
          <a:p>
            <a:pPr>
              <a:buNone/>
            </a:pPr>
            <a:r>
              <a:rPr lang="en-US" b="1" dirty="0" err="1" smtClean="0">
                <a:solidFill>
                  <a:srgbClr val="000000"/>
                </a:solidFill>
                <a:latin typeface="Courier New" pitchFamily="49" charset="0"/>
                <a:cs typeface="Courier New" pitchFamily="49" charset="0"/>
              </a:rPr>
              <a:t>elif</a:t>
            </a:r>
            <a:r>
              <a:rPr lang="en-US" b="1" dirty="0" smtClean="0">
                <a:solidFill>
                  <a:srgbClr val="000000"/>
                </a:solidFill>
                <a:latin typeface="Courier New" pitchFamily="49" charset="0"/>
                <a:cs typeface="Courier New" pitchFamily="49" charset="0"/>
              </a:rPr>
              <a:t> 21 &gt; age &gt;= 18:</a:t>
            </a:r>
          </a:p>
          <a:p>
            <a:pPr>
              <a:buNone/>
            </a:pPr>
            <a:r>
              <a:rPr lang="en-US" b="1" dirty="0" smtClean="0">
                <a:solidFill>
                  <a:srgbClr val="000000"/>
                </a:solidFill>
                <a:latin typeface="Courier New" pitchFamily="49" charset="0"/>
                <a:cs typeface="Courier New" pitchFamily="49" charset="0"/>
              </a:rPr>
              <a:t>	# you’re old enough to vote</a:t>
            </a:r>
          </a:p>
          <a:p>
            <a:pPr>
              <a:buNone/>
            </a:pPr>
            <a:r>
              <a:rPr lang="en-US" b="1" dirty="0" smtClean="0">
                <a:solidFill>
                  <a:srgbClr val="000000"/>
                </a:solidFill>
                <a:latin typeface="Courier New" pitchFamily="49" charset="0"/>
                <a:cs typeface="Courier New" pitchFamily="49" charset="0"/>
              </a:rPr>
              <a:t>	# but we don’t trust you with a drink</a:t>
            </a:r>
          </a:p>
          <a:p>
            <a:pPr>
              <a:buNone/>
            </a:pPr>
            <a:r>
              <a:rPr lang="en-US" b="1" dirty="0" smtClean="0">
                <a:solidFill>
                  <a:srgbClr val="000000"/>
                </a:solidFill>
                <a:latin typeface="Courier New" pitchFamily="49" charset="0"/>
                <a:cs typeface="Courier New" pitchFamily="49" charset="0"/>
              </a:rPr>
              <a:t>else:</a:t>
            </a:r>
          </a:p>
          <a:p>
            <a:pPr>
              <a:buNone/>
            </a:pPr>
            <a:r>
              <a:rPr lang="en-US" b="1" dirty="0" smtClean="0">
                <a:solidFill>
                  <a:srgbClr val="000000"/>
                </a:solidFill>
                <a:latin typeface="Courier New" pitchFamily="49" charset="0"/>
                <a:cs typeface="Courier New" pitchFamily="49" charset="0"/>
              </a:rPr>
              <a:t>	# you’re too young entirely</a:t>
            </a:r>
          </a:p>
          <a:p>
            <a:pPr>
              <a:buNone/>
            </a:pPr>
            <a:r>
              <a:rPr lang="en-US" dirty="0" smtClean="0">
                <a:solidFill>
                  <a:srgbClr val="000000"/>
                </a:solidFill>
                <a:latin typeface="Century Gothic"/>
                <a:cs typeface="Century Gothic"/>
              </a:rPr>
              <a:t>	</a:t>
            </a:r>
          </a:p>
        </p:txBody>
      </p:sp>
      <p:sp>
        <p:nvSpPr>
          <p:cNvPr id="2" name="Content Placeholder 1"/>
          <p:cNvSpPr>
            <a:spLocks noGrp="1"/>
          </p:cNvSpPr>
          <p:nvPr>
            <p:ph sz="quarter" idx="10"/>
          </p:nvPr>
        </p:nvSpPr>
        <p:spPr/>
        <p:txBody>
          <a:bodyPr/>
          <a:lstStyle/>
          <a:p>
            <a:r>
              <a:rPr lang="en-US" dirty="0" smtClean="0"/>
              <a:t>More 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a:buNone/>
            </a:pPr>
            <a:r>
              <a:rPr lang="en-US" dirty="0" smtClean="0">
                <a:solidFill>
                  <a:srgbClr val="000000"/>
                </a:solidFill>
                <a:latin typeface="Century Gothic"/>
                <a:cs typeface="Century Gothic"/>
              </a:rPr>
              <a:t>Operators (ways to compare two things)</a:t>
            </a:r>
          </a:p>
          <a:p>
            <a:endParaRPr lang="en-US" dirty="0" smtClean="0">
              <a:solidFill>
                <a:srgbClr val="000000"/>
              </a:solidFill>
              <a:latin typeface="Century Gothic"/>
              <a:cs typeface="Century Gothic"/>
            </a:endParaRPr>
          </a:p>
          <a:p>
            <a:pPr>
              <a:buNone/>
            </a:pPr>
            <a:r>
              <a:rPr lang="en-US" dirty="0" smtClean="0">
                <a:solidFill>
                  <a:srgbClr val="000000"/>
                </a:solidFill>
                <a:latin typeface="Century Gothic"/>
                <a:cs typeface="Century Gothic"/>
              </a:rPr>
              <a:t> </a:t>
            </a:r>
            <a:r>
              <a:rPr lang="en-US" b="1" dirty="0" smtClean="0">
                <a:solidFill>
                  <a:srgbClr val="000000"/>
                </a:solidFill>
                <a:latin typeface="Courier New" pitchFamily="49" charset="0"/>
                <a:cs typeface="Courier New" pitchFamily="49" charset="0"/>
              </a:rPr>
              <a:t>==</a:t>
            </a:r>
            <a:r>
              <a:rPr lang="en-US" dirty="0" smtClean="0">
                <a:solidFill>
                  <a:srgbClr val="000000"/>
                </a:solidFill>
                <a:latin typeface="Century Gothic"/>
                <a:cs typeface="Century Gothic"/>
              </a:rPr>
              <a:t>		Equality operator (don’t confuse with a single equals sign)</a:t>
            </a:r>
          </a:p>
          <a:p>
            <a:pPr>
              <a:buNone/>
            </a:pPr>
            <a:endParaRPr lang="en-US" dirty="0" smtClean="0">
              <a:solidFill>
                <a:srgbClr val="000000"/>
              </a:solidFill>
              <a:latin typeface="Century Gothic"/>
              <a:cs typeface="Century Gothic"/>
            </a:endParaRPr>
          </a:p>
          <a:p>
            <a:pPr>
              <a:buNone/>
            </a:pPr>
            <a:r>
              <a:rPr lang="en-US" b="1" dirty="0" smtClean="0">
                <a:solidFill>
                  <a:srgbClr val="000000"/>
                </a:solidFill>
                <a:latin typeface="Courier New" pitchFamily="49" charset="0"/>
                <a:cs typeface="Courier New" pitchFamily="49" charset="0"/>
              </a:rPr>
              <a:t>5 == 7 # Python says: False</a:t>
            </a:r>
          </a:p>
          <a:p>
            <a:pPr>
              <a:buNone/>
            </a:pPr>
            <a:r>
              <a:rPr lang="en-US" b="1" dirty="0" smtClean="0">
                <a:solidFill>
                  <a:srgbClr val="000000"/>
                </a:solidFill>
                <a:latin typeface="Courier New" pitchFamily="49" charset="0"/>
                <a:cs typeface="Courier New" pitchFamily="49" charset="0"/>
              </a:rPr>
              <a:t>5 == 5 # Python says: True</a:t>
            </a:r>
          </a:p>
        </p:txBody>
      </p:sp>
      <p:sp>
        <p:nvSpPr>
          <p:cNvPr id="2" name="Content Placeholder 1"/>
          <p:cNvSpPr>
            <a:spLocks noGrp="1"/>
          </p:cNvSpPr>
          <p:nvPr>
            <p:ph sz="quarter" idx="10"/>
          </p:nvPr>
        </p:nvSpPr>
        <p:spPr/>
        <p:txBody>
          <a:bodyPr/>
          <a:lstStyle/>
          <a:p>
            <a:r>
              <a:rPr lang="en-US" dirty="0" err="1" smtClean="0"/>
              <a:t>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a:buNone/>
            </a:pPr>
            <a:r>
              <a:rPr lang="en-US" dirty="0" smtClean="0">
                <a:solidFill>
                  <a:srgbClr val="000000"/>
                </a:solidFill>
                <a:latin typeface="Century Gothic"/>
                <a:cs typeface="Century Gothic"/>
              </a:rPr>
              <a:t>Operators (ways to compare two things)</a:t>
            </a:r>
          </a:p>
          <a:p>
            <a:endParaRPr lang="en-US" dirty="0" smtClean="0">
              <a:solidFill>
                <a:srgbClr val="000000"/>
              </a:solidFill>
              <a:latin typeface="Century Gothic"/>
              <a:cs typeface="Century Gothic"/>
            </a:endParaRPr>
          </a:p>
          <a:p>
            <a:pPr>
              <a:buNone/>
            </a:pPr>
            <a:r>
              <a:rPr lang="en-US" dirty="0" smtClean="0">
                <a:solidFill>
                  <a:srgbClr val="000000"/>
                </a:solidFill>
                <a:latin typeface="Century Gothic"/>
                <a:cs typeface="Century Gothic"/>
              </a:rPr>
              <a:t> </a:t>
            </a:r>
            <a:r>
              <a:rPr lang="en-US" b="1" dirty="0" smtClean="0">
                <a:solidFill>
                  <a:srgbClr val="000000"/>
                </a:solidFill>
                <a:latin typeface="Century Gothic"/>
                <a:cs typeface="Century Gothic"/>
              </a:rPr>
              <a:t>&gt;</a:t>
            </a:r>
            <a:r>
              <a:rPr lang="en-US" dirty="0" smtClean="0">
                <a:solidFill>
                  <a:srgbClr val="000000"/>
                </a:solidFill>
                <a:latin typeface="Century Gothic"/>
                <a:cs typeface="Century Gothic"/>
              </a:rPr>
              <a:t>		Greater than operator</a:t>
            </a:r>
          </a:p>
          <a:p>
            <a:pPr>
              <a:buNone/>
            </a:pPr>
            <a:endParaRPr lang="en-US" dirty="0" smtClean="0">
              <a:solidFill>
                <a:srgbClr val="000000"/>
              </a:solidFill>
              <a:latin typeface="Century Gothic"/>
              <a:cs typeface="Century Gothic"/>
            </a:endParaRPr>
          </a:p>
          <a:p>
            <a:pPr>
              <a:buNone/>
            </a:pPr>
            <a:r>
              <a:rPr lang="en-US" b="1" dirty="0" smtClean="0">
                <a:solidFill>
                  <a:srgbClr val="000000"/>
                </a:solidFill>
                <a:latin typeface="Courier New" pitchFamily="49" charset="0"/>
                <a:cs typeface="Courier New" pitchFamily="49" charset="0"/>
              </a:rPr>
              <a:t>5 &gt; 7 # Python says: False</a:t>
            </a:r>
          </a:p>
          <a:p>
            <a:pPr>
              <a:buNone/>
            </a:pPr>
            <a:r>
              <a:rPr lang="en-US" b="1" dirty="0" smtClean="0">
                <a:solidFill>
                  <a:srgbClr val="000000"/>
                </a:solidFill>
                <a:latin typeface="Courier New" pitchFamily="49" charset="0"/>
                <a:cs typeface="Courier New" pitchFamily="49" charset="0"/>
              </a:rPr>
              <a:t>5 &gt; 2 # Python says: True</a:t>
            </a:r>
          </a:p>
        </p:txBody>
      </p:sp>
      <p:sp>
        <p:nvSpPr>
          <p:cNvPr id="2" name="Content Placeholder 1"/>
          <p:cNvSpPr>
            <a:spLocks noGrp="1"/>
          </p:cNvSpPr>
          <p:nvPr>
            <p:ph sz="quarter" idx="10"/>
          </p:nvPr>
        </p:nvSpPr>
        <p:spPr/>
        <p:txBody>
          <a:bodyPr/>
          <a:lstStyle/>
          <a:p>
            <a:r>
              <a:rPr lang="en-US" dirty="0" err="1" smtClean="0"/>
              <a:t>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US" sz="3600" dirty="0" smtClean="0"/>
              <a:t>Group debugging exercise</a:t>
            </a:r>
          </a:p>
          <a:p>
            <a:pPr>
              <a:buFont typeface="Arial" pitchFamily="34" charset="0"/>
              <a:buChar char="•"/>
            </a:pPr>
            <a:r>
              <a:rPr lang="en-US" sz="3600" dirty="0" smtClean="0"/>
              <a:t>Strings</a:t>
            </a:r>
          </a:p>
          <a:p>
            <a:pPr lvl="1">
              <a:buFont typeface="Arial" pitchFamily="34" charset="0"/>
              <a:buChar char="•"/>
            </a:pPr>
            <a:r>
              <a:rPr lang="en-US" sz="3200" dirty="0" smtClean="0"/>
              <a:t>The basics</a:t>
            </a:r>
          </a:p>
          <a:p>
            <a:pPr lvl="1">
              <a:buFont typeface="Arial" pitchFamily="34" charset="0"/>
              <a:buChar char="•"/>
            </a:pPr>
            <a:r>
              <a:rPr lang="en-US" sz="3200" dirty="0" smtClean="0"/>
              <a:t>Slicing</a:t>
            </a:r>
          </a:p>
          <a:p>
            <a:pPr lvl="1">
              <a:buFont typeface="Arial" pitchFamily="34" charset="0"/>
              <a:buChar char="•"/>
            </a:pPr>
            <a:r>
              <a:rPr lang="en-US" sz="3200" dirty="0" smtClean="0"/>
              <a:t>String formatting</a:t>
            </a:r>
          </a:p>
          <a:p>
            <a:pPr lvl="1">
              <a:buFont typeface="Arial" pitchFamily="34" charset="0"/>
              <a:buChar char="•"/>
            </a:pPr>
            <a:r>
              <a:rPr lang="en-US" sz="3200" dirty="0" smtClean="0"/>
              <a:t>String methods</a:t>
            </a:r>
          </a:p>
        </p:txBody>
      </p:sp>
    </p:spTree>
    <p:extLst>
      <p:ext uri="{BB962C8B-B14F-4D97-AF65-F5344CB8AC3E}">
        <p14:creationId xmlns:p14="http://schemas.microsoft.com/office/powerpoint/2010/main" xmlns="" val="2552265339"/>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a:buNone/>
            </a:pPr>
            <a:r>
              <a:rPr lang="en-US" dirty="0" smtClean="0">
                <a:solidFill>
                  <a:srgbClr val="000000"/>
                </a:solidFill>
                <a:latin typeface="Century Gothic"/>
                <a:cs typeface="Century Gothic"/>
              </a:rPr>
              <a:t>Operators (ways to compare two things)</a:t>
            </a:r>
          </a:p>
          <a:p>
            <a:pPr>
              <a:spcBef>
                <a:spcPts val="1800"/>
              </a:spcBef>
              <a:buNone/>
            </a:pPr>
            <a:r>
              <a:rPr lang="en-US" b="1" dirty="0" smtClean="0">
                <a:solidFill>
                  <a:srgbClr val="000000"/>
                </a:solidFill>
                <a:latin typeface="Courier New" pitchFamily="49" charset="0"/>
                <a:cs typeface="Courier New" pitchFamily="49" charset="0"/>
              </a:rPr>
              <a:t>==	</a:t>
            </a:r>
            <a:r>
              <a:rPr lang="en-US" dirty="0" smtClean="0">
                <a:solidFill>
                  <a:srgbClr val="000000"/>
                </a:solidFill>
                <a:latin typeface="Century Gothic"/>
                <a:cs typeface="Century Gothic"/>
              </a:rPr>
              <a:t> 	Equality</a:t>
            </a:r>
          </a:p>
          <a:p>
            <a:pPr>
              <a:buNone/>
            </a:pPr>
            <a:r>
              <a:rPr lang="en-US" b="1" dirty="0" smtClean="0">
                <a:solidFill>
                  <a:srgbClr val="000000"/>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dirty="0" smtClean="0">
                <a:solidFill>
                  <a:srgbClr val="000000"/>
                </a:solidFill>
                <a:latin typeface="Century Gothic"/>
                <a:cs typeface="Century Gothic"/>
              </a:rPr>
              <a:t>	Not equal to</a:t>
            </a:r>
          </a:p>
          <a:p>
            <a:pPr>
              <a:buNone/>
            </a:pPr>
            <a:r>
              <a:rPr lang="en-US" b="1" dirty="0" smtClean="0">
                <a:solidFill>
                  <a:srgbClr val="000000"/>
                </a:solidFill>
                <a:latin typeface="Courier New" pitchFamily="49" charset="0"/>
                <a:cs typeface="Courier New" pitchFamily="49" charset="0"/>
              </a:rPr>
              <a:t>&gt;		</a:t>
            </a:r>
            <a:r>
              <a:rPr lang="en-US" dirty="0" smtClean="0">
                <a:solidFill>
                  <a:srgbClr val="000000"/>
                </a:solidFill>
                <a:latin typeface="Courier New" pitchFamily="49" charset="0"/>
                <a:cs typeface="Courier New" pitchFamily="49" charset="0"/>
              </a:rPr>
              <a:t>	</a:t>
            </a:r>
            <a:r>
              <a:rPr lang="en-US" dirty="0" smtClean="0">
                <a:solidFill>
                  <a:srgbClr val="000000"/>
                </a:solidFill>
                <a:latin typeface="Century Gothic"/>
                <a:cs typeface="Century Gothic"/>
              </a:rPr>
              <a:t>	Greater than</a:t>
            </a:r>
          </a:p>
          <a:p>
            <a:pPr>
              <a:buNone/>
            </a:pPr>
            <a:r>
              <a:rPr lang="en-US" b="1" dirty="0" smtClean="0">
                <a:solidFill>
                  <a:srgbClr val="000000"/>
                </a:solidFill>
                <a:latin typeface="Courier New" pitchFamily="49" charset="0"/>
                <a:cs typeface="Courier New" pitchFamily="49" charset="0"/>
              </a:rPr>
              <a:t>&lt;</a:t>
            </a:r>
            <a:r>
              <a:rPr lang="en-US" dirty="0" smtClean="0">
                <a:solidFill>
                  <a:srgbClr val="000000"/>
                </a:solidFill>
                <a:latin typeface="Courier New" pitchFamily="49" charset="0"/>
                <a:cs typeface="Courier New" pitchFamily="49" charset="0"/>
              </a:rPr>
              <a:t>		</a:t>
            </a:r>
            <a:r>
              <a:rPr lang="en-US" dirty="0" smtClean="0">
                <a:solidFill>
                  <a:srgbClr val="000000"/>
                </a:solidFill>
                <a:latin typeface="Century Gothic"/>
                <a:cs typeface="Century Gothic"/>
              </a:rPr>
              <a:t>		Less than</a:t>
            </a:r>
          </a:p>
          <a:p>
            <a:pPr>
              <a:buNone/>
            </a:pPr>
            <a:r>
              <a:rPr lang="en-US" b="1" dirty="0" smtClean="0">
                <a:solidFill>
                  <a:srgbClr val="000000"/>
                </a:solidFill>
                <a:latin typeface="Courier New" pitchFamily="49" charset="0"/>
                <a:cs typeface="Courier New" pitchFamily="49" charset="0"/>
              </a:rPr>
              <a:t>&gt;=</a:t>
            </a:r>
            <a:r>
              <a:rPr lang="en-US" dirty="0" smtClean="0">
                <a:solidFill>
                  <a:srgbClr val="000000"/>
                </a:solidFill>
                <a:latin typeface="Century Gothic"/>
                <a:cs typeface="Century Gothic"/>
              </a:rPr>
              <a:t>		Greater than or equal to</a:t>
            </a:r>
          </a:p>
          <a:p>
            <a:pPr>
              <a:buNone/>
            </a:pPr>
            <a:r>
              <a:rPr lang="en-US" b="1" dirty="0" smtClean="0">
                <a:solidFill>
                  <a:srgbClr val="000000"/>
                </a:solidFill>
                <a:latin typeface="Courier New" pitchFamily="49" charset="0"/>
                <a:cs typeface="Courier New" pitchFamily="49" charset="0"/>
              </a:rPr>
              <a:t>&lt;=</a:t>
            </a:r>
            <a:r>
              <a:rPr lang="en-US" dirty="0" smtClean="0">
                <a:solidFill>
                  <a:srgbClr val="000000"/>
                </a:solidFill>
                <a:latin typeface="Century Gothic"/>
                <a:cs typeface="Century Gothic"/>
              </a:rPr>
              <a:t>		Less than or equal to</a:t>
            </a:r>
          </a:p>
          <a:p>
            <a:pPr>
              <a:buNone/>
            </a:pPr>
            <a:endParaRPr lang="en-US" dirty="0" smtClean="0">
              <a:solidFill>
                <a:srgbClr val="000000"/>
              </a:solidFill>
              <a:latin typeface="Century Gothic"/>
              <a:cs typeface="Century Gothic"/>
            </a:endParaRPr>
          </a:p>
        </p:txBody>
      </p:sp>
      <p:sp>
        <p:nvSpPr>
          <p:cNvPr id="2" name="Content Placeholder 1"/>
          <p:cNvSpPr>
            <a:spLocks noGrp="1"/>
          </p:cNvSpPr>
          <p:nvPr>
            <p:ph sz="quarter" idx="10"/>
          </p:nvPr>
        </p:nvSpPr>
        <p:spPr/>
        <p:txBody>
          <a:bodyPr/>
          <a:lstStyle/>
          <a:p>
            <a:r>
              <a:rPr lang="en-US" dirty="0" err="1" smtClean="0"/>
              <a:t>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a:buNone/>
            </a:pPr>
            <a:r>
              <a:rPr lang="en-US" b="1" dirty="0" smtClean="0">
                <a:solidFill>
                  <a:srgbClr val="000000"/>
                </a:solidFill>
                <a:latin typeface="Courier New" pitchFamily="49" charset="0"/>
                <a:cs typeface="Courier New" pitchFamily="49" charset="0"/>
              </a:rPr>
              <a:t>if </a:t>
            </a:r>
            <a:r>
              <a:rPr lang="en-US" b="1" dirty="0" err="1" smtClean="0">
                <a:solidFill>
                  <a:srgbClr val="000000"/>
                </a:solidFill>
                <a:latin typeface="Courier New" pitchFamily="49" charset="0"/>
                <a:cs typeface="Courier New" pitchFamily="49" charset="0"/>
              </a:rPr>
              <a:t>times_volunteered</a:t>
            </a:r>
            <a:r>
              <a:rPr lang="en-US" b="1" dirty="0" smtClean="0">
                <a:solidFill>
                  <a:srgbClr val="000000"/>
                </a:solidFill>
                <a:latin typeface="Courier New" pitchFamily="49" charset="0"/>
                <a:cs typeface="Courier New" pitchFamily="49" charset="0"/>
              </a:rPr>
              <a:t> &gt;= 5:</a:t>
            </a:r>
          </a:p>
          <a:p>
            <a:pPr>
              <a:buNone/>
            </a:pPr>
            <a:r>
              <a:rPr lang="en-US" b="1" dirty="0" smtClean="0">
                <a:solidFill>
                  <a:srgbClr val="000000"/>
                </a:solidFill>
                <a:latin typeface="Courier New" pitchFamily="49" charset="0"/>
                <a:cs typeface="Courier New" pitchFamily="49" charset="0"/>
              </a:rPr>
              <a:t>	# send them a special thank-you</a:t>
            </a:r>
          </a:p>
          <a:p>
            <a:pPr>
              <a:buNone/>
            </a:pPr>
            <a:endParaRPr lang="en-US" b="1" dirty="0" smtClean="0">
              <a:solidFill>
                <a:srgbClr val="000000"/>
              </a:solidFill>
              <a:latin typeface="Courier New" pitchFamily="49" charset="0"/>
              <a:cs typeface="Courier New" pitchFamily="49" charset="0"/>
            </a:endParaRPr>
          </a:p>
          <a:p>
            <a:pPr>
              <a:buNone/>
            </a:pPr>
            <a:r>
              <a:rPr lang="en-US" b="1" dirty="0" smtClean="0">
                <a:solidFill>
                  <a:srgbClr val="000000"/>
                </a:solidFill>
                <a:latin typeface="Courier New" pitchFamily="49" charset="0"/>
                <a:cs typeface="Courier New" pitchFamily="49" charset="0"/>
              </a:rPr>
              <a:t>If </a:t>
            </a:r>
            <a:r>
              <a:rPr lang="en-US" b="1" dirty="0" smtClean="0"/>
              <a:t>' </a:t>
            </a:r>
            <a:r>
              <a:rPr lang="en-US" b="1" dirty="0" smtClean="0">
                <a:solidFill>
                  <a:srgbClr val="000000"/>
                </a:solidFill>
                <a:latin typeface="Courier New" pitchFamily="49" charset="0"/>
                <a:cs typeface="Courier New" pitchFamily="49" charset="0"/>
              </a:rPr>
              <a:t>peanut</a:t>
            </a:r>
            <a:r>
              <a:rPr lang="en-US" b="1" dirty="0" smtClean="0"/>
              <a:t> '</a:t>
            </a:r>
            <a:r>
              <a:rPr lang="en-US" b="1" dirty="0" smtClean="0">
                <a:solidFill>
                  <a:srgbClr val="000000"/>
                </a:solidFill>
                <a:latin typeface="Courier New" pitchFamily="49" charset="0"/>
                <a:cs typeface="Courier New" pitchFamily="49" charset="0"/>
              </a:rPr>
              <a:t> not in </a:t>
            </a:r>
            <a:r>
              <a:rPr lang="en-US" b="1" dirty="0" err="1" smtClean="0">
                <a:solidFill>
                  <a:srgbClr val="000000"/>
                </a:solidFill>
                <a:latin typeface="Courier New" pitchFamily="49" charset="0"/>
                <a:cs typeface="Courier New" pitchFamily="49" charset="0"/>
              </a:rPr>
              <a:t>volunteer_allergy</a:t>
            </a:r>
            <a:r>
              <a:rPr lang="en-US" b="1" dirty="0" smtClean="0">
                <a:solidFill>
                  <a:srgbClr val="000000"/>
                </a:solidFill>
                <a:latin typeface="Courier New" pitchFamily="49" charset="0"/>
                <a:cs typeface="Courier New" pitchFamily="49" charset="0"/>
              </a:rPr>
              <a:t>:</a:t>
            </a:r>
          </a:p>
          <a:p>
            <a:pPr>
              <a:buNone/>
            </a:pPr>
            <a:r>
              <a:rPr lang="en-US" b="1" dirty="0" smtClean="0">
                <a:solidFill>
                  <a:srgbClr val="000000"/>
                </a:solidFill>
                <a:latin typeface="Courier New" pitchFamily="49" charset="0"/>
                <a:cs typeface="Courier New" pitchFamily="49" charset="0"/>
              </a:rPr>
              <a:t>	# it</a:t>
            </a:r>
            <a:r>
              <a:rPr lang="en-US" b="1" dirty="0" smtClean="0"/>
              <a:t> ' </a:t>
            </a:r>
            <a:r>
              <a:rPr lang="en-US" b="1" dirty="0" smtClean="0">
                <a:solidFill>
                  <a:srgbClr val="000000"/>
                </a:solidFill>
                <a:latin typeface="Courier New" pitchFamily="49" charset="0"/>
                <a:cs typeface="Courier New" pitchFamily="49" charset="0"/>
              </a:rPr>
              <a:t>s okay to bring peanut butter cookies</a:t>
            </a:r>
          </a:p>
          <a:p>
            <a:pPr>
              <a:buNone/>
            </a:pPr>
            <a:endParaRPr lang="en-US" dirty="0" smtClean="0">
              <a:solidFill>
                <a:srgbClr val="000000"/>
              </a:solidFill>
              <a:latin typeface="Century Gothic"/>
              <a:cs typeface="Century Gothic"/>
            </a:endParaRPr>
          </a:p>
        </p:txBody>
      </p:sp>
      <p:sp>
        <p:nvSpPr>
          <p:cNvPr id="2" name="Content Placeholder 1"/>
          <p:cNvSpPr>
            <a:spLocks noGrp="1"/>
          </p:cNvSpPr>
          <p:nvPr>
            <p:ph sz="quarter" idx="10"/>
          </p:nvPr>
        </p:nvSpPr>
        <p:spPr/>
        <p:txBody>
          <a:bodyPr/>
          <a:lstStyle/>
          <a:p>
            <a:r>
              <a:rPr lang="en-US" dirty="0" err="1" smtClean="0"/>
              <a:t>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a:xfrm>
            <a:off x="0" y="1354657"/>
            <a:ext cx="9144000" cy="4394210"/>
          </a:xfrm>
        </p:spPr>
        <p:txBody>
          <a:bodyPr>
            <a:noAutofit/>
          </a:bodyPr>
          <a:lstStyle/>
          <a:p>
            <a:pPr>
              <a:buNone/>
            </a:pPr>
            <a:r>
              <a:rPr lang="en-US" b="1" dirty="0" smtClean="0">
                <a:solidFill>
                  <a:srgbClr val="000000"/>
                </a:solidFill>
                <a:latin typeface="Courier New" pitchFamily="49" charset="0"/>
                <a:cs typeface="Courier New" pitchFamily="49" charset="0"/>
              </a:rPr>
              <a:t>if </a:t>
            </a:r>
            <a:r>
              <a:rPr lang="en-US" b="1" dirty="0" err="1" smtClean="0">
                <a:solidFill>
                  <a:srgbClr val="000000"/>
                </a:solidFill>
                <a:latin typeface="Courier New" pitchFamily="49" charset="0"/>
                <a:cs typeface="Courier New" pitchFamily="49" charset="0"/>
              </a:rPr>
              <a:t>times_volunteered</a:t>
            </a:r>
            <a:r>
              <a:rPr lang="en-US" b="1" dirty="0" smtClean="0">
                <a:solidFill>
                  <a:srgbClr val="000000"/>
                </a:solidFill>
                <a:latin typeface="Courier New" pitchFamily="49" charset="0"/>
                <a:cs typeface="Courier New" pitchFamily="49" charset="0"/>
              </a:rPr>
              <a:t> &gt;= 5 and </a:t>
            </a:r>
            <a:r>
              <a:rPr lang="en-US" b="1" dirty="0" err="1" smtClean="0">
                <a:solidFill>
                  <a:srgbClr val="000000"/>
                </a:solidFill>
                <a:latin typeface="Courier New" pitchFamily="49" charset="0"/>
                <a:cs typeface="Courier New" pitchFamily="49" charset="0"/>
              </a:rPr>
              <a:t>volunteer_type</a:t>
            </a:r>
            <a:r>
              <a:rPr lang="en-US" b="1" dirty="0" smtClean="0">
                <a:solidFill>
                  <a:srgbClr val="000000"/>
                </a:solidFill>
                <a:latin typeface="Courier New" pitchFamily="49" charset="0"/>
                <a:cs typeface="Courier New" pitchFamily="49" charset="0"/>
              </a:rPr>
              <a:t> == </a:t>
            </a:r>
            <a:r>
              <a:rPr lang="en-US" b="1" dirty="0" smtClean="0">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Canvasser</a:t>
            </a:r>
            <a:r>
              <a:rPr lang="en-US" b="1" dirty="0" smtClean="0">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a:t>
            </a:r>
          </a:p>
          <a:p>
            <a:pPr>
              <a:buNone/>
            </a:pPr>
            <a:r>
              <a:rPr lang="en-US" b="1" dirty="0" smtClean="0">
                <a:solidFill>
                  <a:srgbClr val="000000"/>
                </a:solidFill>
                <a:latin typeface="Courier New" pitchFamily="49" charset="0"/>
                <a:cs typeface="Courier New" pitchFamily="49" charset="0"/>
              </a:rPr>
              <a:t>			# make them captain</a:t>
            </a:r>
          </a:p>
          <a:p>
            <a:pPr>
              <a:buNone/>
            </a:pPr>
            <a:endParaRPr lang="en-US" b="1" dirty="0" smtClean="0">
              <a:solidFill>
                <a:srgbClr val="000000"/>
              </a:solidFill>
              <a:latin typeface="Courier New" pitchFamily="49" charset="0"/>
              <a:cs typeface="Courier New" pitchFamily="49" charset="0"/>
            </a:endParaRPr>
          </a:p>
          <a:p>
            <a:pPr>
              <a:buNone/>
            </a:pPr>
            <a:r>
              <a:rPr lang="en-US" b="1" dirty="0" smtClean="0">
                <a:solidFill>
                  <a:srgbClr val="000000"/>
                </a:solidFill>
                <a:latin typeface="Courier New" pitchFamily="49" charset="0"/>
                <a:cs typeface="Courier New" pitchFamily="49" charset="0"/>
              </a:rPr>
              <a:t>if </a:t>
            </a:r>
            <a:r>
              <a:rPr lang="en-US" b="1" dirty="0" err="1" smtClean="0">
                <a:solidFill>
                  <a:srgbClr val="000000"/>
                </a:solidFill>
                <a:latin typeface="Courier New" pitchFamily="49" charset="0"/>
                <a:cs typeface="Courier New" pitchFamily="49" charset="0"/>
              </a:rPr>
              <a:t>times_volunteered</a:t>
            </a:r>
            <a:r>
              <a:rPr lang="en-US" b="1" dirty="0" smtClean="0">
                <a:solidFill>
                  <a:srgbClr val="000000"/>
                </a:solidFill>
                <a:latin typeface="Courier New" pitchFamily="49" charset="0"/>
                <a:cs typeface="Courier New" pitchFamily="49" charset="0"/>
              </a:rPr>
              <a:t> &gt;= 5 or </a:t>
            </a:r>
            <a:r>
              <a:rPr lang="en-US" b="1" dirty="0" err="1" smtClean="0">
                <a:solidFill>
                  <a:srgbClr val="000000"/>
                </a:solidFill>
                <a:latin typeface="Courier New" pitchFamily="49" charset="0"/>
                <a:cs typeface="Courier New" pitchFamily="49" charset="0"/>
              </a:rPr>
              <a:t>volunteer_type</a:t>
            </a:r>
            <a:r>
              <a:rPr lang="en-US" b="1" dirty="0" smtClean="0">
                <a:solidFill>
                  <a:srgbClr val="000000"/>
                </a:solidFill>
                <a:latin typeface="Courier New" pitchFamily="49" charset="0"/>
                <a:cs typeface="Courier New" pitchFamily="49" charset="0"/>
              </a:rPr>
              <a:t> == </a:t>
            </a:r>
            <a:r>
              <a:rPr lang="en-US" b="1" dirty="0" smtClean="0">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Captain</a:t>
            </a:r>
            <a:r>
              <a:rPr lang="en-US" b="1" dirty="0" smtClean="0">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a:t>
            </a:r>
          </a:p>
          <a:p>
            <a:pPr>
              <a:buNone/>
            </a:pPr>
            <a:r>
              <a:rPr lang="en-US" b="1" dirty="0" smtClean="0">
                <a:solidFill>
                  <a:srgbClr val="000000"/>
                </a:solidFill>
                <a:latin typeface="Courier New" pitchFamily="49" charset="0"/>
                <a:cs typeface="Courier New" pitchFamily="49" charset="0"/>
              </a:rPr>
              <a:t>			# make them phone bank captain</a:t>
            </a:r>
          </a:p>
        </p:txBody>
      </p:sp>
      <p:sp>
        <p:nvSpPr>
          <p:cNvPr id="2" name="Content Placeholder 1"/>
          <p:cNvSpPr>
            <a:spLocks noGrp="1"/>
          </p:cNvSpPr>
          <p:nvPr>
            <p:ph sz="quarter" idx="10"/>
          </p:nvPr>
        </p:nvSpPr>
        <p:spPr/>
        <p:txBody>
          <a:bodyPr/>
          <a:lstStyle/>
          <a:p>
            <a:r>
              <a:rPr lang="en-US" dirty="0" smtClean="0"/>
              <a:t>Compound </a:t>
            </a:r>
            <a:r>
              <a:rPr lang="en-US" dirty="0" err="1" smtClean="0"/>
              <a:t>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a:xfrm>
            <a:off x="0" y="1354657"/>
            <a:ext cx="9144000" cy="4394210"/>
          </a:xfrm>
        </p:spPr>
        <p:txBody>
          <a:bodyPr>
            <a:noAutofit/>
          </a:bodyPr>
          <a:lstStyle/>
          <a:p>
            <a:pPr>
              <a:buNone/>
            </a:pPr>
            <a:r>
              <a:rPr lang="en-US" sz="3000" dirty="0" smtClean="0">
                <a:solidFill>
                  <a:srgbClr val="000000"/>
                </a:solidFill>
                <a:latin typeface="Century Gothic" pitchFamily="34" charset="0"/>
                <a:cs typeface="Courier New" pitchFamily="49" charset="0"/>
              </a:rPr>
              <a:t>Create a quick calculator program that asks the user for their recruitment goal and their current recruitment numbers.  The program should tell the user whether they are at, below, or above their goal.</a:t>
            </a:r>
          </a:p>
          <a:p>
            <a:pPr>
              <a:buNone/>
            </a:pPr>
            <a:r>
              <a:rPr lang="en-US" sz="3000" b="1" dirty="0" smtClean="0">
                <a:solidFill>
                  <a:srgbClr val="000000"/>
                </a:solidFill>
                <a:latin typeface="Century Gothic" pitchFamily="34" charset="0"/>
                <a:cs typeface="Courier New" pitchFamily="49" charset="0"/>
              </a:rPr>
              <a:t>Example:</a:t>
            </a:r>
          </a:p>
          <a:p>
            <a:pPr>
              <a:buNone/>
            </a:pPr>
            <a:r>
              <a:rPr lang="en-US" sz="3000" b="1" dirty="0" smtClean="0">
                <a:solidFill>
                  <a:srgbClr val="000000"/>
                </a:solidFill>
                <a:latin typeface="Century Gothic" pitchFamily="34" charset="0"/>
                <a:cs typeface="Courier New" pitchFamily="49" charset="0"/>
              </a:rPr>
              <a:t>Volunteer Recruitment Goal: 126</a:t>
            </a:r>
          </a:p>
          <a:p>
            <a:pPr>
              <a:buNone/>
            </a:pPr>
            <a:r>
              <a:rPr lang="en-US" sz="3000" b="1" dirty="0" smtClean="0">
                <a:solidFill>
                  <a:srgbClr val="000000"/>
                </a:solidFill>
                <a:latin typeface="Century Gothic" pitchFamily="34" charset="0"/>
                <a:cs typeface="Courier New" pitchFamily="49" charset="0"/>
              </a:rPr>
              <a:t>Current Volunteers: 95</a:t>
            </a:r>
          </a:p>
          <a:p>
            <a:pPr>
              <a:buNone/>
            </a:pPr>
            <a:r>
              <a:rPr lang="en-US" sz="3000" b="1" dirty="0" smtClean="0">
                <a:solidFill>
                  <a:srgbClr val="000000"/>
                </a:solidFill>
                <a:latin typeface="Century Gothic" pitchFamily="34" charset="0"/>
                <a:cs typeface="Courier New" pitchFamily="49" charset="0"/>
              </a:rPr>
              <a:t>&gt; You are behind, work on recruiting!</a:t>
            </a:r>
          </a:p>
        </p:txBody>
      </p:sp>
      <p:sp>
        <p:nvSpPr>
          <p:cNvPr id="2" name="Content Placeholder 1"/>
          <p:cNvSpPr>
            <a:spLocks noGrp="1"/>
          </p:cNvSpPr>
          <p:nvPr>
            <p:ph sz="quarter" idx="10"/>
          </p:nvPr>
        </p:nvSpPr>
        <p:spPr/>
        <p:txBody>
          <a:bodyPr/>
          <a:lstStyle/>
          <a:p>
            <a:r>
              <a:rPr lang="en-US" dirty="0" smtClean="0"/>
              <a:t>Conditionals quick exercise</a:t>
            </a:r>
            <a:endParaRPr lang="en-US" dirty="0"/>
          </a:p>
        </p:txBody>
      </p:sp>
    </p:spTree>
    <p:extLst>
      <p:ext uri="{BB962C8B-B14F-4D97-AF65-F5344CB8AC3E}">
        <p14:creationId xmlns:p14="http://schemas.microsoft.com/office/powerpoint/2010/main" xmlns="" val="25368821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a:buNone/>
            </a:pPr>
            <a:r>
              <a:rPr lang="en-US" b="1" dirty="0" smtClean="0">
                <a:solidFill>
                  <a:srgbClr val="000000"/>
                </a:solidFill>
                <a:latin typeface="Courier New" pitchFamily="49" charset="0"/>
                <a:cs typeface="Courier New" pitchFamily="49" charset="0"/>
              </a:rPr>
              <a:t>if </a:t>
            </a:r>
            <a:r>
              <a:rPr lang="en-US" b="1" dirty="0" err="1" smtClean="0">
                <a:solidFill>
                  <a:srgbClr val="000000"/>
                </a:solidFill>
                <a:latin typeface="Courier New" pitchFamily="49" charset="0"/>
                <a:cs typeface="Courier New" pitchFamily="49" charset="0"/>
              </a:rPr>
              <a:t>times_volunteered</a:t>
            </a:r>
            <a:r>
              <a:rPr lang="en-US" b="1" dirty="0" smtClean="0">
                <a:solidFill>
                  <a:srgbClr val="000000"/>
                </a:solidFill>
                <a:latin typeface="Courier New" pitchFamily="49" charset="0"/>
                <a:cs typeface="Courier New" pitchFamily="49" charset="0"/>
              </a:rPr>
              <a:t> &gt;= 5 or (</a:t>
            </a:r>
            <a:r>
              <a:rPr lang="en-US" b="1" dirty="0" err="1" smtClean="0">
                <a:solidFill>
                  <a:srgbClr val="000000"/>
                </a:solidFill>
                <a:latin typeface="Courier New" pitchFamily="49" charset="0"/>
                <a:cs typeface="Courier New" pitchFamily="49" charset="0"/>
              </a:rPr>
              <a:t>volunteer_type</a:t>
            </a:r>
            <a:r>
              <a:rPr lang="en-US" b="1" dirty="0" smtClean="0">
                <a:solidFill>
                  <a:srgbClr val="000000"/>
                </a:solidFill>
                <a:latin typeface="Courier New" pitchFamily="49" charset="0"/>
                <a:cs typeface="Courier New" pitchFamily="49" charset="0"/>
              </a:rPr>
              <a:t> == </a:t>
            </a:r>
            <a:r>
              <a:rPr lang="en-US" dirty="0" smtClean="0">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Phone Banking</a:t>
            </a:r>
            <a:r>
              <a:rPr lang="en-US" dirty="0" smtClean="0">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 and </a:t>
            </a:r>
            <a:r>
              <a:rPr lang="en-US" dirty="0" smtClean="0">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fundraising</a:t>
            </a:r>
            <a:r>
              <a:rPr lang="en-US" dirty="0" smtClean="0">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 in </a:t>
            </a:r>
            <a:r>
              <a:rPr lang="en-US" b="1" dirty="0" err="1" smtClean="0">
                <a:solidFill>
                  <a:srgbClr val="000000"/>
                </a:solidFill>
                <a:latin typeface="Courier New" pitchFamily="49" charset="0"/>
                <a:cs typeface="Courier New" pitchFamily="49" charset="0"/>
              </a:rPr>
              <a:t>volunteer_skills</a:t>
            </a:r>
            <a:r>
              <a:rPr lang="en-US" b="1" dirty="0" smtClean="0">
                <a:solidFill>
                  <a:srgbClr val="000000"/>
                </a:solidFill>
                <a:latin typeface="Courier New" pitchFamily="49" charset="0"/>
                <a:cs typeface="Courier New" pitchFamily="49" charset="0"/>
              </a:rPr>
              <a:t>):</a:t>
            </a:r>
          </a:p>
          <a:p>
            <a:pPr>
              <a:buNone/>
            </a:pPr>
            <a:r>
              <a:rPr lang="en-US" b="1" dirty="0" smtClean="0">
                <a:solidFill>
                  <a:srgbClr val="000000"/>
                </a:solidFill>
                <a:latin typeface="Courier New" pitchFamily="49" charset="0"/>
                <a:cs typeface="Courier New" pitchFamily="49" charset="0"/>
              </a:rPr>
              <a:t>			# have them ask supporters for money</a:t>
            </a:r>
          </a:p>
        </p:txBody>
      </p:sp>
      <p:sp>
        <p:nvSpPr>
          <p:cNvPr id="2" name="Content Placeholder 1"/>
          <p:cNvSpPr>
            <a:spLocks noGrp="1"/>
          </p:cNvSpPr>
          <p:nvPr>
            <p:ph sz="quarter" idx="10"/>
          </p:nvPr>
        </p:nvSpPr>
        <p:spPr/>
        <p:txBody>
          <a:bodyPr/>
          <a:lstStyle/>
          <a:p>
            <a:r>
              <a:rPr lang="en-US" dirty="0" smtClean="0"/>
              <a:t>Compound </a:t>
            </a:r>
            <a:r>
              <a:rPr lang="en-US" dirty="0" err="1" smtClean="0"/>
              <a:t>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a:xfrm>
            <a:off x="441960" y="1354656"/>
            <a:ext cx="8244840" cy="4924223"/>
          </a:xfrm>
        </p:spPr>
        <p:txBody>
          <a:bodyPr>
            <a:noAutofit/>
          </a:bodyPr>
          <a:lstStyle/>
          <a:p>
            <a:pPr>
              <a:buNone/>
            </a:pPr>
            <a:r>
              <a:rPr lang="en-US" dirty="0" smtClean="0">
                <a:solidFill>
                  <a:srgbClr val="000000"/>
                </a:solidFill>
                <a:latin typeface="Century Gothic"/>
                <a:cs typeface="Century Gothic"/>
              </a:rPr>
              <a:t>You can also use your string methods as part of the conditional!</a:t>
            </a:r>
          </a:p>
          <a:p>
            <a:pPr>
              <a:buNone/>
            </a:pPr>
            <a:r>
              <a:rPr lang="en-US" sz="2800" b="1" dirty="0" smtClean="0">
                <a:solidFill>
                  <a:srgbClr val="000000"/>
                </a:solidFill>
                <a:latin typeface="Courier New" pitchFamily="49" charset="0"/>
                <a:cs typeface="Courier New" pitchFamily="49" charset="0"/>
              </a:rPr>
              <a:t>if </a:t>
            </a:r>
            <a:r>
              <a:rPr lang="en-US" sz="2800" b="1" dirty="0" err="1" smtClean="0">
                <a:solidFill>
                  <a:srgbClr val="000000"/>
                </a:solidFill>
                <a:latin typeface="Courier New" pitchFamily="49" charset="0"/>
                <a:cs typeface="Courier New" pitchFamily="49" charset="0"/>
              </a:rPr>
              <a:t>volunteer_type.strip</a:t>
            </a:r>
            <a:r>
              <a:rPr lang="en-US" sz="2800" b="1" dirty="0" smtClean="0">
                <a:solidFill>
                  <a:srgbClr val="000000"/>
                </a:solidFill>
                <a:latin typeface="Courier New" pitchFamily="49" charset="0"/>
                <a:cs typeface="Courier New" pitchFamily="49" charset="0"/>
              </a:rPr>
              <a:t>() == "Canvasser":</a:t>
            </a:r>
          </a:p>
          <a:p>
            <a:pPr>
              <a:buNone/>
            </a:pPr>
            <a:r>
              <a:rPr lang="en-US" sz="2800" b="1" dirty="0" smtClean="0">
                <a:solidFill>
                  <a:srgbClr val="000000"/>
                </a:solidFill>
                <a:latin typeface="Courier New" pitchFamily="49" charset="0"/>
                <a:cs typeface="Courier New" pitchFamily="49" charset="0"/>
              </a:rPr>
              <a:t>		# now I don’t mind the extra spaces</a:t>
            </a:r>
          </a:p>
          <a:p>
            <a:pPr>
              <a:buNone/>
            </a:pPr>
            <a:r>
              <a:rPr lang="en-US" sz="2800" b="1" dirty="0">
                <a:solidFill>
                  <a:srgbClr val="000000"/>
                </a:solidFill>
                <a:latin typeface="Courier New" pitchFamily="49" charset="0"/>
                <a:cs typeface="Courier New" pitchFamily="49" charset="0"/>
              </a:rPr>
              <a:t>	</a:t>
            </a:r>
            <a:r>
              <a:rPr lang="en-US" sz="2800" b="1" dirty="0" smtClean="0">
                <a:solidFill>
                  <a:srgbClr val="000000"/>
                </a:solidFill>
                <a:latin typeface="Courier New" pitchFamily="49" charset="0"/>
                <a:cs typeface="Courier New" pitchFamily="49" charset="0"/>
              </a:rPr>
              <a:t>	# … but without the .strip(), I do</a:t>
            </a:r>
            <a:br>
              <a:rPr lang="en-US" sz="2800" b="1" dirty="0" smtClean="0">
                <a:solidFill>
                  <a:srgbClr val="000000"/>
                </a:solidFill>
                <a:latin typeface="Courier New" pitchFamily="49" charset="0"/>
                <a:cs typeface="Courier New" pitchFamily="49" charset="0"/>
              </a:rPr>
            </a:br>
            <a:endParaRPr lang="en-US" sz="2800" b="1" dirty="0" smtClean="0">
              <a:solidFill>
                <a:srgbClr val="000000"/>
              </a:solidFill>
              <a:latin typeface="Courier New" pitchFamily="49" charset="0"/>
              <a:cs typeface="Courier New" pitchFamily="49" charset="0"/>
            </a:endParaRPr>
          </a:p>
          <a:p>
            <a:pPr>
              <a:buNone/>
            </a:pPr>
            <a:r>
              <a:rPr lang="en-US" sz="2800" b="1" dirty="0" smtClean="0">
                <a:solidFill>
                  <a:srgbClr val="000000"/>
                </a:solidFill>
                <a:latin typeface="Courier New" pitchFamily="49" charset="0"/>
                <a:cs typeface="Courier New" pitchFamily="49" charset="0"/>
              </a:rPr>
              <a:t>if </a:t>
            </a:r>
            <a:r>
              <a:rPr lang="en-US" sz="2800" b="1" dirty="0" err="1" smtClean="0">
                <a:solidFill>
                  <a:srgbClr val="000000"/>
                </a:solidFill>
                <a:latin typeface="Courier New" pitchFamily="49" charset="0"/>
                <a:cs typeface="Courier New" pitchFamily="49" charset="0"/>
              </a:rPr>
              <a:t>volunteer_name.lower</a:t>
            </a:r>
            <a:r>
              <a:rPr lang="en-US" sz="2800" b="1" dirty="0" smtClean="0">
                <a:solidFill>
                  <a:srgbClr val="000000"/>
                </a:solidFill>
                <a:latin typeface="Courier New" pitchFamily="49" charset="0"/>
                <a:cs typeface="Courier New" pitchFamily="49" charset="0"/>
              </a:rPr>
              <a:t>() == "</a:t>
            </a:r>
            <a:r>
              <a:rPr lang="en-US" sz="2800" b="1" dirty="0" err="1" smtClean="0">
                <a:solidFill>
                  <a:srgbClr val="000000"/>
                </a:solidFill>
                <a:latin typeface="Courier New" pitchFamily="49" charset="0"/>
                <a:cs typeface="Courier New" pitchFamily="49" charset="0"/>
              </a:rPr>
              <a:t>shannon</a:t>
            </a:r>
            <a:r>
              <a:rPr lang="en-US" sz="2800" b="1" dirty="0" smtClean="0">
                <a:solidFill>
                  <a:srgbClr val="000000"/>
                </a:solidFill>
                <a:latin typeface="Courier New" pitchFamily="49" charset="0"/>
                <a:cs typeface="Courier New" pitchFamily="49" charset="0"/>
              </a:rPr>
              <a:t>":</a:t>
            </a:r>
          </a:p>
          <a:p>
            <a:pPr>
              <a:buNone/>
            </a:pPr>
            <a:r>
              <a:rPr lang="en-US" sz="2800" b="1" dirty="0">
                <a:solidFill>
                  <a:srgbClr val="000000"/>
                </a:solidFill>
                <a:latin typeface="Courier New" pitchFamily="49" charset="0"/>
                <a:cs typeface="Courier New" pitchFamily="49" charset="0"/>
              </a:rPr>
              <a:t>	</a:t>
            </a:r>
            <a:r>
              <a:rPr lang="en-US" sz="2800" b="1" dirty="0" smtClean="0">
                <a:solidFill>
                  <a:srgbClr val="000000"/>
                </a:solidFill>
                <a:latin typeface="Courier New" pitchFamily="49" charset="0"/>
                <a:cs typeface="Courier New" pitchFamily="49" charset="0"/>
              </a:rPr>
              <a:t># No matter how it’s </a:t>
            </a:r>
            <a:r>
              <a:rPr lang="en-US" sz="2800" b="1" dirty="0" err="1" smtClean="0">
                <a:solidFill>
                  <a:srgbClr val="000000"/>
                </a:solidFill>
                <a:latin typeface="Courier New" pitchFamily="49" charset="0"/>
                <a:cs typeface="Courier New" pitchFamily="49" charset="0"/>
              </a:rPr>
              <a:t>CaPItaLIZed</a:t>
            </a:r>
            <a:endParaRPr lang="en-US" sz="2800" b="1" dirty="0" smtClean="0">
              <a:solidFill>
                <a:srgbClr val="000000"/>
              </a:solidFill>
              <a:latin typeface="Courier New" pitchFamily="49" charset="0"/>
              <a:cs typeface="Courier New" pitchFamily="49" charset="0"/>
            </a:endParaRPr>
          </a:p>
          <a:p>
            <a:pPr>
              <a:buNone/>
            </a:pPr>
            <a:endParaRPr lang="en-US" sz="2800" b="1" dirty="0" smtClean="0">
              <a:solidFill>
                <a:srgbClr val="000000"/>
              </a:solidFill>
              <a:latin typeface="Courier New" pitchFamily="49" charset="0"/>
              <a:cs typeface="Courier New" pitchFamily="49" charset="0"/>
            </a:endParaRPr>
          </a:p>
        </p:txBody>
      </p:sp>
      <p:sp>
        <p:nvSpPr>
          <p:cNvPr id="2" name="Content Placeholder 1"/>
          <p:cNvSpPr>
            <a:spLocks noGrp="1"/>
          </p:cNvSpPr>
          <p:nvPr>
            <p:ph sz="quarter" idx="10"/>
          </p:nvPr>
        </p:nvSpPr>
        <p:spPr/>
        <p:txBody>
          <a:bodyPr/>
          <a:lstStyle/>
          <a:p>
            <a:r>
              <a:rPr lang="en-US" dirty="0" smtClean="0"/>
              <a:t>Compound </a:t>
            </a:r>
            <a:r>
              <a:rPr lang="en-US" dirty="0" err="1" smtClean="0"/>
              <a:t>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a:xfrm>
            <a:off x="441960" y="1354657"/>
            <a:ext cx="8244840" cy="4394210"/>
          </a:xfrm>
        </p:spPr>
        <p:txBody>
          <a:bodyPr>
            <a:noAutofit/>
          </a:bodyPr>
          <a:lstStyle/>
          <a:p>
            <a:pPr>
              <a:buNone/>
            </a:pPr>
            <a:r>
              <a:rPr lang="en-US" dirty="0" smtClean="0">
                <a:solidFill>
                  <a:srgbClr val="000000"/>
                </a:solidFill>
                <a:latin typeface="Century Gothic"/>
                <a:cs typeface="Century Gothic"/>
              </a:rPr>
              <a:t>You can also use your string methods as part of the conditional!</a:t>
            </a:r>
          </a:p>
          <a:p>
            <a:pPr>
              <a:buNone/>
            </a:pPr>
            <a:endParaRPr lang="en-US" dirty="0" smtClean="0">
              <a:solidFill>
                <a:srgbClr val="000000"/>
              </a:solidFill>
              <a:latin typeface="Century Gothic"/>
              <a:cs typeface="Century Gothic"/>
            </a:endParaRPr>
          </a:p>
          <a:p>
            <a:pPr>
              <a:buNone/>
            </a:pPr>
            <a:endParaRPr lang="en-US" sz="2800" b="1" dirty="0" smtClean="0">
              <a:solidFill>
                <a:srgbClr val="000000"/>
              </a:solidFill>
              <a:latin typeface="Courier New" pitchFamily="49" charset="0"/>
              <a:cs typeface="Courier New" pitchFamily="49" charset="0"/>
            </a:endParaRPr>
          </a:p>
          <a:p>
            <a:pPr>
              <a:buNone/>
            </a:pPr>
            <a:r>
              <a:rPr lang="en-US" sz="2800" b="1" dirty="0" smtClean="0">
                <a:solidFill>
                  <a:srgbClr val="000000"/>
                </a:solidFill>
                <a:latin typeface="Courier New" pitchFamily="49" charset="0"/>
                <a:cs typeface="Courier New" pitchFamily="49" charset="0"/>
              </a:rPr>
              <a:t>if </a:t>
            </a:r>
            <a:r>
              <a:rPr lang="en-US" sz="2800" b="1" dirty="0" err="1" smtClean="0">
                <a:solidFill>
                  <a:srgbClr val="000000"/>
                </a:solidFill>
                <a:latin typeface="Courier New" pitchFamily="49" charset="0"/>
                <a:cs typeface="Courier New" pitchFamily="49" charset="0"/>
              </a:rPr>
              <a:t>email_address.count</a:t>
            </a:r>
            <a:r>
              <a:rPr lang="en-US" sz="2800" b="1" dirty="0" smtClean="0">
                <a:solidFill>
                  <a:srgbClr val="000000"/>
                </a:solidFill>
                <a:latin typeface="Courier New" pitchFamily="49" charset="0"/>
                <a:cs typeface="Courier New" pitchFamily="49" charset="0"/>
              </a:rPr>
              <a:t>(</a:t>
            </a:r>
            <a:r>
              <a:rPr lang="en-US" sz="2800" dirty="0" smtClean="0">
                <a:latin typeface="Courier New" pitchFamily="49" charset="0"/>
                <a:cs typeface="Courier New" pitchFamily="49" charset="0"/>
              </a:rPr>
              <a:t>"</a:t>
            </a:r>
            <a:r>
              <a:rPr lang="en-US" sz="2800" b="1" dirty="0" smtClean="0">
                <a:solidFill>
                  <a:srgbClr val="000000"/>
                </a:solidFill>
                <a:latin typeface="Courier New" pitchFamily="49" charset="0"/>
                <a:cs typeface="Courier New" pitchFamily="49" charset="0"/>
              </a:rPr>
              <a:t>@</a:t>
            </a:r>
            <a:r>
              <a:rPr lang="en-US" sz="2800" dirty="0" smtClean="0">
                <a:latin typeface="Courier New" pitchFamily="49" charset="0"/>
                <a:cs typeface="Courier New" pitchFamily="49" charset="0"/>
              </a:rPr>
              <a:t>"</a:t>
            </a:r>
            <a:r>
              <a:rPr lang="en-US" sz="2800" b="1" dirty="0" smtClean="0">
                <a:solidFill>
                  <a:srgbClr val="000000"/>
                </a:solidFill>
                <a:latin typeface="Courier New" pitchFamily="49" charset="0"/>
                <a:cs typeface="Courier New" pitchFamily="49" charset="0"/>
              </a:rPr>
              <a:t>) &gt; 1:</a:t>
            </a:r>
          </a:p>
          <a:p>
            <a:pPr>
              <a:buNone/>
            </a:pPr>
            <a:r>
              <a:rPr lang="en-US" sz="2800" b="1" dirty="0" smtClean="0">
                <a:solidFill>
                  <a:srgbClr val="000000"/>
                </a:solidFill>
                <a:latin typeface="Courier New" pitchFamily="49" charset="0"/>
                <a:cs typeface="Courier New" pitchFamily="49" charset="0"/>
              </a:rPr>
              <a:t>	# this isn’t a valid email</a:t>
            </a:r>
          </a:p>
        </p:txBody>
      </p:sp>
      <p:sp>
        <p:nvSpPr>
          <p:cNvPr id="2" name="Content Placeholder 1"/>
          <p:cNvSpPr>
            <a:spLocks noGrp="1"/>
          </p:cNvSpPr>
          <p:nvPr>
            <p:ph sz="quarter" idx="10"/>
          </p:nvPr>
        </p:nvSpPr>
        <p:spPr/>
        <p:txBody>
          <a:bodyPr/>
          <a:lstStyle/>
          <a:p>
            <a:r>
              <a:rPr lang="en-US" dirty="0" smtClean="0"/>
              <a:t>Compound </a:t>
            </a:r>
            <a:r>
              <a:rPr lang="en-US" dirty="0" err="1" smtClean="0"/>
              <a:t>cONDITIONALS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a:buNone/>
            </a:pPr>
            <a:r>
              <a:rPr lang="en-US" dirty="0" smtClean="0">
                <a:solidFill>
                  <a:srgbClr val="000000"/>
                </a:solidFill>
                <a:latin typeface="Century Gothic"/>
                <a:cs typeface="Century Gothic"/>
              </a:rPr>
              <a:t>Refer to the handout for instructions.</a:t>
            </a:r>
          </a:p>
        </p:txBody>
      </p:sp>
      <p:sp>
        <p:nvSpPr>
          <p:cNvPr id="2" name="Content Placeholder 1"/>
          <p:cNvSpPr>
            <a:spLocks noGrp="1"/>
          </p:cNvSpPr>
          <p:nvPr>
            <p:ph sz="quarter" idx="10"/>
          </p:nvPr>
        </p:nvSpPr>
        <p:spPr/>
        <p:txBody>
          <a:bodyPr/>
          <a:lstStyle/>
          <a:p>
            <a:r>
              <a:rPr lang="en-US" dirty="0" smtClean="0"/>
              <a:t>Conditionals: exercise</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lvl="0">
              <a:spcAft>
                <a:spcPts val="1200"/>
              </a:spcAft>
            </a:pPr>
            <a:r>
              <a:rPr lang="en-US" sz="3200" smtClean="0">
                <a:solidFill>
                  <a:srgbClr val="000000"/>
                </a:solidFill>
                <a:latin typeface="Century Gothic"/>
                <a:cs typeface="Century Gothic"/>
              </a:rPr>
              <a:t>Strings are combinations of characters</a:t>
            </a:r>
          </a:p>
          <a:p>
            <a:pPr lvl="1">
              <a:spcAft>
                <a:spcPts val="1200"/>
              </a:spcAft>
            </a:pPr>
            <a:r>
              <a:rPr lang="en-US" sz="2800" smtClean="0">
                <a:solidFill>
                  <a:srgbClr val="000000"/>
                </a:solidFill>
                <a:latin typeface="Century Gothic"/>
                <a:cs typeface="Century Gothic"/>
              </a:rPr>
              <a:t>Letters</a:t>
            </a:r>
          </a:p>
          <a:p>
            <a:pPr lvl="1">
              <a:spcAft>
                <a:spcPts val="1200"/>
              </a:spcAft>
            </a:pPr>
            <a:r>
              <a:rPr lang="en-US" smtClean="0">
                <a:solidFill>
                  <a:srgbClr val="000000"/>
                </a:solidFill>
                <a:latin typeface="Century Gothic"/>
                <a:cs typeface="Century Gothic"/>
              </a:rPr>
              <a:t>Numbers</a:t>
            </a:r>
          </a:p>
          <a:p>
            <a:pPr lvl="1">
              <a:spcAft>
                <a:spcPts val="1200"/>
              </a:spcAft>
            </a:pPr>
            <a:r>
              <a:rPr lang="en-US" sz="2800" smtClean="0">
                <a:solidFill>
                  <a:srgbClr val="000000"/>
                </a:solidFill>
                <a:latin typeface="Century Gothic"/>
                <a:cs typeface="Century Gothic"/>
              </a:rPr>
              <a:t>Punctuation</a:t>
            </a:r>
          </a:p>
          <a:p>
            <a:pPr lvl="1">
              <a:spcAft>
                <a:spcPts val="1200"/>
              </a:spcAft>
            </a:pPr>
            <a:r>
              <a:rPr lang="en-US" smtClean="0">
                <a:solidFill>
                  <a:srgbClr val="000000"/>
                </a:solidFill>
                <a:latin typeface="Century Gothic"/>
                <a:cs typeface="Century Gothic"/>
              </a:rPr>
              <a:t>Basically anything you can make on the keyboard and then some</a:t>
            </a:r>
          </a:p>
          <a:p>
            <a:pPr lvl="1">
              <a:spcAft>
                <a:spcPts val="1200"/>
              </a:spcAft>
            </a:pPr>
            <a:r>
              <a:rPr lang="en-US" sz="2800" smtClean="0">
                <a:solidFill>
                  <a:srgbClr val="000000"/>
                </a:solidFill>
                <a:latin typeface="Century Gothic"/>
                <a:cs typeface="Century Gothic"/>
              </a:rPr>
              <a:t>Special characters, like tabs and newlines</a:t>
            </a:r>
            <a:endParaRPr lang="en-US" sz="2800" dirty="0" smtClean="0">
              <a:solidFill>
                <a:srgbClr val="000000"/>
              </a:solidFill>
              <a:latin typeface="Century Gothic"/>
              <a:cs typeface="Century Gothic"/>
            </a:endParaRPr>
          </a:p>
        </p:txBody>
      </p:sp>
      <p:sp>
        <p:nvSpPr>
          <p:cNvPr id="2" name="Content Placeholder 1"/>
          <p:cNvSpPr>
            <a:spLocks noGrp="1"/>
          </p:cNvSpPr>
          <p:nvPr>
            <p:ph sz="quarter" idx="10"/>
          </p:nvPr>
        </p:nvSpPr>
        <p:spPr/>
        <p:txBody>
          <a:bodyPr/>
          <a:lstStyle/>
          <a:p>
            <a:r>
              <a:rPr lang="en-US" smtClean="0"/>
              <a:t>Strings: The basics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lvl="0">
              <a:spcAft>
                <a:spcPts val="600"/>
              </a:spcAft>
            </a:pPr>
            <a:r>
              <a:rPr lang="en-US" sz="2800" dirty="0" smtClean="0">
                <a:solidFill>
                  <a:srgbClr val="000000"/>
                </a:solidFill>
                <a:latin typeface="Century Gothic"/>
                <a:cs typeface="Century Gothic"/>
              </a:rPr>
              <a:t>How to spot a string: it has quotes around it</a:t>
            </a:r>
          </a:p>
          <a:p>
            <a:pPr algn="ctr">
              <a:spcAft>
                <a:spcPts val="600"/>
              </a:spcAft>
              <a:buNone/>
            </a:pPr>
            <a:r>
              <a:rPr lang="en-US" sz="2800" b="1" dirty="0" smtClean="0">
                <a:solidFill>
                  <a:srgbClr val="000000"/>
                </a:solidFill>
                <a:latin typeface="Courier New" pitchFamily="49" charset="0"/>
                <a:cs typeface="Courier New" pitchFamily="49" charset="0"/>
              </a:rPr>
              <a:t>"This is a string"</a:t>
            </a:r>
          </a:p>
          <a:p>
            <a:pPr algn="ctr">
              <a:spcAft>
                <a:spcPts val="600"/>
              </a:spcAft>
              <a:buNone/>
            </a:pPr>
            <a:r>
              <a:rPr lang="en-US" sz="2800" b="1" dirty="0" smtClean="0">
                <a:solidFill>
                  <a:srgbClr val="000000"/>
                </a:solidFill>
                <a:latin typeface="Courier New" pitchFamily="49" charset="0"/>
                <a:cs typeface="Courier New" pitchFamily="49" charset="0"/>
              </a:rPr>
              <a:t>'This is also a string'</a:t>
            </a:r>
          </a:p>
          <a:p>
            <a:pPr>
              <a:spcAft>
                <a:spcPts val="600"/>
              </a:spcAft>
            </a:pPr>
            <a:r>
              <a:rPr lang="en-US" sz="2800" dirty="0" smtClean="0">
                <a:solidFill>
                  <a:srgbClr val="000000"/>
                </a:solidFill>
                <a:latin typeface="Century Gothic"/>
                <a:cs typeface="Century Gothic"/>
              </a:rPr>
              <a:t>You can mix and match single and double quotes – but they’re not completely interchangeable.</a:t>
            </a:r>
          </a:p>
          <a:p>
            <a:pPr algn="ctr">
              <a:spcAft>
                <a:spcPts val="600"/>
              </a:spcAft>
              <a:buNone/>
            </a:pPr>
            <a:r>
              <a:rPr lang="en-US" sz="2800" b="1" dirty="0" smtClean="0">
                <a:solidFill>
                  <a:srgbClr val="000000"/>
                </a:solidFill>
                <a:latin typeface="Courier New" pitchFamily="49" charset="0"/>
                <a:cs typeface="Courier New" pitchFamily="49" charset="0"/>
              </a:rPr>
              <a:t>"This will give you an error'</a:t>
            </a:r>
          </a:p>
          <a:p>
            <a:pPr algn="ctr">
              <a:spcAft>
                <a:spcPts val="600"/>
              </a:spcAft>
              <a:buNone/>
            </a:pPr>
            <a:r>
              <a:rPr lang="en-US" sz="2800" b="1" dirty="0" smtClean="0">
                <a:solidFill>
                  <a:srgbClr val="000000"/>
                </a:solidFill>
                <a:latin typeface="Courier New" pitchFamily="49" charset="0"/>
                <a:cs typeface="Courier New" pitchFamily="49" charset="0"/>
              </a:rPr>
              <a:t>'But "this" is entirely okay'</a:t>
            </a:r>
          </a:p>
        </p:txBody>
      </p:sp>
      <p:sp>
        <p:nvSpPr>
          <p:cNvPr id="2" name="Content Placeholder 1"/>
          <p:cNvSpPr>
            <a:spLocks noGrp="1"/>
          </p:cNvSpPr>
          <p:nvPr>
            <p:ph sz="quarter" idx="10"/>
          </p:nvPr>
        </p:nvSpPr>
        <p:spPr/>
        <p:txBody>
          <a:bodyPr/>
          <a:lstStyle/>
          <a:p>
            <a:r>
              <a:rPr lang="en-US" dirty="0" smtClean="0"/>
              <a:t>Strings: The basics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lvl="0"/>
            <a:r>
              <a:rPr lang="en-US" sz="2800" dirty="0" smtClean="0">
                <a:solidFill>
                  <a:srgbClr val="000000"/>
                </a:solidFill>
                <a:latin typeface="Century Gothic"/>
                <a:cs typeface="Century Gothic"/>
              </a:rPr>
              <a:t>Using single or double quotes comes down to personal preference</a:t>
            </a:r>
          </a:p>
          <a:p>
            <a:pPr lvl="0"/>
            <a:endParaRPr lang="en-US" dirty="0" smtClean="0">
              <a:solidFill>
                <a:srgbClr val="000000"/>
              </a:solidFill>
              <a:latin typeface="Century Gothic"/>
              <a:cs typeface="Century Gothic"/>
            </a:endParaRPr>
          </a:p>
          <a:p>
            <a:pPr lvl="0"/>
            <a:r>
              <a:rPr lang="en-US" sz="2800" dirty="0" smtClean="0">
                <a:solidFill>
                  <a:srgbClr val="000000"/>
                </a:solidFill>
                <a:latin typeface="Century Gothic"/>
                <a:cs typeface="Century Gothic"/>
              </a:rPr>
              <a:t>Sometimes it can make a difference:</a:t>
            </a:r>
            <a:endParaRPr lang="en-US" dirty="0" smtClean="0">
              <a:solidFill>
                <a:srgbClr val="000000"/>
              </a:solidFill>
              <a:latin typeface="Century Gothic"/>
              <a:cs typeface="Century Gothic"/>
            </a:endParaRPr>
          </a:p>
          <a:p>
            <a:pPr lvl="1"/>
            <a:r>
              <a:rPr lang="en-US" dirty="0" smtClean="0">
                <a:solidFill>
                  <a:srgbClr val="000000"/>
                </a:solidFill>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My governor's name is Martin O'Malley</a:t>
            </a:r>
            <a:r>
              <a:rPr lang="en-US" dirty="0" smtClean="0">
                <a:solidFill>
                  <a:srgbClr val="000000"/>
                </a:solidFill>
                <a:latin typeface="Courier New" pitchFamily="49" charset="0"/>
                <a:cs typeface="Courier New" pitchFamily="49" charset="0"/>
              </a:rPr>
              <a:t>"</a:t>
            </a:r>
          </a:p>
          <a:p>
            <a:pPr lvl="1"/>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She said, "Testing, 1-2-3"</a:t>
            </a:r>
            <a:r>
              <a:rPr lang="en-US" dirty="0" smtClean="0">
                <a:latin typeface="Courier New" pitchFamily="49" charset="0"/>
                <a:cs typeface="Courier New" pitchFamily="49" charset="0"/>
              </a:rPr>
              <a:t>'</a:t>
            </a:r>
          </a:p>
          <a:p>
            <a:pPr lvl="1"/>
            <a:endParaRPr lang="en-US" dirty="0" smtClean="0">
              <a:solidFill>
                <a:srgbClr val="000000"/>
              </a:solidFill>
              <a:latin typeface="Century Gothic"/>
              <a:cs typeface="Century Gothic"/>
            </a:endParaRPr>
          </a:p>
        </p:txBody>
      </p:sp>
      <p:sp>
        <p:nvSpPr>
          <p:cNvPr id="2" name="Content Placeholder 1"/>
          <p:cNvSpPr>
            <a:spLocks noGrp="1"/>
          </p:cNvSpPr>
          <p:nvPr>
            <p:ph sz="quarter" idx="10"/>
          </p:nvPr>
        </p:nvSpPr>
        <p:spPr/>
        <p:txBody>
          <a:bodyPr/>
          <a:lstStyle/>
          <a:p>
            <a:r>
              <a:rPr lang="en-US" dirty="0" smtClean="0"/>
              <a:t>Strings: the basics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r>
              <a:rPr lang="en-US" sz="2800" dirty="0" smtClean="0">
                <a:solidFill>
                  <a:srgbClr val="000000"/>
                </a:solidFill>
                <a:latin typeface="Century Gothic"/>
                <a:cs typeface="Century Gothic"/>
              </a:rPr>
              <a:t>If you have a really long string, use a triple quote (</a:t>
            </a:r>
            <a:r>
              <a:rPr lang="en-US" sz="2800" dirty="0" smtClean="0">
                <a:solidFill>
                  <a:srgbClr val="000000"/>
                </a:solidFill>
                <a:latin typeface="Courier New" pitchFamily="49" charset="0"/>
                <a:cs typeface="Courier New" pitchFamily="49" charset="0"/>
              </a:rPr>
              <a:t>"""</a:t>
            </a:r>
            <a:r>
              <a:rPr lang="en-US" sz="2800" dirty="0" smtClean="0">
                <a:solidFill>
                  <a:srgbClr val="000000"/>
                </a:solidFill>
                <a:latin typeface="Century Gothic"/>
                <a:cs typeface="Century Gothic"/>
              </a:rPr>
              <a:t> or </a:t>
            </a:r>
            <a:r>
              <a:rPr lang="en-US" sz="2800" dirty="0" smtClean="0">
                <a:solidFill>
                  <a:srgbClr val="000000"/>
                </a:solidFill>
                <a:latin typeface="Courier New" pitchFamily="49" charset="0"/>
                <a:cs typeface="Courier New" pitchFamily="49" charset="0"/>
              </a:rPr>
              <a:t>'''</a:t>
            </a:r>
            <a:r>
              <a:rPr lang="en-US" sz="2800" dirty="0" smtClean="0">
                <a:solidFill>
                  <a:srgbClr val="000000"/>
                </a:solidFill>
                <a:latin typeface="Century Gothic"/>
                <a:cs typeface="Century Gothic"/>
              </a:rPr>
              <a:t>) to start your string and the same triple quote to end it</a:t>
            </a:r>
          </a:p>
          <a:p>
            <a:pPr lvl="0"/>
            <a:endParaRPr lang="en-US" sz="2800" dirty="0" smtClean="0">
              <a:solidFill>
                <a:srgbClr val="000000"/>
              </a:solidFill>
              <a:latin typeface="Century Gothic"/>
              <a:cs typeface="Century Gothic"/>
            </a:endParaRPr>
          </a:p>
          <a:p>
            <a:pPr lvl="0"/>
            <a:r>
              <a:rPr lang="en-US" sz="2800" dirty="0" smtClean="0">
                <a:solidFill>
                  <a:srgbClr val="000000"/>
                </a:solidFill>
                <a:latin typeface="Courier New" pitchFamily="49" charset="0"/>
                <a:cs typeface="Courier New" pitchFamily="49" charset="0"/>
              </a:rPr>
              <a:t>"""</a:t>
            </a:r>
            <a:r>
              <a:rPr lang="en-US" sz="2800" b="1" dirty="0" smtClean="0">
                <a:solidFill>
                  <a:srgbClr val="000000"/>
                </a:solidFill>
                <a:latin typeface="Courier New" pitchFamily="49" charset="0"/>
                <a:cs typeface="Courier New" pitchFamily="49" charset="0"/>
              </a:rPr>
              <a:t>Even though this string will span multiple lines, Python isn't going to yell at me – and I can use things like "double and 'single' quotes" without issue."""</a:t>
            </a:r>
            <a:endParaRPr lang="en-US" sz="2800" b="1" dirty="0" smtClean="0">
              <a:solidFill>
                <a:srgbClr val="000000"/>
              </a:solidFill>
              <a:latin typeface="Century Gothic"/>
              <a:cs typeface="Century Gothic"/>
            </a:endParaRPr>
          </a:p>
        </p:txBody>
      </p:sp>
      <p:sp>
        <p:nvSpPr>
          <p:cNvPr id="2" name="Content Placeholder 1"/>
          <p:cNvSpPr>
            <a:spLocks noGrp="1"/>
          </p:cNvSpPr>
          <p:nvPr>
            <p:ph sz="quarter" idx="10"/>
          </p:nvPr>
        </p:nvSpPr>
        <p:spPr/>
        <p:txBody>
          <a:bodyPr/>
          <a:lstStyle/>
          <a:p>
            <a:r>
              <a:rPr lang="en-US" dirty="0" smtClean="0"/>
              <a:t>Strings: the basics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idx="1"/>
          </p:nvPr>
        </p:nvSpPr>
        <p:spPr/>
        <p:txBody>
          <a:bodyPr>
            <a:noAutofit/>
          </a:bodyPr>
          <a:lstStyle/>
          <a:p>
            <a:pPr lvl="0"/>
            <a:r>
              <a:rPr lang="en-US" sz="2800" dirty="0" smtClean="0">
                <a:solidFill>
                  <a:srgbClr val="000000"/>
                </a:solidFill>
                <a:latin typeface="Century Gothic"/>
                <a:cs typeface="Century Gothic"/>
              </a:rPr>
              <a:t>Special Characters</a:t>
            </a:r>
          </a:p>
          <a:p>
            <a:pPr lvl="1">
              <a:buNone/>
            </a:pPr>
            <a:r>
              <a:rPr lang="en-US" sz="2400" dirty="0" smtClean="0">
                <a:solidFill>
                  <a:srgbClr val="000000"/>
                </a:solidFill>
                <a:latin typeface="Century Gothic"/>
                <a:cs typeface="Century Gothic"/>
              </a:rPr>
              <a:t>\n 	Newline</a:t>
            </a:r>
          </a:p>
          <a:p>
            <a:pPr lvl="1">
              <a:buNone/>
            </a:pPr>
            <a:r>
              <a:rPr lang="en-US" sz="2400" dirty="0" smtClean="0">
                <a:solidFill>
                  <a:srgbClr val="000000"/>
                </a:solidFill>
                <a:latin typeface="Century Gothic"/>
                <a:cs typeface="Century Gothic"/>
              </a:rPr>
              <a:t>\t	Tab</a:t>
            </a:r>
          </a:p>
          <a:p>
            <a:pPr lvl="1"/>
            <a:endParaRPr lang="en-US" sz="2400" dirty="0" smtClean="0">
              <a:solidFill>
                <a:srgbClr val="000000"/>
              </a:solidFill>
              <a:latin typeface="Century Gothic"/>
              <a:cs typeface="Century Gothic"/>
            </a:endParaRPr>
          </a:p>
          <a:p>
            <a:r>
              <a:rPr lang="en-US" dirty="0" smtClean="0">
                <a:solidFill>
                  <a:srgbClr val="000000"/>
                </a:solidFill>
                <a:latin typeface="Century Gothic"/>
                <a:cs typeface="Century Gothic"/>
              </a:rPr>
              <a:t>Escape Characters</a:t>
            </a:r>
          </a:p>
          <a:p>
            <a:pPr lvl="1">
              <a:buNone/>
            </a:pPr>
            <a:r>
              <a:rPr lang="en-US" sz="2400" dirty="0" smtClean="0">
                <a:solidFill>
                  <a:srgbClr val="000000"/>
                </a:solidFill>
                <a:latin typeface="Century Gothic"/>
                <a:cs typeface="Century Gothic"/>
              </a:rPr>
              <a:t>\\	Literal Backslash (just one)</a:t>
            </a:r>
          </a:p>
          <a:p>
            <a:pPr lvl="1">
              <a:buNone/>
            </a:pPr>
            <a:r>
              <a:rPr lang="en-US" sz="2400" dirty="0" smtClean="0">
                <a:solidFill>
                  <a:srgbClr val="000000"/>
                </a:solidFill>
                <a:latin typeface="Century Gothic"/>
                <a:cs typeface="Century Gothic"/>
              </a:rPr>
              <a:t>\</a:t>
            </a:r>
            <a:r>
              <a:rPr lang="en-US" sz="2400" dirty="0" smtClean="0">
                <a:solidFill>
                  <a:srgbClr val="000000"/>
                </a:solidFill>
                <a:latin typeface="Courier New" pitchFamily="49" charset="0"/>
                <a:cs typeface="Courier New" pitchFamily="49" charset="0"/>
              </a:rPr>
              <a:t>"</a:t>
            </a:r>
            <a:r>
              <a:rPr lang="en-US" sz="2400" dirty="0" smtClean="0">
                <a:solidFill>
                  <a:srgbClr val="000000"/>
                </a:solidFill>
                <a:latin typeface="Century Gothic"/>
                <a:cs typeface="Century Gothic"/>
              </a:rPr>
              <a:t>	Literal Double Quote</a:t>
            </a:r>
          </a:p>
          <a:p>
            <a:pPr lvl="1">
              <a:buNone/>
            </a:pPr>
            <a:r>
              <a:rPr lang="en-US" sz="2400" dirty="0" smtClean="0">
                <a:solidFill>
                  <a:srgbClr val="000000"/>
                </a:solidFill>
                <a:latin typeface="Century Gothic"/>
                <a:cs typeface="Century Gothic"/>
              </a:rPr>
              <a:t>\</a:t>
            </a:r>
            <a:r>
              <a:rPr lang="en-US" sz="2400" b="1" dirty="0" smtClean="0">
                <a:solidFill>
                  <a:srgbClr val="000000"/>
                </a:solidFill>
                <a:latin typeface="Courier New" pitchFamily="49" charset="0"/>
                <a:cs typeface="Courier New" pitchFamily="49" charset="0"/>
              </a:rPr>
              <a:t>'</a:t>
            </a:r>
            <a:r>
              <a:rPr lang="en-US" sz="2400" dirty="0" smtClean="0">
                <a:solidFill>
                  <a:srgbClr val="000000"/>
                </a:solidFill>
                <a:latin typeface="Century Gothic"/>
                <a:cs typeface="Century Gothic"/>
              </a:rPr>
              <a:t>	Literal Single Quote</a:t>
            </a:r>
          </a:p>
        </p:txBody>
      </p:sp>
      <p:sp>
        <p:nvSpPr>
          <p:cNvPr id="2" name="Content Placeholder 1"/>
          <p:cNvSpPr>
            <a:spLocks noGrp="1"/>
          </p:cNvSpPr>
          <p:nvPr>
            <p:ph sz="quarter" idx="10"/>
          </p:nvPr>
        </p:nvSpPr>
        <p:spPr/>
        <p:txBody>
          <a:bodyPr/>
          <a:lstStyle/>
          <a:p>
            <a:r>
              <a:rPr lang="en-US" dirty="0" smtClean="0"/>
              <a:t>Strings: the basics</a:t>
            </a:r>
            <a:endParaRPr lang="en-US" dirty="0"/>
          </a:p>
        </p:txBody>
      </p:sp>
    </p:spTree>
    <p:extLst>
      <p:ext uri="{BB962C8B-B14F-4D97-AF65-F5344CB8AC3E}">
        <p14:creationId xmlns:p14="http://schemas.microsoft.com/office/powerpoint/2010/main" xmlns="" val="3913213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NOI - Data - 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2C75A4"/>
        </a:solidFill>
        <a:ln>
          <a:noFill/>
        </a:ln>
        <a:extLst>
          <a:ext uri="{91240B29-F687-4F45-9708-019B960494DF}">
            <a14:hiddenLine xmlns:a14="http://schemas.microsoft.com/office/drawing/2010/main" xmlns="" w="38100">
              <a:solidFill>
                <a:srgbClr val="000000"/>
              </a:solidFill>
              <a:miter lim="800000"/>
              <a:headEnd/>
              <a:tailEnd/>
            </a14:hiddenLine>
          </a:ext>
        </a:extLst>
      </a:spPr>
      <a:bodyPr wrap="square" lIns="640080" tIns="182880" rIns="0" bIns="182880" anchor="ctr" anchorCtr="0">
        <a:spAutoFit/>
      </a:bodyPr>
      <a:lstStyle>
        <a:defPPr>
          <a:defRPr sz="2400" b="0" i="1" dirty="0" smtClean="0">
            <a:solidFill>
              <a:schemeClr val="bg1"/>
            </a:solidFill>
            <a:latin typeface="Century Gothic"/>
            <a:cs typeface="Century Gothic"/>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NOI - Data - PPT Template</Template>
  <TotalTime>3065</TotalTime>
  <Words>1288</Words>
  <Application>Microsoft Office PowerPoint</Application>
  <PresentationFormat>On-screen Show (4:3)</PresentationFormat>
  <Paragraphs>309</Paragraphs>
  <Slides>47</Slides>
  <Notes>44</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NOI - Data - PPT Template</vt:lpstr>
      <vt:lpstr>PYTHON Training</vt:lpstr>
      <vt:lpstr>Strings and conditionals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TITLE</dc:title>
  <dc:creator>Amy Keegan</dc:creator>
  <cp:lastModifiedBy>Shannon</cp:lastModifiedBy>
  <cp:revision>83</cp:revision>
  <dcterms:created xsi:type="dcterms:W3CDTF">2013-02-13T13:56:53Z</dcterms:created>
  <dcterms:modified xsi:type="dcterms:W3CDTF">2013-10-13T16:39:22Z</dcterms:modified>
</cp:coreProperties>
</file>