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7" r:id="rId2"/>
    <p:sldId id="258" r:id="rId3"/>
    <p:sldId id="259" r:id="rId4"/>
  </p:sldIdLst>
  <p:sldSz cx="18592800" cy="10458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/>
    <p:restoredTop sz="94673"/>
  </p:normalViewPr>
  <p:slideViewPr>
    <p:cSldViewPr snapToGrid="0">
      <p:cViewPr varScale="1">
        <p:scale>
          <a:sx n="71" d="100"/>
          <a:sy n="71" d="100"/>
        </p:scale>
        <p:origin x="2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95E31-C251-8F45-9626-D439557342DA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FE64F-BB76-3B46-9E87-9DD434C2B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627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D3B45"/>
                </a:solidFill>
                <a:effectLst/>
                <a:latin typeface="LatoWeb"/>
              </a:rPr>
              <a:t>Task1. </a:t>
            </a:r>
            <a:r>
              <a:rPr lang="en-US" altLang="zh-CN" b="0" i="0" dirty="0" err="1">
                <a:solidFill>
                  <a:srgbClr val="2D3B45"/>
                </a:solidFill>
                <a:effectLst/>
                <a:latin typeface="LatoWeb"/>
              </a:rPr>
              <a:t>ShippingAddress</a:t>
            </a:r>
            <a:r>
              <a:rPr lang="en-US" altLang="zh-CN" b="0" i="0" dirty="0">
                <a:solidFill>
                  <a:srgbClr val="2D3B45"/>
                </a:solidFill>
                <a:effectLst/>
                <a:latin typeface="LatoWeb"/>
              </a:rPr>
              <a:t> is a multi-valued attribute. </a:t>
            </a:r>
            <a:r>
              <a:rPr lang="en-US" altLang="zh-CN" b="0" i="0" dirty="0" err="1">
                <a:solidFill>
                  <a:srgbClr val="2D3B45"/>
                </a:solidFill>
                <a:effectLst/>
                <a:latin typeface="LatoWeb"/>
              </a:rPr>
              <a:t>ProductCost</a:t>
            </a:r>
            <a:r>
              <a:rPr lang="en-US" altLang="zh-CN" b="0" i="0" dirty="0">
                <a:solidFill>
                  <a:srgbClr val="2D3B45"/>
                </a:solidFill>
                <a:effectLst/>
                <a:latin typeface="LatoWeb"/>
              </a:rPr>
              <a:t> is derived. Inventory is derived. Quantity is an attribute on includes. </a:t>
            </a:r>
            <a:r>
              <a:rPr lang="en-US" altLang="zh-CN" b="0" i="0">
                <a:solidFill>
                  <a:srgbClr val="2D3B45"/>
                </a:solidFill>
                <a:effectLst/>
                <a:latin typeface="LatoWeb"/>
              </a:rPr>
              <a:t>(23/25)" 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FE64F-BB76-3B46-9E87-9DD434C2B38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68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100" y="1711604"/>
            <a:ext cx="13944600" cy="3641090"/>
          </a:xfrm>
        </p:spPr>
        <p:txBody>
          <a:bodyPr anchor="b"/>
          <a:lstStyle>
            <a:lvl1pPr algn="ctr">
              <a:defRPr sz="9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5493108"/>
            <a:ext cx="13944600" cy="2525037"/>
          </a:xfrm>
        </p:spPr>
        <p:txBody>
          <a:bodyPr/>
          <a:lstStyle>
            <a:lvl1pPr marL="0" indent="0" algn="ctr">
              <a:buNone/>
              <a:defRPr sz="3660"/>
            </a:lvl1pPr>
            <a:lvl2pPr marL="697230" indent="0" algn="ctr">
              <a:buNone/>
              <a:defRPr sz="3050"/>
            </a:lvl2pPr>
            <a:lvl3pPr marL="1394460" indent="0" algn="ctr">
              <a:buNone/>
              <a:defRPr sz="2745"/>
            </a:lvl3pPr>
            <a:lvl4pPr marL="2091690" indent="0" algn="ctr">
              <a:buNone/>
              <a:defRPr sz="2440"/>
            </a:lvl4pPr>
            <a:lvl5pPr marL="2788920" indent="0" algn="ctr">
              <a:buNone/>
              <a:defRPr sz="2440"/>
            </a:lvl5pPr>
            <a:lvl6pPr marL="3486150" indent="0" algn="ctr">
              <a:buNone/>
              <a:defRPr sz="2440"/>
            </a:lvl6pPr>
            <a:lvl7pPr marL="4183380" indent="0" algn="ctr">
              <a:buNone/>
              <a:defRPr sz="2440"/>
            </a:lvl7pPr>
            <a:lvl8pPr marL="4880610" indent="0" algn="ctr">
              <a:buNone/>
              <a:defRPr sz="2440"/>
            </a:lvl8pPr>
            <a:lvl9pPr marL="5577840" indent="0" algn="ctr">
              <a:buNone/>
              <a:defRPr sz="24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3EE3-637F-FB40-A3F5-CB5BE409FA62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Shijun</a:t>
            </a:r>
            <a:r>
              <a:rPr kumimoji="1" lang="zh-CN" altLang="en-US"/>
              <a:t> </a:t>
            </a:r>
            <a:r>
              <a:rPr kumimoji="1" lang="en-US" altLang="zh-CN"/>
              <a:t>Jiang</a:t>
            </a:r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5947-9C7C-044E-BCC6-9B021AEB69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168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3EE3-637F-FB40-A3F5-CB5BE409FA62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5947-9C7C-044E-BCC6-9B021AEB69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5472" y="556816"/>
            <a:ext cx="4009073" cy="886305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255" y="556816"/>
            <a:ext cx="11794808" cy="886305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3EE3-637F-FB40-A3F5-CB5BE409FA62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5947-9C7C-044E-BCC6-9B021AEB69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104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3EE3-637F-FB40-A3F5-CB5BE409FA62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Shijun</a:t>
            </a:r>
            <a:r>
              <a:rPr kumimoji="1" lang="zh-CN" altLang="en-US"/>
              <a:t> </a:t>
            </a:r>
            <a:r>
              <a:rPr kumimoji="1" lang="en-US" altLang="zh-CN"/>
              <a:t>Jiang</a:t>
            </a:r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/>
              <a:t>CSCI</a:t>
            </a:r>
            <a:r>
              <a:rPr kumimoji="1" lang="zh-CN" altLang="en-US"/>
              <a:t> </a:t>
            </a:r>
            <a:r>
              <a:rPr kumimoji="1" lang="en-US" altLang="zh-CN"/>
              <a:t>4125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AFF61A-6939-8E38-6874-47DDB07C1285}"/>
              </a:ext>
            </a:extLst>
          </p:cNvPr>
          <p:cNvSpPr txBox="1"/>
          <p:nvPr userDrawn="1"/>
        </p:nvSpPr>
        <p:spPr>
          <a:xfrm>
            <a:off x="13154110" y="8781281"/>
            <a:ext cx="5221305" cy="161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96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kumimoji="1" lang="zh-CN" altLang="en-US" sz="3296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96" b="1" dirty="0">
                <a:latin typeface="Arial" panose="020B0604020202020204" pitchFamily="34" charset="0"/>
                <a:cs typeface="Arial" panose="020B0604020202020204" pitchFamily="34" charset="0"/>
              </a:rPr>
              <a:t>4125</a:t>
            </a:r>
          </a:p>
          <a:p>
            <a:r>
              <a:rPr kumimoji="1" lang="en-US" altLang="zh-CN" sz="3296" b="1" dirty="0"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  <a:r>
              <a:rPr kumimoji="1" lang="zh-CN" altLang="en-US" sz="3296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96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zh-CN" altLang="en-US" sz="3296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96" b="1" dirty="0">
                <a:latin typeface="Arial" panose="020B0604020202020204" pitchFamily="34" charset="0"/>
                <a:cs typeface="Arial" panose="020B0604020202020204" pitchFamily="34" charset="0"/>
              </a:rPr>
              <a:t>E-R</a:t>
            </a:r>
            <a:r>
              <a:rPr kumimoji="1" lang="zh-CN" altLang="en-US" sz="3296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96" b="1" dirty="0"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</a:p>
          <a:p>
            <a:r>
              <a:rPr kumimoji="1" lang="en-US" altLang="zh-CN" sz="3296" b="1" dirty="0" err="1">
                <a:latin typeface="Arial" panose="020B0604020202020204" pitchFamily="34" charset="0"/>
                <a:cs typeface="Arial" panose="020B0604020202020204" pitchFamily="34" charset="0"/>
              </a:rPr>
              <a:t>Shijun</a:t>
            </a:r>
            <a:r>
              <a:rPr kumimoji="1" lang="zh-CN" altLang="en-US" sz="3296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96" b="1" dirty="0">
                <a:latin typeface="Arial" panose="020B0604020202020204" pitchFamily="34" charset="0"/>
                <a:cs typeface="Arial" panose="020B0604020202020204" pitchFamily="34" charset="0"/>
              </a:rPr>
              <a:t>Jiang</a:t>
            </a:r>
            <a:endParaRPr kumimoji="1" lang="zh-CN" altLang="en-US" sz="32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71" y="2607351"/>
            <a:ext cx="16036290" cy="4350424"/>
          </a:xfrm>
        </p:spPr>
        <p:txBody>
          <a:bodyPr anchor="b"/>
          <a:lstStyle>
            <a:lvl1pPr>
              <a:defRPr sz="9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571" y="6998932"/>
            <a:ext cx="16036290" cy="2287785"/>
          </a:xfrm>
        </p:spPr>
        <p:txBody>
          <a:bodyPr/>
          <a:lstStyle>
            <a:lvl1pPr marL="0" indent="0">
              <a:buNone/>
              <a:defRPr sz="3660">
                <a:solidFill>
                  <a:schemeClr val="tx1">
                    <a:tint val="75000"/>
                  </a:schemeClr>
                </a:solidFill>
              </a:defRPr>
            </a:lvl1pPr>
            <a:lvl2pPr marL="697230" indent="0">
              <a:buNone/>
              <a:defRPr sz="3050">
                <a:solidFill>
                  <a:schemeClr val="tx1">
                    <a:tint val="75000"/>
                  </a:schemeClr>
                </a:solidFill>
              </a:defRPr>
            </a:lvl2pPr>
            <a:lvl3pPr marL="1394460" indent="0">
              <a:buNone/>
              <a:defRPr sz="2745">
                <a:solidFill>
                  <a:schemeClr val="tx1">
                    <a:tint val="75000"/>
                  </a:schemeClr>
                </a:solidFill>
              </a:defRPr>
            </a:lvl3pPr>
            <a:lvl4pPr marL="209169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4pPr>
            <a:lvl5pPr marL="278892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5pPr>
            <a:lvl6pPr marL="348615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6pPr>
            <a:lvl7pPr marL="418338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7pPr>
            <a:lvl8pPr marL="488061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8pPr>
            <a:lvl9pPr marL="557784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3EE3-637F-FB40-A3F5-CB5BE409FA62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5947-9C7C-044E-BCC6-9B021AEB69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0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255" y="2784078"/>
            <a:ext cx="7901940" cy="66357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2605" y="2784078"/>
            <a:ext cx="7901940" cy="66357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3EE3-637F-FB40-A3F5-CB5BE409FA62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5947-9C7C-044E-BCC6-9B021AEB69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8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556816"/>
            <a:ext cx="16036290" cy="202148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678" y="2563773"/>
            <a:ext cx="7865625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678" y="3820239"/>
            <a:ext cx="7865625" cy="56189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12605" y="2563773"/>
            <a:ext cx="7904362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12605" y="3820239"/>
            <a:ext cx="7904362" cy="56189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3EE3-637F-FB40-A3F5-CB5BE409FA62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5947-9C7C-044E-BCC6-9B021AEB69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15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3EE3-637F-FB40-A3F5-CB5BE409FA62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5947-9C7C-044E-BCC6-9B021AEB69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4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3EE3-637F-FB40-A3F5-CB5BE409FA62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5947-9C7C-044E-BCC6-9B021AEB69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7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697230"/>
            <a:ext cx="5996661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62" y="1505824"/>
            <a:ext cx="9412605" cy="7432278"/>
          </a:xfrm>
        </p:spPr>
        <p:txBody>
          <a:bodyPr/>
          <a:lstStyle>
            <a:lvl1pPr>
              <a:defRPr sz="4880"/>
            </a:lvl1pPr>
            <a:lvl2pPr>
              <a:defRPr sz="4270"/>
            </a:lvl2pPr>
            <a:lvl3pPr>
              <a:defRPr sz="3660"/>
            </a:lvl3pPr>
            <a:lvl4pPr>
              <a:defRPr sz="3050"/>
            </a:lvl4pPr>
            <a:lvl5pPr>
              <a:defRPr sz="3050"/>
            </a:lvl5pPr>
            <a:lvl6pPr>
              <a:defRPr sz="3050"/>
            </a:lvl6pPr>
            <a:lvl7pPr>
              <a:defRPr sz="3050"/>
            </a:lvl7pPr>
            <a:lvl8pPr>
              <a:defRPr sz="3050"/>
            </a:lvl8pPr>
            <a:lvl9pPr>
              <a:defRPr sz="3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3137535"/>
            <a:ext cx="5996661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3EE3-637F-FB40-A3F5-CB5BE409FA62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5947-9C7C-044E-BCC6-9B021AEB69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107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697230"/>
            <a:ext cx="5996661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04362" y="1505824"/>
            <a:ext cx="9412605" cy="7432278"/>
          </a:xfrm>
        </p:spPr>
        <p:txBody>
          <a:bodyPr anchor="t"/>
          <a:lstStyle>
            <a:lvl1pPr marL="0" indent="0">
              <a:buNone/>
              <a:defRPr sz="4880"/>
            </a:lvl1pPr>
            <a:lvl2pPr marL="697230" indent="0">
              <a:buNone/>
              <a:defRPr sz="4270"/>
            </a:lvl2pPr>
            <a:lvl3pPr marL="1394460" indent="0">
              <a:buNone/>
              <a:defRPr sz="3660"/>
            </a:lvl3pPr>
            <a:lvl4pPr marL="2091690" indent="0">
              <a:buNone/>
              <a:defRPr sz="3050"/>
            </a:lvl4pPr>
            <a:lvl5pPr marL="2788920" indent="0">
              <a:buNone/>
              <a:defRPr sz="3050"/>
            </a:lvl5pPr>
            <a:lvl6pPr marL="3486150" indent="0">
              <a:buNone/>
              <a:defRPr sz="3050"/>
            </a:lvl6pPr>
            <a:lvl7pPr marL="4183380" indent="0">
              <a:buNone/>
              <a:defRPr sz="3050"/>
            </a:lvl7pPr>
            <a:lvl8pPr marL="4880610" indent="0">
              <a:buNone/>
              <a:defRPr sz="3050"/>
            </a:lvl8pPr>
            <a:lvl9pPr marL="5577840" indent="0">
              <a:buNone/>
              <a:defRPr sz="3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3137535"/>
            <a:ext cx="5996661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3EE3-637F-FB40-A3F5-CB5BE409FA62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5947-9C7C-044E-BCC6-9B021AEB69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13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255" y="556816"/>
            <a:ext cx="16036290" cy="2021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255" y="2784078"/>
            <a:ext cx="16036290" cy="663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255" y="9693434"/>
            <a:ext cx="4183380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D3EE3-637F-FB40-A3F5-CB5BE409FA62}" type="datetimeFigureOut">
              <a:rPr kumimoji="1" lang="zh-CN" altLang="en-US" smtClean="0"/>
              <a:t>2023/9/12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8865" y="9693434"/>
            <a:ext cx="6275070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/>
              <a:t>Shijun</a:t>
            </a:r>
            <a:r>
              <a:rPr kumimoji="1" lang="zh-CN" altLang="en-US"/>
              <a:t> </a:t>
            </a:r>
            <a:r>
              <a:rPr kumimoji="1" lang="en-US" altLang="zh-CN"/>
              <a:t>Jiang</a:t>
            </a:r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31165" y="9693434"/>
            <a:ext cx="4183380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/>
              <a:t>CSCI</a:t>
            </a:r>
            <a:r>
              <a:rPr kumimoji="1" lang="zh-CN" altLang="en-US"/>
              <a:t> </a:t>
            </a:r>
            <a:r>
              <a:rPr kumimoji="1" lang="en-US" altLang="zh-CN"/>
              <a:t>4125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00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94460" rtl="0" eaLnBrk="1" latinLnBrk="0" hangingPunct="1">
        <a:lnSpc>
          <a:spcPct val="90000"/>
        </a:lnSpc>
        <a:spcBef>
          <a:spcPct val="0"/>
        </a:spcBef>
        <a:buNone/>
        <a:defRPr sz="6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615" indent="-348615" algn="l" defTabSz="1394460" rtl="0" eaLnBrk="1" latinLnBrk="0" hangingPunct="1">
        <a:lnSpc>
          <a:spcPct val="90000"/>
        </a:lnSpc>
        <a:spcBef>
          <a:spcPts val="1525"/>
        </a:spcBef>
        <a:buFont typeface="Arial" panose="020B0604020202020204" pitchFamily="34" charset="0"/>
        <a:buChar char="•"/>
        <a:defRPr sz="4270" kern="1200">
          <a:solidFill>
            <a:schemeClr val="tx1"/>
          </a:solidFill>
          <a:latin typeface="+mn-lt"/>
          <a:ea typeface="+mn-ea"/>
          <a:cs typeface="+mn-cs"/>
        </a:defRPr>
      </a:lvl1pPr>
      <a:lvl2pPr marL="104584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2pPr>
      <a:lvl3pPr marL="174307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050" kern="1200">
          <a:solidFill>
            <a:schemeClr val="tx1"/>
          </a:solidFill>
          <a:latin typeface="+mn-lt"/>
          <a:ea typeface="+mn-ea"/>
          <a:cs typeface="+mn-cs"/>
        </a:defRPr>
      </a:lvl3pPr>
      <a:lvl4pPr marL="244030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313753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83476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53199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522922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92645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1pPr>
      <a:lvl2pPr marL="69723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2pPr>
      <a:lvl3pPr marL="139446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3pPr>
      <a:lvl4pPr marL="209169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278892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48615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18338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488061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57784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8D9692-59B5-F17C-BDE9-BD8BF4DCC126}"/>
              </a:ext>
            </a:extLst>
          </p:cNvPr>
          <p:cNvSpPr/>
          <p:nvPr/>
        </p:nvSpPr>
        <p:spPr>
          <a:xfrm>
            <a:off x="3103502" y="3920777"/>
            <a:ext cx="1886887" cy="140359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19" b="1" dirty="0">
                <a:latin typeface="Palatino Linotype" panose="02040502050505030304" pitchFamily="18" charset="0"/>
                <a:cs typeface="Arial" panose="020B0604020202020204" pitchFamily="34" charset="0"/>
              </a:rPr>
              <a:t>Customer</a:t>
            </a:r>
            <a:endParaRPr kumimoji="1" lang="zh-CN" altLang="en-US" sz="2119" b="1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BDE988-E992-1375-D9BD-E3F759C98D53}"/>
              </a:ext>
            </a:extLst>
          </p:cNvPr>
          <p:cNvSpPr/>
          <p:nvPr/>
        </p:nvSpPr>
        <p:spPr>
          <a:xfrm>
            <a:off x="8402177" y="2570698"/>
            <a:ext cx="1886887" cy="934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19" b="1" dirty="0">
                <a:latin typeface="Palatino Linotype" panose="02040502050505030304" pitchFamily="18" charset="0"/>
                <a:cs typeface="Arial" panose="020B0604020202020204" pitchFamily="34" charset="0"/>
              </a:rPr>
              <a:t>Order</a:t>
            </a:r>
            <a:endParaRPr kumimoji="1" lang="zh-CN" altLang="en-US" sz="2119" b="1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4F08F2-175B-17F0-D3B7-599B68D93F26}"/>
              </a:ext>
            </a:extLst>
          </p:cNvPr>
          <p:cNvSpPr/>
          <p:nvPr/>
        </p:nvSpPr>
        <p:spPr>
          <a:xfrm>
            <a:off x="8632937" y="5666733"/>
            <a:ext cx="1451372" cy="140359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19" b="1" dirty="0">
                <a:latin typeface="Palatino Linotype" panose="02040502050505030304" pitchFamily="18" charset="0"/>
                <a:cs typeface="Arial" panose="020B0604020202020204" pitchFamily="34" charset="0"/>
              </a:rPr>
              <a:t>Product</a:t>
            </a:r>
            <a:endParaRPr kumimoji="1" lang="zh-CN" altLang="en-US" sz="2119" b="1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7F2AE5-31C0-242A-F1A2-193B2C4B2B89}"/>
              </a:ext>
            </a:extLst>
          </p:cNvPr>
          <p:cNvSpPr/>
          <p:nvPr/>
        </p:nvSpPr>
        <p:spPr>
          <a:xfrm>
            <a:off x="14104114" y="5671493"/>
            <a:ext cx="1451377" cy="140359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01600" cmpd="dbl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19" b="1" dirty="0">
                <a:latin typeface="Palatino Linotype" panose="02040502050505030304" pitchFamily="18" charset="0"/>
                <a:cs typeface="Arial" panose="020B0604020202020204" pitchFamily="34" charset="0"/>
              </a:rPr>
              <a:t>Review</a:t>
            </a:r>
            <a:endParaRPr kumimoji="1" lang="zh-CN" altLang="en-US" sz="2119" b="1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24338529-567B-8735-AD7E-A1F21E8D02E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046946" y="5324370"/>
            <a:ext cx="9757" cy="1153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菱形 12">
            <a:extLst>
              <a:ext uri="{FF2B5EF4-FFF2-40B4-BE49-F238E27FC236}">
                <a16:creationId xmlns:a16="http://schemas.microsoft.com/office/drawing/2014/main" id="{69AB5B3A-C3EC-2D8F-D7BA-3C36CFEB430A}"/>
              </a:ext>
            </a:extLst>
          </p:cNvPr>
          <p:cNvSpPr/>
          <p:nvPr/>
        </p:nvSpPr>
        <p:spPr>
          <a:xfrm>
            <a:off x="5104995" y="2508691"/>
            <a:ext cx="2710823" cy="1057983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19" dirty="0">
                <a:latin typeface="Palatino Linotype" panose="02040502050505030304" pitchFamily="18" charset="0"/>
                <a:cs typeface="Arial" panose="020B0604020202020204" pitchFamily="34" charset="0"/>
              </a:rPr>
              <a:t>Place</a:t>
            </a:r>
            <a:r>
              <a:rPr kumimoji="1" lang="zh-CN" altLang="en-US" sz="2119" dirty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119" dirty="0">
                <a:latin typeface="Palatino Linotype" panose="02040502050505030304" pitchFamily="18" charset="0"/>
                <a:cs typeface="Arial" panose="020B0604020202020204" pitchFamily="34" charset="0"/>
              </a:rPr>
              <a:t>an</a:t>
            </a:r>
            <a:r>
              <a:rPr kumimoji="1" lang="zh-CN" altLang="en-US" sz="2119" dirty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119" dirty="0">
                <a:latin typeface="Palatino Linotype" panose="02040502050505030304" pitchFamily="18" charset="0"/>
                <a:cs typeface="Arial" panose="020B0604020202020204" pitchFamily="34" charset="0"/>
              </a:rPr>
              <a:t>order</a:t>
            </a:r>
            <a:r>
              <a:rPr kumimoji="1" lang="zh-CN" altLang="en-US" sz="2119" dirty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EB7F25A-68B1-4810-3EC3-7618120C7219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flipV="1">
            <a:off x="4046946" y="3037683"/>
            <a:ext cx="1058049" cy="883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B2F4BC41-4066-33BD-8231-998C12B038CA}"/>
              </a:ext>
            </a:extLst>
          </p:cNvPr>
          <p:cNvCxnSpPr>
            <a:cxnSpLocks/>
          </p:cNvCxnSpPr>
          <p:nvPr/>
        </p:nvCxnSpPr>
        <p:spPr>
          <a:xfrm>
            <a:off x="7710786" y="3002360"/>
            <a:ext cx="6901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菱形 20">
            <a:extLst>
              <a:ext uri="{FF2B5EF4-FFF2-40B4-BE49-F238E27FC236}">
                <a16:creationId xmlns:a16="http://schemas.microsoft.com/office/drawing/2014/main" id="{D7107A8D-5F8A-3C08-1C57-3663CDC7ABC1}"/>
              </a:ext>
            </a:extLst>
          </p:cNvPr>
          <p:cNvSpPr/>
          <p:nvPr/>
        </p:nvSpPr>
        <p:spPr>
          <a:xfrm>
            <a:off x="8088966" y="4161286"/>
            <a:ext cx="2530397" cy="1057983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19" dirty="0">
                <a:latin typeface="Palatino Linotype" panose="02040502050505030304" pitchFamily="18" charset="0"/>
                <a:cs typeface="Arial" panose="020B0604020202020204" pitchFamily="34" charset="0"/>
              </a:rPr>
              <a:t>included</a:t>
            </a:r>
            <a:endParaRPr kumimoji="1" lang="zh-CN" altLang="en-US" sz="2119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DEB2522C-7ABA-0E3B-7EF1-D7F2004F1007}"/>
              </a:ext>
            </a:extLst>
          </p:cNvPr>
          <p:cNvSpPr/>
          <p:nvPr/>
        </p:nvSpPr>
        <p:spPr>
          <a:xfrm>
            <a:off x="10810703" y="5848763"/>
            <a:ext cx="2600623" cy="1057983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19" dirty="0">
                <a:latin typeface="Palatino Linotype" panose="02040502050505030304" pitchFamily="18" charset="0"/>
                <a:cs typeface="Arial" panose="020B0604020202020204" pitchFamily="34" charset="0"/>
              </a:rPr>
              <a:t>received</a:t>
            </a:r>
            <a:endParaRPr kumimoji="1" lang="zh-CN" altLang="en-US" sz="2119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90A2926A-3E16-92B1-2CC1-74C073EA5374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>
            <a:off x="10084308" y="6368529"/>
            <a:ext cx="726395" cy="9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94B8A444-78DF-E91F-4C1E-CC124CBD1289}"/>
              </a:ext>
            </a:extLst>
          </p:cNvPr>
          <p:cNvCxnSpPr>
            <a:cxnSpLocks/>
          </p:cNvCxnSpPr>
          <p:nvPr/>
        </p:nvCxnSpPr>
        <p:spPr>
          <a:xfrm>
            <a:off x="13302309" y="6314228"/>
            <a:ext cx="801804" cy="1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菱形 9">
            <a:extLst>
              <a:ext uri="{FF2B5EF4-FFF2-40B4-BE49-F238E27FC236}">
                <a16:creationId xmlns:a16="http://schemas.microsoft.com/office/drawing/2014/main" id="{544B9EC9-D42F-839C-5BCE-F19DE43B8DB5}"/>
              </a:ext>
            </a:extLst>
          </p:cNvPr>
          <p:cNvSpPr/>
          <p:nvPr/>
        </p:nvSpPr>
        <p:spPr>
          <a:xfrm>
            <a:off x="5725584" y="4165791"/>
            <a:ext cx="1977603" cy="1057983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48" dirty="0">
                <a:latin typeface="Palatino Linotype" panose="02040502050505030304" pitchFamily="18" charset="0"/>
                <a:cs typeface="Arial" panose="020B0604020202020204" pitchFamily="34" charset="0"/>
              </a:rPr>
              <a:t>Referral</a:t>
            </a:r>
            <a:endParaRPr kumimoji="1" lang="zh-CN" altLang="en-US" sz="1648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9B53C5FF-C876-2F55-33CD-AEAADB40FB26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4996478" y="4165790"/>
            <a:ext cx="1717909" cy="15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75AD47B0-E9A8-E496-4B96-F4F6428CC478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988637" y="5211149"/>
            <a:ext cx="1725751" cy="12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CD032105-651F-3B3F-B47A-E0F96589DB2E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9354165" y="5219268"/>
            <a:ext cx="4457" cy="447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C494B44-73DC-BA90-B6A5-49924230E639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345620" y="3504711"/>
            <a:ext cx="8545" cy="656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B5F65F1A-BFBC-7546-935E-B076432461BA}"/>
              </a:ext>
            </a:extLst>
          </p:cNvPr>
          <p:cNvSpPr/>
          <p:nvPr/>
        </p:nvSpPr>
        <p:spPr>
          <a:xfrm>
            <a:off x="77145" y="2828127"/>
            <a:ext cx="1900156" cy="879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84" b="1" u="sng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Customer</a:t>
            </a:r>
          </a:p>
          <a:p>
            <a:pPr algn="ctr"/>
            <a:r>
              <a:rPr lang="en-US" altLang="zh-CN" sz="1884" b="1" u="sng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ID</a:t>
            </a:r>
            <a:endParaRPr kumimoji="1" lang="zh-CN" altLang="en-US" sz="1884" u="sng" dirty="0">
              <a:solidFill>
                <a:schemeClr val="bg1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7252924-A204-63DC-6BE8-0DE778FD994D}"/>
              </a:ext>
            </a:extLst>
          </p:cNvPr>
          <p:cNvSpPr/>
          <p:nvPr/>
        </p:nvSpPr>
        <p:spPr>
          <a:xfrm>
            <a:off x="667089" y="4076787"/>
            <a:ext cx="1230364" cy="879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84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Name</a:t>
            </a:r>
            <a:endParaRPr kumimoji="1" lang="zh-CN" altLang="en-US" sz="1884" dirty="0">
              <a:solidFill>
                <a:schemeClr val="bg1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703C413-BCD2-0C91-592C-EBFE10792603}"/>
              </a:ext>
            </a:extLst>
          </p:cNvPr>
          <p:cNvSpPr/>
          <p:nvPr/>
        </p:nvSpPr>
        <p:spPr>
          <a:xfrm>
            <a:off x="485528" y="5255798"/>
            <a:ext cx="1593480" cy="879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84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Date</a:t>
            </a:r>
            <a:r>
              <a:rPr kumimoji="1" lang="zh-CN" altLang="en-US" sz="1884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1884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of</a:t>
            </a:r>
            <a:r>
              <a:rPr kumimoji="1" lang="zh-CN" altLang="en-US" sz="1884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1884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Birth</a:t>
            </a:r>
            <a:endParaRPr kumimoji="1" lang="zh-CN" altLang="en-US" sz="1884" dirty="0">
              <a:solidFill>
                <a:schemeClr val="bg1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DDE12650-3705-588C-F521-B67612FAD75A}"/>
              </a:ext>
            </a:extLst>
          </p:cNvPr>
          <p:cNvCxnSpPr>
            <a:cxnSpLocks/>
            <a:stCxn id="4" idx="1"/>
            <a:endCxn id="47" idx="6"/>
          </p:cNvCxnSpPr>
          <p:nvPr/>
        </p:nvCxnSpPr>
        <p:spPr>
          <a:xfrm flipH="1" flipV="1">
            <a:off x="1977301" y="3267853"/>
            <a:ext cx="1126201" cy="1354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3EC096B4-27B2-2696-11C9-4501CE9401F5}"/>
              </a:ext>
            </a:extLst>
          </p:cNvPr>
          <p:cNvCxnSpPr>
            <a:cxnSpLocks/>
            <a:stCxn id="4" idx="1"/>
            <a:endCxn id="48" idx="6"/>
          </p:cNvCxnSpPr>
          <p:nvPr/>
        </p:nvCxnSpPr>
        <p:spPr>
          <a:xfrm flipH="1" flipV="1">
            <a:off x="1897453" y="4516512"/>
            <a:ext cx="1206049" cy="106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83093AB-A77C-FA5D-660B-B8BB2BFCC433}"/>
              </a:ext>
            </a:extLst>
          </p:cNvPr>
          <p:cNvCxnSpPr>
            <a:cxnSpLocks/>
            <a:stCxn id="4" idx="1"/>
            <a:endCxn id="49" idx="6"/>
          </p:cNvCxnSpPr>
          <p:nvPr/>
        </p:nvCxnSpPr>
        <p:spPr>
          <a:xfrm flipH="1">
            <a:off x="2079008" y="4622574"/>
            <a:ext cx="1024493" cy="1072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E2C96E1E-FA12-E9AA-D7EE-4B69E4466269}"/>
              </a:ext>
            </a:extLst>
          </p:cNvPr>
          <p:cNvSpPr/>
          <p:nvPr/>
        </p:nvSpPr>
        <p:spPr>
          <a:xfrm>
            <a:off x="4727811" y="1015258"/>
            <a:ext cx="2710823" cy="879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19" b="1" u="sng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Confirmation</a:t>
            </a:r>
          </a:p>
          <a:p>
            <a:pPr algn="ctr"/>
            <a:r>
              <a:rPr lang="en-US" altLang="zh-CN" sz="2119" b="1" u="sng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Number</a:t>
            </a:r>
            <a:endParaRPr kumimoji="1" lang="zh-CN" altLang="en-US" sz="2119" b="1" u="sng" dirty="0">
              <a:solidFill>
                <a:schemeClr val="bg1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9C2B2ADA-513C-2449-DBED-E7B51569CEFF}"/>
              </a:ext>
            </a:extLst>
          </p:cNvPr>
          <p:cNvSpPr/>
          <p:nvPr/>
        </p:nvSpPr>
        <p:spPr>
          <a:xfrm>
            <a:off x="7342093" y="82554"/>
            <a:ext cx="1465873" cy="879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84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Order</a:t>
            </a:r>
          </a:p>
          <a:p>
            <a:pPr algn="ctr"/>
            <a:r>
              <a:rPr lang="en-US" altLang="zh-CN" sz="1884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Date</a:t>
            </a:r>
            <a:endParaRPr kumimoji="1" lang="zh-CN" altLang="en-US" sz="1884" b="1" dirty="0">
              <a:solidFill>
                <a:schemeClr val="bg1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99E5749-543A-729F-0617-0F0D87F8C914}"/>
              </a:ext>
            </a:extLst>
          </p:cNvPr>
          <p:cNvSpPr/>
          <p:nvPr/>
        </p:nvSpPr>
        <p:spPr>
          <a:xfrm>
            <a:off x="10795505" y="708139"/>
            <a:ext cx="1773868" cy="879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84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Shipping Cost</a:t>
            </a:r>
            <a:endParaRPr kumimoji="1" lang="zh-CN" altLang="en-US" sz="1884" b="1" dirty="0">
              <a:solidFill>
                <a:schemeClr val="bg1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FCB0062C-1C6A-5868-4AFB-D44D5ABE3FC3}"/>
              </a:ext>
            </a:extLst>
          </p:cNvPr>
          <p:cNvSpPr/>
          <p:nvPr/>
        </p:nvSpPr>
        <p:spPr>
          <a:xfrm>
            <a:off x="9172556" y="82554"/>
            <a:ext cx="1465873" cy="879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84" b="1" dirty="0">
                <a:latin typeface="Palatino Linotype" panose="02040502050505030304" pitchFamily="18" charset="0"/>
                <a:cs typeface="Arial" panose="020B0604020202020204" pitchFamily="34" charset="0"/>
              </a:rPr>
              <a:t>Product</a:t>
            </a:r>
            <a:r>
              <a:rPr kumimoji="1" lang="zh-CN" altLang="en-US" sz="1884" b="1" dirty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1884" b="1" dirty="0">
                <a:latin typeface="Palatino Linotype" panose="02040502050505030304" pitchFamily="18" charset="0"/>
                <a:cs typeface="Arial" panose="020B0604020202020204" pitchFamily="34" charset="0"/>
              </a:rPr>
              <a:t>Cost</a:t>
            </a:r>
            <a:endParaRPr kumimoji="1" lang="zh-CN" altLang="en-US" sz="1884" b="1" dirty="0">
              <a:solidFill>
                <a:schemeClr val="bg1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9562ABA-891F-5517-DBA6-4A7376ED20DB}"/>
              </a:ext>
            </a:extLst>
          </p:cNvPr>
          <p:cNvSpPr/>
          <p:nvPr/>
        </p:nvSpPr>
        <p:spPr>
          <a:xfrm>
            <a:off x="11836436" y="1544406"/>
            <a:ext cx="1465873" cy="879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84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Total</a:t>
            </a:r>
          </a:p>
          <a:p>
            <a:pPr algn="ctr"/>
            <a:r>
              <a:rPr lang="en-US" altLang="zh-CN" sz="1884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Cost</a:t>
            </a:r>
            <a:endParaRPr kumimoji="1" lang="zh-CN" altLang="en-US" sz="1884" b="1" dirty="0">
              <a:solidFill>
                <a:schemeClr val="bg1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D38BF23F-86B8-4504-95D4-2FA266002E32}"/>
              </a:ext>
            </a:extLst>
          </p:cNvPr>
          <p:cNvCxnSpPr>
            <a:cxnSpLocks/>
            <a:stCxn id="6" idx="0"/>
            <a:endCxn id="66" idx="6"/>
          </p:cNvCxnSpPr>
          <p:nvPr/>
        </p:nvCxnSpPr>
        <p:spPr>
          <a:xfrm flipH="1" flipV="1">
            <a:off x="7438632" y="1454986"/>
            <a:ext cx="1906987" cy="1115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B5C4FDCC-9C06-66FF-0F1C-D6435C7172E8}"/>
              </a:ext>
            </a:extLst>
          </p:cNvPr>
          <p:cNvCxnSpPr>
            <a:cxnSpLocks/>
            <a:stCxn id="6" idx="0"/>
            <a:endCxn id="67" idx="4"/>
          </p:cNvCxnSpPr>
          <p:nvPr/>
        </p:nvCxnSpPr>
        <p:spPr>
          <a:xfrm flipH="1" flipV="1">
            <a:off x="8075030" y="962007"/>
            <a:ext cx="1270591" cy="1608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5D58DC72-2D8C-B181-47C0-99B26ECFD76F}"/>
              </a:ext>
            </a:extLst>
          </p:cNvPr>
          <p:cNvCxnSpPr>
            <a:cxnSpLocks/>
            <a:stCxn id="6" idx="0"/>
            <a:endCxn id="69" idx="4"/>
          </p:cNvCxnSpPr>
          <p:nvPr/>
        </p:nvCxnSpPr>
        <p:spPr>
          <a:xfrm flipV="1">
            <a:off x="9345621" y="962006"/>
            <a:ext cx="559872" cy="1608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06A20067-4981-4DA7-FC04-4B4E74586818}"/>
              </a:ext>
            </a:extLst>
          </p:cNvPr>
          <p:cNvCxnSpPr>
            <a:cxnSpLocks/>
            <a:stCxn id="6" idx="0"/>
            <a:endCxn id="68" idx="3"/>
          </p:cNvCxnSpPr>
          <p:nvPr/>
        </p:nvCxnSpPr>
        <p:spPr>
          <a:xfrm flipV="1">
            <a:off x="9345620" y="1458798"/>
            <a:ext cx="1709661" cy="1111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ACA70204-6E96-EFB0-2C88-5E33E05A96DE}"/>
              </a:ext>
            </a:extLst>
          </p:cNvPr>
          <p:cNvCxnSpPr>
            <a:cxnSpLocks/>
            <a:stCxn id="6" idx="0"/>
            <a:endCxn id="70" idx="2"/>
          </p:cNvCxnSpPr>
          <p:nvPr/>
        </p:nvCxnSpPr>
        <p:spPr>
          <a:xfrm flipV="1">
            <a:off x="9345621" y="1984132"/>
            <a:ext cx="2490815" cy="586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E75F6863-64B7-9EAA-F9C8-6675278DFF09}"/>
              </a:ext>
            </a:extLst>
          </p:cNvPr>
          <p:cNvSpPr/>
          <p:nvPr/>
        </p:nvSpPr>
        <p:spPr>
          <a:xfrm>
            <a:off x="6302671" y="7112012"/>
            <a:ext cx="1942828" cy="879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55" b="1" u="sng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Product</a:t>
            </a:r>
            <a:r>
              <a:rPr lang="zh-CN" altLang="en-US" sz="2355" b="1" u="sng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US" altLang="zh-CN" sz="2355" b="1" u="sng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ID</a:t>
            </a:r>
            <a:endParaRPr kumimoji="1" lang="zh-CN" altLang="en-US" sz="2355" u="sng" dirty="0">
              <a:solidFill>
                <a:schemeClr val="bg1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43F7B2D-3D06-D55F-A4A9-7816EFD4C125}"/>
              </a:ext>
            </a:extLst>
          </p:cNvPr>
          <p:cNvSpPr/>
          <p:nvPr/>
        </p:nvSpPr>
        <p:spPr>
          <a:xfrm>
            <a:off x="8490667" y="8937394"/>
            <a:ext cx="1628616" cy="879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55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Price</a:t>
            </a:r>
            <a:endParaRPr kumimoji="1" lang="zh-CN" altLang="en-US" sz="2355" dirty="0">
              <a:solidFill>
                <a:schemeClr val="bg1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E1D54D55-CC20-4BFE-5710-2D883C8D1EA9}"/>
              </a:ext>
            </a:extLst>
          </p:cNvPr>
          <p:cNvSpPr/>
          <p:nvPr/>
        </p:nvSpPr>
        <p:spPr>
          <a:xfrm>
            <a:off x="7294688" y="8066372"/>
            <a:ext cx="1628616" cy="879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55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Name</a:t>
            </a:r>
            <a:endParaRPr kumimoji="1" lang="zh-CN" altLang="en-US" sz="2355" dirty="0">
              <a:solidFill>
                <a:schemeClr val="bg1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FE117EFA-C140-EEC5-C1B9-97794FF5C563}"/>
              </a:ext>
            </a:extLst>
          </p:cNvPr>
          <p:cNvSpPr/>
          <p:nvPr/>
        </p:nvSpPr>
        <p:spPr>
          <a:xfrm>
            <a:off x="15393910" y="4474399"/>
            <a:ext cx="1886041" cy="879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84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Review</a:t>
            </a:r>
          </a:p>
          <a:p>
            <a:pPr algn="ctr"/>
            <a:r>
              <a:rPr lang="en-US" altLang="zh-CN" sz="1884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Number</a:t>
            </a:r>
            <a:endParaRPr kumimoji="1" lang="zh-CN" altLang="en-US" sz="1884" dirty="0">
              <a:solidFill>
                <a:schemeClr val="bg1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5AFE285-FD15-96B8-392D-44ABABE645FE}"/>
              </a:ext>
            </a:extLst>
          </p:cNvPr>
          <p:cNvSpPr/>
          <p:nvPr/>
        </p:nvSpPr>
        <p:spPr>
          <a:xfrm>
            <a:off x="10394061" y="7129828"/>
            <a:ext cx="2209896" cy="879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55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Inventory</a:t>
            </a:r>
            <a:endParaRPr kumimoji="1" lang="zh-CN" altLang="en-US" sz="2355" dirty="0">
              <a:solidFill>
                <a:schemeClr val="bg1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5F855B7-A72F-80BD-1C2B-E72136F44E81}"/>
              </a:ext>
            </a:extLst>
          </p:cNvPr>
          <p:cNvSpPr/>
          <p:nvPr/>
        </p:nvSpPr>
        <p:spPr>
          <a:xfrm>
            <a:off x="16248976" y="5918836"/>
            <a:ext cx="1628616" cy="879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84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Review</a:t>
            </a:r>
            <a:r>
              <a:rPr lang="zh-CN" altLang="en-US" sz="1884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US" altLang="zh-CN" sz="1884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Text</a:t>
            </a:r>
            <a:endParaRPr kumimoji="1" lang="zh-CN" altLang="en-US" sz="1884" dirty="0">
              <a:solidFill>
                <a:schemeClr val="bg1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9A0BB6DD-2CA1-FF47-81A8-18766BD36808}"/>
              </a:ext>
            </a:extLst>
          </p:cNvPr>
          <p:cNvSpPr/>
          <p:nvPr/>
        </p:nvSpPr>
        <p:spPr>
          <a:xfrm>
            <a:off x="15244300" y="7323096"/>
            <a:ext cx="1628616" cy="879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84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Rating</a:t>
            </a:r>
          </a:p>
          <a:p>
            <a:pPr algn="ctr"/>
            <a:r>
              <a:rPr lang="en-US" altLang="zh-CN" sz="1884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(1</a:t>
            </a:r>
            <a:r>
              <a:rPr lang="zh-CN" altLang="en-US" sz="1884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US" altLang="zh-CN" sz="1884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</a:t>
            </a:r>
            <a:r>
              <a:rPr lang="zh-CN" altLang="en-US" sz="1884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US" altLang="zh-CN" sz="1884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5)</a:t>
            </a:r>
            <a:endParaRPr kumimoji="1" lang="zh-CN" altLang="en-US" sz="1884" dirty="0">
              <a:solidFill>
                <a:schemeClr val="bg1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EFE2E530-E5D8-722F-6653-8C0509EF07C7}"/>
              </a:ext>
            </a:extLst>
          </p:cNvPr>
          <p:cNvCxnSpPr>
            <a:cxnSpLocks/>
            <a:stCxn id="7" idx="2"/>
            <a:endCxn id="85" idx="6"/>
          </p:cNvCxnSpPr>
          <p:nvPr/>
        </p:nvCxnSpPr>
        <p:spPr>
          <a:xfrm flipH="1">
            <a:off x="8245499" y="7070325"/>
            <a:ext cx="1113123" cy="481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A2449140-761D-AC5C-82C8-C4A8DFCCDCDE}"/>
              </a:ext>
            </a:extLst>
          </p:cNvPr>
          <p:cNvCxnSpPr>
            <a:cxnSpLocks/>
            <a:stCxn id="7" idx="2"/>
            <a:endCxn id="87" idx="7"/>
          </p:cNvCxnSpPr>
          <p:nvPr/>
        </p:nvCxnSpPr>
        <p:spPr>
          <a:xfrm flipH="1">
            <a:off x="8684801" y="7070325"/>
            <a:ext cx="673823" cy="1124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8C4391B3-385B-ACBF-82AE-F77B23498ECB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 flipH="1">
            <a:off x="9304975" y="7070326"/>
            <a:ext cx="53647" cy="18670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FD0324F-32C4-63FB-8E5C-11FC6988BB3A}"/>
              </a:ext>
            </a:extLst>
          </p:cNvPr>
          <p:cNvCxnSpPr>
            <a:cxnSpLocks/>
            <a:stCxn id="21" idx="3"/>
            <a:endCxn id="57" idx="2"/>
          </p:cNvCxnSpPr>
          <p:nvPr/>
        </p:nvCxnSpPr>
        <p:spPr>
          <a:xfrm flipV="1">
            <a:off x="10619363" y="4690277"/>
            <a:ext cx="63796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7B4E6281-9957-F4B5-AD34-2EC42DB7AB1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5555491" y="5312858"/>
            <a:ext cx="382296" cy="1060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1F1C183-8BF4-FCF5-A5DB-0A3B0745FA55}"/>
              </a:ext>
            </a:extLst>
          </p:cNvPr>
          <p:cNvCxnSpPr>
            <a:cxnSpLocks/>
            <a:stCxn id="8" idx="3"/>
            <a:endCxn id="90" idx="2"/>
          </p:cNvCxnSpPr>
          <p:nvPr/>
        </p:nvCxnSpPr>
        <p:spPr>
          <a:xfrm flipV="1">
            <a:off x="15555491" y="6358563"/>
            <a:ext cx="693487" cy="14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9773EFFE-AD28-2CDC-7012-F69938CEC49D}"/>
              </a:ext>
            </a:extLst>
          </p:cNvPr>
          <p:cNvCxnSpPr>
            <a:cxnSpLocks/>
            <a:stCxn id="8" idx="3"/>
            <a:endCxn id="91" idx="0"/>
          </p:cNvCxnSpPr>
          <p:nvPr/>
        </p:nvCxnSpPr>
        <p:spPr>
          <a:xfrm>
            <a:off x="15555491" y="6373289"/>
            <a:ext cx="503117" cy="94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993E691E-70ED-CC55-BDB3-4DEDBB9AC130}"/>
              </a:ext>
            </a:extLst>
          </p:cNvPr>
          <p:cNvSpPr/>
          <p:nvPr/>
        </p:nvSpPr>
        <p:spPr>
          <a:xfrm>
            <a:off x="4996476" y="5583614"/>
            <a:ext cx="1588357" cy="879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48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Referring</a:t>
            </a:r>
          </a:p>
          <a:p>
            <a:pPr algn="ctr"/>
            <a:r>
              <a:rPr lang="en-US" altLang="zh-CN" sz="1648" dirty="0" err="1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CustomerID</a:t>
            </a:r>
            <a:endParaRPr kumimoji="1" lang="zh-CN" altLang="en-US" sz="1648" dirty="0">
              <a:solidFill>
                <a:schemeClr val="bg1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8ACFEC17-10D0-96A1-F974-3C4797890098}"/>
              </a:ext>
            </a:extLst>
          </p:cNvPr>
          <p:cNvSpPr/>
          <p:nvPr/>
        </p:nvSpPr>
        <p:spPr>
          <a:xfrm>
            <a:off x="6812607" y="5598322"/>
            <a:ext cx="1588356" cy="879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48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Referred</a:t>
            </a:r>
          </a:p>
          <a:p>
            <a:pPr algn="ctr"/>
            <a:r>
              <a:rPr lang="en-US" altLang="zh-CN" sz="1648" dirty="0" err="1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CustomerID</a:t>
            </a:r>
            <a:endParaRPr kumimoji="1" lang="zh-CN" altLang="en-US" sz="1648" dirty="0">
              <a:solidFill>
                <a:schemeClr val="bg1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B90016E-2FBF-4EC6-B3EA-B7B3014DF756}"/>
              </a:ext>
            </a:extLst>
          </p:cNvPr>
          <p:cNvCxnSpPr>
            <a:cxnSpLocks/>
            <a:stCxn id="10" idx="2"/>
            <a:endCxn id="136" idx="0"/>
          </p:cNvCxnSpPr>
          <p:nvPr/>
        </p:nvCxnSpPr>
        <p:spPr>
          <a:xfrm flipH="1">
            <a:off x="5790656" y="5223773"/>
            <a:ext cx="923731" cy="359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D716051D-7E03-FF2F-1FF0-1B632EEA5680}"/>
              </a:ext>
            </a:extLst>
          </p:cNvPr>
          <p:cNvCxnSpPr>
            <a:cxnSpLocks/>
            <a:stCxn id="137" idx="0"/>
            <a:endCxn id="10" idx="2"/>
          </p:cNvCxnSpPr>
          <p:nvPr/>
        </p:nvCxnSpPr>
        <p:spPr>
          <a:xfrm flipH="1" flipV="1">
            <a:off x="6714385" y="5223774"/>
            <a:ext cx="892400" cy="374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D12CBC0-1E23-8703-FD42-54EF4F97FC8D}"/>
              </a:ext>
            </a:extLst>
          </p:cNvPr>
          <p:cNvSpPr txBox="1"/>
          <p:nvPr/>
        </p:nvSpPr>
        <p:spPr>
          <a:xfrm>
            <a:off x="9385919" y="3547536"/>
            <a:ext cx="437924" cy="418448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119" b="1" dirty="0">
                <a:latin typeface="Palatino Linotype" panose="02040502050505030304" pitchFamily="18" charset="0"/>
                <a:cs typeface="Arial" panose="020B0604020202020204" pitchFamily="34" charset="0"/>
              </a:rPr>
              <a:t>N</a:t>
            </a:r>
            <a:endParaRPr lang="en-US" altLang="en-US" sz="2119" b="1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30BAEC9-0534-ADDF-5C69-9462A76AD3D8}"/>
              </a:ext>
            </a:extLst>
          </p:cNvPr>
          <p:cNvSpPr txBox="1"/>
          <p:nvPr/>
        </p:nvSpPr>
        <p:spPr>
          <a:xfrm>
            <a:off x="9405454" y="5168288"/>
            <a:ext cx="437924" cy="418448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119" b="1" dirty="0">
                <a:latin typeface="Palatino Linotype" panose="02040502050505030304" pitchFamily="18" charset="0"/>
                <a:cs typeface="Arial" panose="020B0604020202020204" pitchFamily="34" charset="0"/>
              </a:rPr>
              <a:t>M</a:t>
            </a:r>
            <a:endParaRPr lang="en-US" altLang="en-US" sz="2119" b="1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4F7B7126-9F80-9CC1-D4F3-5952CFA5BFEA}"/>
              </a:ext>
            </a:extLst>
          </p:cNvPr>
          <p:cNvSpPr txBox="1"/>
          <p:nvPr/>
        </p:nvSpPr>
        <p:spPr>
          <a:xfrm>
            <a:off x="10277595" y="5895780"/>
            <a:ext cx="437924" cy="418448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119" b="1" dirty="0">
                <a:latin typeface="Palatino Linotype" panose="02040502050505030304" pitchFamily="18" charset="0"/>
                <a:cs typeface="Arial" panose="020B0604020202020204" pitchFamily="34" charset="0"/>
              </a:rPr>
              <a:t>1</a:t>
            </a:r>
            <a:endParaRPr lang="en-US" altLang="en-US" sz="2119" b="1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7846569-C260-2358-B4D7-D5634A325BF4}"/>
              </a:ext>
            </a:extLst>
          </p:cNvPr>
          <p:cNvSpPr txBox="1"/>
          <p:nvPr/>
        </p:nvSpPr>
        <p:spPr>
          <a:xfrm>
            <a:off x="13523467" y="5942930"/>
            <a:ext cx="437924" cy="418448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119" b="1" dirty="0">
                <a:latin typeface="Palatino Linotype" panose="02040502050505030304" pitchFamily="18" charset="0"/>
                <a:cs typeface="Arial" panose="020B0604020202020204" pitchFamily="34" charset="0"/>
              </a:rPr>
              <a:t>M</a:t>
            </a:r>
            <a:endParaRPr lang="en-US" altLang="en-US" sz="2119" b="1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B7997D9F-A73C-4DE5-8DE6-124370E0FC2E}"/>
              </a:ext>
            </a:extLst>
          </p:cNvPr>
          <p:cNvSpPr txBox="1"/>
          <p:nvPr/>
        </p:nvSpPr>
        <p:spPr>
          <a:xfrm>
            <a:off x="5249625" y="4127381"/>
            <a:ext cx="437924" cy="418448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119" b="1" dirty="0">
                <a:latin typeface="Palatino Linotype" panose="02040502050505030304" pitchFamily="18" charset="0"/>
                <a:cs typeface="Arial" panose="020B0604020202020204" pitchFamily="34" charset="0"/>
              </a:rPr>
              <a:t>M</a:t>
            </a:r>
            <a:endParaRPr lang="en-US" altLang="en-US" sz="2119" b="1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5797A81C-3E2A-876D-5EB2-DB8B932688C9}"/>
              </a:ext>
            </a:extLst>
          </p:cNvPr>
          <p:cNvSpPr txBox="1"/>
          <p:nvPr/>
        </p:nvSpPr>
        <p:spPr>
          <a:xfrm>
            <a:off x="5287661" y="4863730"/>
            <a:ext cx="437924" cy="418448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119" b="1" dirty="0">
                <a:latin typeface="Palatino Linotype" panose="02040502050505030304" pitchFamily="18" charset="0"/>
                <a:cs typeface="Arial" panose="020B0604020202020204" pitchFamily="34" charset="0"/>
              </a:rPr>
              <a:t>1</a:t>
            </a:r>
            <a:endParaRPr lang="en-US" altLang="en-US" sz="2119" b="1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8EF7DE0B-6368-1A10-004B-436C7E98A092}"/>
              </a:ext>
            </a:extLst>
          </p:cNvPr>
          <p:cNvSpPr txBox="1"/>
          <p:nvPr/>
        </p:nvSpPr>
        <p:spPr>
          <a:xfrm>
            <a:off x="4228245" y="3050442"/>
            <a:ext cx="437924" cy="418448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119" b="1" dirty="0">
                <a:latin typeface="Palatino Linotype" panose="02040502050505030304" pitchFamily="18" charset="0"/>
                <a:cs typeface="Arial" panose="020B0604020202020204" pitchFamily="34" charset="0"/>
              </a:rPr>
              <a:t>1</a:t>
            </a:r>
            <a:endParaRPr lang="en-US" altLang="en-US" sz="2119" b="1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5000596F-1042-02BA-0BD3-DEF31930826E}"/>
              </a:ext>
            </a:extLst>
          </p:cNvPr>
          <p:cNvSpPr txBox="1"/>
          <p:nvPr/>
        </p:nvSpPr>
        <p:spPr>
          <a:xfrm>
            <a:off x="7856066" y="2526090"/>
            <a:ext cx="437924" cy="418448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119" b="1" dirty="0">
                <a:latin typeface="Palatino Linotype" panose="02040502050505030304" pitchFamily="18" charset="0"/>
                <a:cs typeface="Arial" panose="020B0604020202020204" pitchFamily="34" charset="0"/>
              </a:rPr>
              <a:t>M</a:t>
            </a:r>
            <a:endParaRPr lang="en-US" altLang="en-US" sz="2119" b="1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15610613-7FFE-C0F4-553B-3BD649288580}"/>
              </a:ext>
            </a:extLst>
          </p:cNvPr>
          <p:cNvCxnSpPr>
            <a:cxnSpLocks/>
          </p:cNvCxnSpPr>
          <p:nvPr/>
        </p:nvCxnSpPr>
        <p:spPr>
          <a:xfrm>
            <a:off x="9417547" y="3504711"/>
            <a:ext cx="0" cy="668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DA018CC-AFA1-044C-C7B0-58F432DAB1A5}"/>
              </a:ext>
            </a:extLst>
          </p:cNvPr>
          <p:cNvCxnSpPr>
            <a:cxnSpLocks/>
          </p:cNvCxnSpPr>
          <p:nvPr/>
        </p:nvCxnSpPr>
        <p:spPr>
          <a:xfrm>
            <a:off x="13302309" y="6426902"/>
            <a:ext cx="8018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D3F8618D-A968-B541-5488-4E1DCCBB3E1C}"/>
              </a:ext>
            </a:extLst>
          </p:cNvPr>
          <p:cNvCxnSpPr>
            <a:cxnSpLocks/>
          </p:cNvCxnSpPr>
          <p:nvPr/>
        </p:nvCxnSpPr>
        <p:spPr>
          <a:xfrm>
            <a:off x="7710786" y="3091696"/>
            <a:ext cx="6901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64902C0-1752-D89B-1951-63E0209EE818}"/>
              </a:ext>
            </a:extLst>
          </p:cNvPr>
          <p:cNvSpPr/>
          <p:nvPr/>
        </p:nvSpPr>
        <p:spPr>
          <a:xfrm>
            <a:off x="11257332" y="4250551"/>
            <a:ext cx="2044977" cy="879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55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Quantity</a:t>
            </a:r>
            <a:endParaRPr kumimoji="1" lang="zh-CN" altLang="en-US" sz="2355" b="1" dirty="0">
              <a:solidFill>
                <a:schemeClr val="bg1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D27AD599-A3A1-0B9B-5AF5-4100359B6574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9349715" y="7078728"/>
            <a:ext cx="1044347" cy="490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FD4A25FE-B998-0C07-C357-0BCD568FD416}"/>
              </a:ext>
            </a:extLst>
          </p:cNvPr>
          <p:cNvCxnSpPr>
            <a:cxnSpLocks/>
          </p:cNvCxnSpPr>
          <p:nvPr/>
        </p:nvCxnSpPr>
        <p:spPr>
          <a:xfrm>
            <a:off x="2244114" y="9919411"/>
            <a:ext cx="134363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805C7CD9-580F-3516-30EC-023EAE1055A9}"/>
              </a:ext>
            </a:extLst>
          </p:cNvPr>
          <p:cNvCxnSpPr>
            <a:cxnSpLocks/>
          </p:cNvCxnSpPr>
          <p:nvPr/>
        </p:nvCxnSpPr>
        <p:spPr>
          <a:xfrm>
            <a:off x="15577158" y="5211149"/>
            <a:ext cx="134363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AF25CB92-31BA-AC06-6497-96AF1AD37B9F}"/>
              </a:ext>
            </a:extLst>
          </p:cNvPr>
          <p:cNvSpPr/>
          <p:nvPr/>
        </p:nvSpPr>
        <p:spPr>
          <a:xfrm>
            <a:off x="3036621" y="6445453"/>
            <a:ext cx="2044977" cy="879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0" cmpd="dbl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55" b="1" dirty="0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Address</a:t>
            </a:r>
            <a:endParaRPr kumimoji="1" lang="zh-CN" altLang="en-US" sz="2355" b="1" dirty="0">
              <a:solidFill>
                <a:schemeClr val="bg1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9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0F5FF-3205-132F-2952-48A7D764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CC6EF113-9932-F577-6CFC-311A73C5B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8592800" cy="10506541"/>
          </a:xfrm>
        </p:spPr>
      </p:pic>
    </p:spTree>
    <p:extLst>
      <p:ext uri="{BB962C8B-B14F-4D97-AF65-F5344CB8AC3E}">
        <p14:creationId xmlns:p14="http://schemas.microsoft.com/office/powerpoint/2010/main" val="43266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E911FC2-CBB6-DE57-9F80-A492CBFE631F}"/>
              </a:ext>
            </a:extLst>
          </p:cNvPr>
          <p:cNvSpPr txBox="1"/>
          <p:nvPr/>
        </p:nvSpPr>
        <p:spPr>
          <a:xfrm>
            <a:off x="461996" y="7295892"/>
            <a:ext cx="1229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Palatino Linotype" panose="02040502050505030304" pitchFamily="18" charset="0"/>
              </a:rPr>
              <a:t>CUSTOMER</a:t>
            </a:r>
            <a:r>
              <a:rPr kumimoji="1" lang="zh-CN" altLang="en-US" sz="4000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(</a:t>
            </a:r>
            <a:r>
              <a:rPr kumimoji="1" lang="en-US" altLang="zh-CN" sz="4000" b="1" u="sng" dirty="0">
                <a:latin typeface="Palatino Linotype" panose="02040502050505030304" pitchFamily="18" charset="0"/>
              </a:rPr>
              <a:t>ID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,</a:t>
            </a:r>
            <a:r>
              <a:rPr kumimoji="1" lang="zh-CN" altLang="en-US" sz="4000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Name,</a:t>
            </a:r>
            <a:r>
              <a:rPr kumimoji="1" lang="zh-CN" altLang="en-US" sz="4000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DOB,</a:t>
            </a:r>
            <a:r>
              <a:rPr kumimoji="1" lang="zh-CN" altLang="en-US" sz="4000" dirty="0">
                <a:latin typeface="Palatino Linotype" panose="02040502050505030304" pitchFamily="18" charset="0"/>
              </a:rPr>
              <a:t>  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Address,</a:t>
            </a:r>
            <a:r>
              <a:rPr kumimoji="1" lang="zh-CN" altLang="en-US" sz="4000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Refer</a:t>
            </a:r>
            <a:r>
              <a:rPr kumimoji="1" lang="zh-CN" altLang="en-US" sz="4000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ID)</a:t>
            </a:r>
            <a:endParaRPr kumimoji="1" lang="zh-CN" alt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F33AAF-9867-628C-BDE6-B55321445CB1}"/>
              </a:ext>
            </a:extLst>
          </p:cNvPr>
          <p:cNvSpPr txBox="1"/>
          <p:nvPr/>
        </p:nvSpPr>
        <p:spPr>
          <a:xfrm>
            <a:off x="585088" y="563240"/>
            <a:ext cx="1229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Palatino Linotype" panose="02040502050505030304" pitchFamily="18" charset="0"/>
              </a:rPr>
              <a:t>REVIEW</a:t>
            </a:r>
            <a:r>
              <a:rPr kumimoji="1" lang="zh-CN" altLang="en-US" sz="4000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(</a:t>
            </a:r>
            <a:r>
              <a:rPr kumimoji="1" lang="en-US" altLang="zh-CN" sz="4000" b="1" u="sng" dirty="0">
                <a:latin typeface="Palatino Linotype" panose="02040502050505030304" pitchFamily="18" charset="0"/>
              </a:rPr>
              <a:t>Number,</a:t>
            </a:r>
            <a:r>
              <a:rPr kumimoji="1" lang="zh-CN" altLang="en-US" sz="4000" b="1" u="sng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b="1" u="sng" dirty="0">
                <a:latin typeface="Palatino Linotype" panose="02040502050505030304" pitchFamily="18" charset="0"/>
              </a:rPr>
              <a:t>Product</a:t>
            </a:r>
            <a:r>
              <a:rPr kumimoji="1" lang="zh-CN" altLang="en-US" sz="4000" b="1" u="sng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b="1" u="sng" dirty="0">
                <a:latin typeface="Palatino Linotype" panose="02040502050505030304" pitchFamily="18" charset="0"/>
              </a:rPr>
              <a:t>ID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,</a:t>
            </a:r>
            <a:r>
              <a:rPr kumimoji="1" lang="zh-CN" altLang="en-US" sz="4000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Rating,</a:t>
            </a:r>
            <a:r>
              <a:rPr kumimoji="1" lang="zh-CN" altLang="en-US" sz="4000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Text)</a:t>
            </a:r>
            <a:endParaRPr kumimoji="1" lang="zh-CN" altLang="en-US" sz="4000" dirty="0">
              <a:latin typeface="Palatino Linotype" panose="02040502050505030304" pitchFamily="18" charset="0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043348D2-A9CD-E889-2530-3AE173947F9D}"/>
              </a:ext>
            </a:extLst>
          </p:cNvPr>
          <p:cNvCxnSpPr/>
          <p:nvPr/>
        </p:nvCxnSpPr>
        <p:spPr>
          <a:xfrm>
            <a:off x="5315350" y="1411804"/>
            <a:ext cx="2321169" cy="0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2ABD28E-DAFB-320D-7FFB-F9126F4BE65E}"/>
              </a:ext>
            </a:extLst>
          </p:cNvPr>
          <p:cNvSpPr txBox="1"/>
          <p:nvPr/>
        </p:nvSpPr>
        <p:spPr>
          <a:xfrm>
            <a:off x="585088" y="2192748"/>
            <a:ext cx="9243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Palatino Linotype" panose="02040502050505030304" pitchFamily="18" charset="0"/>
              </a:rPr>
              <a:t>PRODUCT</a:t>
            </a:r>
            <a:r>
              <a:rPr kumimoji="1" lang="zh-CN" altLang="en-US" sz="4000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(</a:t>
            </a:r>
            <a:r>
              <a:rPr kumimoji="1" lang="en-US" altLang="zh-CN" sz="4000" b="1" u="sng" dirty="0">
                <a:latin typeface="Palatino Linotype" panose="02040502050505030304" pitchFamily="18" charset="0"/>
              </a:rPr>
              <a:t>ID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,</a:t>
            </a:r>
            <a:r>
              <a:rPr kumimoji="1" lang="zh-CN" altLang="en-US" sz="4000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Price,</a:t>
            </a:r>
            <a:r>
              <a:rPr kumimoji="1" lang="zh-CN" altLang="en-US" sz="4000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Name</a:t>
            </a:r>
            <a:r>
              <a:rPr kumimoji="1" lang="en-US" altLang="zh-CN" sz="4000" strike="sngStrike" dirty="0">
                <a:latin typeface="Palatino Linotype" panose="02040502050505030304" pitchFamily="18" charset="0"/>
              </a:rPr>
              <a:t>,</a:t>
            </a:r>
            <a:r>
              <a:rPr kumimoji="1" lang="zh-CN" altLang="en-US" sz="4000" strike="sngStrike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strike="sngStrike" dirty="0">
                <a:latin typeface="Palatino Linotype" panose="02040502050505030304" pitchFamily="18" charset="0"/>
              </a:rPr>
              <a:t>Inventory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)</a:t>
            </a:r>
            <a:endParaRPr kumimoji="1" lang="zh-CN" altLang="en-US" sz="4000" dirty="0">
              <a:latin typeface="Palatino Linotype" panose="02040502050505030304" pitchFamily="18" charset="0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586C3E2-9F28-134A-B1B2-4103B6E3B938}"/>
              </a:ext>
            </a:extLst>
          </p:cNvPr>
          <p:cNvCxnSpPr>
            <a:cxnSpLocks/>
          </p:cNvCxnSpPr>
          <p:nvPr/>
        </p:nvCxnSpPr>
        <p:spPr>
          <a:xfrm flipH="1">
            <a:off x="3856728" y="1552483"/>
            <a:ext cx="2478530" cy="64026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33E7A82-3670-9BB3-B1CC-D74387B3D7D7}"/>
              </a:ext>
            </a:extLst>
          </p:cNvPr>
          <p:cNvSpPr txBox="1"/>
          <p:nvPr/>
        </p:nvSpPr>
        <p:spPr>
          <a:xfrm>
            <a:off x="585088" y="5504534"/>
            <a:ext cx="170746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Palatino Linotype" panose="02040502050505030304" pitchFamily="18" charset="0"/>
              </a:rPr>
              <a:t>ORDER</a:t>
            </a:r>
            <a:r>
              <a:rPr kumimoji="1" lang="zh-CN" altLang="en-US" sz="4000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(</a:t>
            </a:r>
            <a:r>
              <a:rPr kumimoji="1" lang="en-US" altLang="zh-CN" sz="4000" b="1" u="sng" dirty="0">
                <a:latin typeface="Palatino Linotype" panose="02040502050505030304" pitchFamily="18" charset="0"/>
              </a:rPr>
              <a:t>Confirmation#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,</a:t>
            </a:r>
            <a:r>
              <a:rPr kumimoji="1" lang="zh-CN" altLang="en-US" sz="4000" b="1" dirty="0">
                <a:latin typeface="Palatino Linotype" panose="02040502050505030304" pitchFamily="18" charset="0"/>
              </a:rPr>
              <a:t>  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Customer</a:t>
            </a:r>
            <a:r>
              <a:rPr kumimoji="1" lang="zh-CN" altLang="en-US" sz="4000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ID,</a:t>
            </a:r>
            <a:r>
              <a:rPr kumimoji="1" lang="zh-CN" altLang="en-US" sz="4000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Date,</a:t>
            </a:r>
            <a:r>
              <a:rPr kumimoji="1" lang="zh-CN" altLang="en-US" sz="4000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strike="sngStrike" dirty="0" err="1">
                <a:latin typeface="Palatino Linotype" panose="02040502050505030304" pitchFamily="18" charset="0"/>
              </a:rPr>
              <a:t>ProductCost</a:t>
            </a:r>
            <a:r>
              <a:rPr kumimoji="1" lang="en-US" altLang="zh-CN" sz="4000" strike="sngStrike" dirty="0">
                <a:latin typeface="Palatino Linotype" panose="02040502050505030304" pitchFamily="18" charset="0"/>
              </a:rPr>
              <a:t>,</a:t>
            </a:r>
            <a:r>
              <a:rPr kumimoji="1" lang="zh-CN" altLang="en-US" sz="4000" strike="sngStrike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strike="sngStrike" dirty="0" err="1">
                <a:latin typeface="Palatino Linotype" panose="02040502050505030304" pitchFamily="18" charset="0"/>
              </a:rPr>
              <a:t>ShippingCost</a:t>
            </a:r>
            <a:r>
              <a:rPr kumimoji="1" lang="en-US" altLang="zh-CN" sz="4000" strike="sngStrike" dirty="0">
                <a:latin typeface="Palatino Linotype" panose="02040502050505030304" pitchFamily="18" charset="0"/>
              </a:rPr>
              <a:t>,</a:t>
            </a:r>
            <a:r>
              <a:rPr kumimoji="1" lang="zh-CN" altLang="en-US" sz="4000" strike="sngStrike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strike="sngStrike" dirty="0" err="1">
                <a:latin typeface="Palatino Linotype" panose="02040502050505030304" pitchFamily="18" charset="0"/>
              </a:rPr>
              <a:t>TotalCost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)</a:t>
            </a:r>
            <a:endParaRPr kumimoji="1" lang="zh-CN" altLang="en-US" sz="4000" dirty="0">
              <a:latin typeface="Palatino Linotype" panose="02040502050505030304" pitchFamily="18" charset="0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7C45A4F-A9BB-4CEF-0DDB-B13394C58DE3}"/>
              </a:ext>
            </a:extLst>
          </p:cNvPr>
          <p:cNvCxnSpPr>
            <a:cxnSpLocks/>
          </p:cNvCxnSpPr>
          <p:nvPr/>
        </p:nvCxnSpPr>
        <p:spPr>
          <a:xfrm>
            <a:off x="6475934" y="6166253"/>
            <a:ext cx="2883877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4914338-D953-2566-37CC-A0400E13E224}"/>
              </a:ext>
            </a:extLst>
          </p:cNvPr>
          <p:cNvCxnSpPr>
            <a:cxnSpLocks/>
          </p:cNvCxnSpPr>
          <p:nvPr/>
        </p:nvCxnSpPr>
        <p:spPr>
          <a:xfrm flipH="1">
            <a:off x="3791984" y="6345239"/>
            <a:ext cx="3502719" cy="99620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C46D375-DF5D-EBBC-2E47-2ED49817A464}"/>
              </a:ext>
            </a:extLst>
          </p:cNvPr>
          <p:cNvCxnSpPr>
            <a:cxnSpLocks/>
          </p:cNvCxnSpPr>
          <p:nvPr/>
        </p:nvCxnSpPr>
        <p:spPr>
          <a:xfrm>
            <a:off x="9828733" y="8070493"/>
            <a:ext cx="1922585" cy="0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下弧形箭头 31">
            <a:extLst>
              <a:ext uri="{FF2B5EF4-FFF2-40B4-BE49-F238E27FC236}">
                <a16:creationId xmlns:a16="http://schemas.microsoft.com/office/drawing/2014/main" id="{9B948FC8-4D56-A7D6-5124-CDB5F6FAF478}"/>
              </a:ext>
            </a:extLst>
          </p:cNvPr>
          <p:cNvSpPr/>
          <p:nvPr/>
        </p:nvSpPr>
        <p:spPr>
          <a:xfrm flipH="1" flipV="1">
            <a:off x="3856728" y="8137209"/>
            <a:ext cx="6933298" cy="802474"/>
          </a:xfrm>
          <a:prstGeom prst="curvedDownArrow">
            <a:avLst>
              <a:gd name="adj1" fmla="val 17245"/>
              <a:gd name="adj2" fmla="val 49279"/>
              <a:gd name="adj3" fmla="val 16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6F05B1A-7488-A986-82E8-B0327680FCA3}"/>
              </a:ext>
            </a:extLst>
          </p:cNvPr>
          <p:cNvSpPr txBox="1"/>
          <p:nvPr/>
        </p:nvSpPr>
        <p:spPr>
          <a:xfrm>
            <a:off x="461996" y="3713176"/>
            <a:ext cx="15394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err="1">
                <a:latin typeface="Palatino Linotype" panose="02040502050505030304" pitchFamily="18" charset="0"/>
              </a:rPr>
              <a:t>Order_Include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(</a:t>
            </a:r>
            <a:r>
              <a:rPr kumimoji="1" lang="en-US" altLang="zh-CN" sz="4000" b="1" u="sng" dirty="0">
                <a:latin typeface="Palatino Linotype" panose="02040502050505030304" pitchFamily="18" charset="0"/>
              </a:rPr>
              <a:t>Confirmation#, Product</a:t>
            </a:r>
            <a:r>
              <a:rPr kumimoji="1" lang="zh-CN" altLang="en-US" sz="4000" b="1" u="sng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b="1" u="sng" dirty="0">
                <a:latin typeface="Palatino Linotype" panose="02040502050505030304" pitchFamily="18" charset="0"/>
              </a:rPr>
              <a:t>ID</a:t>
            </a:r>
            <a:r>
              <a:rPr kumimoji="1" lang="en-US" altLang="zh-CN" sz="4000" u="sng" dirty="0">
                <a:latin typeface="Palatino Linotype" panose="02040502050505030304" pitchFamily="18" charset="0"/>
              </a:rPr>
              <a:t>, 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Quantity)</a:t>
            </a:r>
            <a:endParaRPr kumimoji="1" lang="zh-CN" altLang="en-US" sz="4000" dirty="0">
              <a:latin typeface="Palatino Linotype" panose="02040502050505030304" pitchFamily="18" charset="0"/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04A8D9F-7B7E-1382-6386-0D4DF77776FA}"/>
              </a:ext>
            </a:extLst>
          </p:cNvPr>
          <p:cNvCxnSpPr>
            <a:cxnSpLocks/>
          </p:cNvCxnSpPr>
          <p:nvPr/>
        </p:nvCxnSpPr>
        <p:spPr>
          <a:xfrm>
            <a:off x="7832082" y="4477942"/>
            <a:ext cx="2454918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F45196B-4FA0-F70A-2DFE-93348B71F077}"/>
              </a:ext>
            </a:extLst>
          </p:cNvPr>
          <p:cNvCxnSpPr>
            <a:cxnSpLocks/>
          </p:cNvCxnSpPr>
          <p:nvPr/>
        </p:nvCxnSpPr>
        <p:spPr>
          <a:xfrm flipH="1" flipV="1">
            <a:off x="3856728" y="3030071"/>
            <a:ext cx="4954763" cy="68310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D0EB2F18-DC94-68FE-1FC4-F37BA2CF0900}"/>
              </a:ext>
            </a:extLst>
          </p:cNvPr>
          <p:cNvCxnSpPr>
            <a:cxnSpLocks/>
          </p:cNvCxnSpPr>
          <p:nvPr/>
        </p:nvCxnSpPr>
        <p:spPr>
          <a:xfrm>
            <a:off x="4152901" y="4494720"/>
            <a:ext cx="3141802" cy="0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F84F5298-E1AD-1BD9-F66B-B7B76DCFD833}"/>
              </a:ext>
            </a:extLst>
          </p:cNvPr>
          <p:cNvCxnSpPr>
            <a:cxnSpLocks/>
          </p:cNvCxnSpPr>
          <p:nvPr/>
        </p:nvCxnSpPr>
        <p:spPr>
          <a:xfrm flipH="1">
            <a:off x="4152901" y="4673706"/>
            <a:ext cx="1390442" cy="104129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2AA7405-20F4-C190-CCE7-52CB8A131F8F}"/>
              </a:ext>
            </a:extLst>
          </p:cNvPr>
          <p:cNvSpPr txBox="1"/>
          <p:nvPr/>
        </p:nvSpPr>
        <p:spPr>
          <a:xfrm>
            <a:off x="447793" y="9059297"/>
            <a:ext cx="9296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000" dirty="0">
                <a:latin typeface="Palatino Linotype" panose="02040502050505030304" pitchFamily="18" charset="0"/>
              </a:rPr>
              <a:t>ADDRESS</a:t>
            </a:r>
            <a:r>
              <a:rPr kumimoji="1" lang="zh-CN" altLang="en-US" sz="4000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(</a:t>
            </a:r>
            <a:r>
              <a:rPr kumimoji="1" lang="en-US" altLang="zh-CN" sz="4000" u="sng" dirty="0">
                <a:latin typeface="Palatino Linotype" panose="02040502050505030304" pitchFamily="18" charset="0"/>
              </a:rPr>
              <a:t>Customer</a:t>
            </a:r>
            <a:r>
              <a:rPr kumimoji="1" lang="zh-CN" altLang="en-US" sz="4000" u="sng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u="sng" dirty="0">
                <a:latin typeface="Palatino Linotype" panose="02040502050505030304" pitchFamily="18" charset="0"/>
              </a:rPr>
              <a:t>ID,</a:t>
            </a:r>
            <a:r>
              <a:rPr kumimoji="1" lang="zh-CN" altLang="en-US" sz="4000" u="sng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4000" u="sng" dirty="0">
                <a:latin typeface="Palatino Linotype" panose="02040502050505030304" pitchFamily="18" charset="0"/>
              </a:rPr>
              <a:t>Address</a:t>
            </a:r>
            <a:r>
              <a:rPr kumimoji="1" lang="en-US" altLang="zh-CN" sz="4000" dirty="0">
                <a:latin typeface="Palatino Linotype" panose="02040502050505030304" pitchFamily="18" charset="0"/>
              </a:rPr>
              <a:t>)</a:t>
            </a:r>
            <a:endParaRPr kumimoji="1" lang="zh-CN" altLang="en-US" sz="4000" dirty="0">
              <a:latin typeface="Palatino Linotype" panose="02040502050505030304" pitchFamily="18" charset="0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3EC62B02-B9A3-2572-E9A4-4AC84AC304B9}"/>
              </a:ext>
            </a:extLst>
          </p:cNvPr>
          <p:cNvCxnSpPr>
            <a:cxnSpLocks/>
          </p:cNvCxnSpPr>
          <p:nvPr/>
        </p:nvCxnSpPr>
        <p:spPr>
          <a:xfrm>
            <a:off x="3094345" y="9918367"/>
            <a:ext cx="3141802" cy="0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8CFA4D5-ADB6-C7E6-D41A-63F04936DA62}"/>
              </a:ext>
            </a:extLst>
          </p:cNvPr>
          <p:cNvCxnSpPr>
            <a:cxnSpLocks/>
          </p:cNvCxnSpPr>
          <p:nvPr/>
        </p:nvCxnSpPr>
        <p:spPr>
          <a:xfrm flipV="1">
            <a:off x="3791984" y="8190108"/>
            <a:ext cx="0" cy="94284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7D32270-6D8C-0A42-5ECF-7FFD486C1CD7}"/>
              </a:ext>
            </a:extLst>
          </p:cNvPr>
          <p:cNvSpPr txBox="1"/>
          <p:nvPr/>
        </p:nvSpPr>
        <p:spPr>
          <a:xfrm>
            <a:off x="12030635" y="340659"/>
            <a:ext cx="60242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Task1. Missing a relation for the multivalued attribute Address. -4 Don't include the derived attributes. -1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6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7413</TotalTime>
  <Words>170</Words>
  <Application>Microsoft Macintosh PowerPoint</Application>
  <PresentationFormat>自定义</PresentationFormat>
  <Paragraphs>52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LatoWeb</vt:lpstr>
      <vt:lpstr>Arial</vt:lpstr>
      <vt:lpstr>Calibri</vt:lpstr>
      <vt:lpstr>Calibri Light</vt:lpstr>
      <vt:lpstr>Palatino Linotype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Shijun Jiang</dc:creator>
  <cp:lastModifiedBy>Shijun Jiang</cp:lastModifiedBy>
  <cp:revision>68</cp:revision>
  <cp:lastPrinted>2023-09-08T23:33:08Z</cp:lastPrinted>
  <dcterms:created xsi:type="dcterms:W3CDTF">2023-08-18T19:40:42Z</dcterms:created>
  <dcterms:modified xsi:type="dcterms:W3CDTF">2023-09-12T16:04:58Z</dcterms:modified>
</cp:coreProperties>
</file>