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1" r:id="rId2"/>
    <p:sldMasterId id="2147483723" r:id="rId3"/>
    <p:sldMasterId id="2147483735" r:id="rId4"/>
    <p:sldMasterId id="2147483747" r:id="rId5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79" r:id="rId12"/>
    <p:sldId id="262" r:id="rId13"/>
    <p:sldId id="265" r:id="rId14"/>
    <p:sldId id="267" r:id="rId15"/>
    <p:sldId id="268" r:id="rId16"/>
    <p:sldId id="269" r:id="rId17"/>
    <p:sldId id="263" r:id="rId18"/>
    <p:sldId id="275" r:id="rId19"/>
    <p:sldId id="266" r:id="rId20"/>
    <p:sldId id="273" r:id="rId21"/>
    <p:sldId id="270" r:id="rId22"/>
    <p:sldId id="276" r:id="rId23"/>
    <p:sldId id="272" r:id="rId24"/>
    <p:sldId id="271" r:id="rId25"/>
    <p:sldId id="274" r:id="rId26"/>
    <p:sldId id="278" r:id="rId27"/>
    <p:sldId id="277" r:id="rId28"/>
    <p:sldId id="280" r:id="rId29"/>
    <p:sldId id="28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  <a:srgbClr val="FFFFFF"/>
    <a:srgbClr val="5220C2"/>
    <a:srgbClr val="F3757E"/>
    <a:srgbClr val="F26872"/>
    <a:srgbClr val="FF7043"/>
    <a:srgbClr val="FFA726"/>
    <a:srgbClr val="121212"/>
    <a:srgbClr val="AF83A1"/>
    <a:srgbClr val="BE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5" autoAdjust="0"/>
    <p:restoredTop sz="94026" autoAdjust="0"/>
  </p:normalViewPr>
  <p:slideViewPr>
    <p:cSldViewPr snapToGrid="0">
      <p:cViewPr>
        <p:scale>
          <a:sx n="66" d="100"/>
          <a:sy n="66" d="100"/>
        </p:scale>
        <p:origin x="-8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51B3-2609-4025-A18A-2DB005E9D3D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61B8-A103-4A54-8401-F1EAC718C5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45152" y="1837944"/>
            <a:ext cx="6967728" cy="2624328"/>
          </a:xfrm>
        </p:spPr>
        <p:txBody>
          <a:bodyPr anchor="ctr">
            <a:normAutofit fontScale="90000"/>
          </a:bodyPr>
          <a:lstStyle>
            <a:lvl1pPr algn="ctr">
              <a:defRPr sz="4400" b="0">
                <a:solidFill>
                  <a:schemeClr val="accent3"/>
                </a:solidFill>
                <a:latin typeface="+mj-lt"/>
              </a:defRPr>
            </a:lvl1pPr>
          </a:lstStyle>
          <a:p>
            <a:pPr algn="l" eaLnBrk="1" hangingPunct="1"/>
            <a:r>
              <a:rPr lang="ko-KR" altLang="en-US" sz="6600" b="1" smtClean="0">
                <a:latin typeface="+mn-lt"/>
              </a:rPr>
              <a:t>마스터 제목 스타일 편집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10A0F3C9-3AB5-4E08-8531-AA11FB73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9525"/>
            <a:ext cx="4171950" cy="6838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0679267"/>
      </p:ext>
    </p:extLst>
  </p:cSld>
  <p:clrMapOvr>
    <a:masterClrMapping/>
  </p:clrMapOvr>
  <p:hf sldNum="0" hdr="0" ftr="0" dt="0"/>
  <p:extLst mod="1">
    <p:ext uri="{DCECCB84-F9BA-43D5-87BE-67443E8EF086}">
      <p15:sldGuideLst xmlns=""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A834B-FAC3-4C97-AEAE-75A4B8B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9144000" cy="64633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4000" b="1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29174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78416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23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561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65482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C87C0253-70CA-4E5C-AE9D-1B0C8D38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6C0B2-9A48-4C93-B61B-29BAD5AA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49468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A865C00-02F4-49EE-A361-F7D34853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EF84A5CD-78E4-4FA4-A69A-69BA623D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6680172"/>
      </p:ext>
    </p:extLst>
  </p:cSld>
  <p:clrMapOvr>
    <a:masterClrMapping/>
  </p:clrMapOvr>
  <p:hf sldNum="0" hdr="0" ftr="0" dt="0"/>
  <p:extLst mod="1">
    <p:ext uri="{DCECCB84-F9BA-43D5-87BE-67443E8EF086}">
      <p15:sldGuideLst xmlns=""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BEFAC9D2-EFFD-400B-A27D-15491636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66838" r="35388"/>
          <a:stretch>
            <a:fillRect/>
          </a:stretch>
        </p:blipFill>
        <p:spPr>
          <a:xfrm>
            <a:off x="9576435" y="0"/>
            <a:ext cx="2615565" cy="19646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161FF1D-90EC-45F2-A73E-1903E6F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9419FA93-726C-46DF-AA6F-7936E001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256025" y="242887"/>
            <a:ext cx="3629025" cy="6372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C916A3-2B6E-4719-959B-4D40B52E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715961"/>
            <a:ext cx="6960704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92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1B4C460-6DD9-4215-A553-BF8A2E91D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6015037" y="6086475"/>
            <a:ext cx="5953125" cy="771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9FEB78B1-70BF-4543-BF64-761AB55C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D4DB5AF3-A5ED-4D17-BD3C-81D11C4F9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5772150" y="6086475"/>
            <a:ext cx="5953125" cy="771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E420EFF2-8173-4E25-ADF3-8100FA16D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96A11B1F-F0BD-4D89-BF5D-45A11998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5523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0FED17F-41F1-4615-A696-AF6F85A6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90096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4">
            <a:extLst>
              <a:ext uri="{FF2B5EF4-FFF2-40B4-BE49-F238E27FC236}">
                <a16:creationId xmlns="" xmlns:a16="http://schemas.microsoft.com/office/drawing/2014/main" id="{7A865C00-02F4-49EE-A361-F7D34853CE8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  <p:pic>
        <p:nvPicPr>
          <p:cNvPr id="8" name="Graphic 1">
            <a:extLst>
              <a:ext uri="{FF2B5EF4-FFF2-40B4-BE49-F238E27FC236}">
                <a16:creationId xmlns="" xmlns:a16="http://schemas.microsoft.com/office/drawing/2014/main" id="{BEFAC9D2-EFFD-400B-A27D-15491636E8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66838" r="35388"/>
          <a:stretch>
            <a:fillRect/>
          </a:stretch>
        </p:blipFill>
        <p:spPr>
          <a:xfrm>
            <a:off x="10261600" y="0"/>
            <a:ext cx="1930400" cy="1450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96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4246-7716-46D9-891C-F6879047FC2D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93D4-E960-46A3-90B8-A2D5068B2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47B4-10FA-4E0D-BED9-612CE7AD530C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B0DA-ABB3-4EAC-B086-84C65C608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F388-6B8E-46AD-A116-7EF06795860A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EDDC-52CF-4170-95AD-2E545B93B3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796E-E13F-42B9-9931-EFE5453673E2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2BE7-6FA5-4499-AC06-5B4311417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0ecf5108cc8054994bc3c09a6a835d?v=1f0ecf5108cc80329464000cebb0ea27&amp;source=copy_link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0ecf5108cc8054994bc3c09a6a835d?v=1f0ecf5108cc8096b8a2000cbc87428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8ecf5108cc80949080f222e3cb82eb?v=1f8ecf5108cc8040a057000cab39909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lwjsa\Downloads\&#51228;&#47785;%20&#50630;&#45716;%20&#46041;&#50689;&#49345;%20-%20Clipchamp&#47196;%20&#51228;&#51089;%20(1)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 smtClean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</a:t>
            </a:r>
            <a:r>
              <a:rPr lang="ko-KR" altLang="en-US" sz="4000" b="1" dirty="0" err="1" smtClean="0"/>
              <a:t>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꾸버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’는 꾸준한 성장을 돕는 습관 형성 앱입니다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함께 목표를 세우고 달성할 수 있게 지원합니다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xmlns="" id="{D7CC41EB-2D81-4303-9171-6401B388B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이세종</a:t>
            </a:r>
          </a:p>
        </p:txBody>
      </p:sp>
    </p:spTree>
    <p:extLst>
      <p:ext uri="{BB962C8B-B14F-4D97-AF65-F5344CB8AC3E}">
        <p14:creationId xmlns:p14="http://schemas.microsoft.com/office/powerpoint/2010/main" xmlns="" val="3582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589280"/>
            <a:ext cx="10383925" cy="9606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마일스톤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1500"/>
          <a:stretch>
            <a:fillRect/>
          </a:stretch>
        </p:blipFill>
        <p:spPr bwMode="auto">
          <a:xfrm>
            <a:off x="615820" y="1816048"/>
            <a:ext cx="11084768" cy="430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9750491" y="1633258"/>
            <a:ext cx="21087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테이블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579120"/>
            <a:ext cx="790488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2" r="407"/>
          <a:stretch>
            <a:fillRect/>
          </a:stretch>
        </p:blipFill>
        <p:spPr bwMode="auto">
          <a:xfrm>
            <a:off x="532434" y="1652692"/>
            <a:ext cx="11181145" cy="484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9626377" y="1651519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타임라인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518160"/>
            <a:ext cx="6858405" cy="960699"/>
          </a:xfrm>
        </p:spPr>
        <p:txBody>
          <a:bodyPr/>
          <a:lstStyle/>
          <a:p>
            <a:r>
              <a:rPr lang="ko-KR" altLang="en-US" dirty="0" smtClean="0"/>
              <a:t>프로젝트 진행률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24" r="14827" b="16045"/>
          <a:stretch>
            <a:fillRect/>
          </a:stretch>
        </p:blipFill>
        <p:spPr bwMode="auto">
          <a:xfrm>
            <a:off x="650240" y="1698170"/>
            <a:ext cx="10840719" cy="460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9785739" y="1511559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진행률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041" y="628724"/>
            <a:ext cx="4207710" cy="787078"/>
          </a:xfrm>
        </p:spPr>
        <p:txBody>
          <a:bodyPr>
            <a:normAutofit/>
          </a:bodyPr>
          <a:lstStyle/>
          <a:p>
            <a:r>
              <a:rPr lang="en-US" dirty="0" smtClean="0"/>
              <a:t>User Flow Chart</a:t>
            </a:r>
            <a:endParaRPr lang="ko-KR" altLang="en-US" dirty="0"/>
          </a:p>
        </p:txBody>
      </p:sp>
      <p:pic>
        <p:nvPicPr>
          <p:cNvPr id="6" name="Picture 3" descr="C:\Users\lwjsa\Desktop\종\꾸버\꾸버 플로우 차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0485" y="785233"/>
            <a:ext cx="5238974" cy="5334246"/>
          </a:xfrm>
          <a:prstGeom prst="rect">
            <a:avLst/>
          </a:prstGeom>
          <a:noFill/>
        </p:spPr>
      </p:pic>
      <p:sp>
        <p:nvSpPr>
          <p:cNvPr id="15362" name="AutoShape 2" descr="https://krc-powerpoint.officeapps.live.com/pods/GetClipboardImage.ashx?Id=70ff3b58-da09-4492-99b2-90f3e45d632f&amp;DC=KR4&amp;pkey=ab8490de-040e-4932-b3a3-efff3b2ea560&amp;wdwaccluster=KR4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AutoShape 4" descr="https://krc-powerpoint.officeapps.live.com/pods/GetClipboardImage.ashx?Id=70ff3b58-da09-4492-99b2-90f3e45d632f&amp;DC=KR4&amp;pkey=ab8490de-040e-4932-b3a3-efff3b2ea560&amp;wdwaccluster=KR4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579120"/>
            <a:ext cx="3917664" cy="9028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구조 </a:t>
            </a:r>
            <a:r>
              <a:rPr lang="ko-KR" altLang="en-US" dirty="0" smtClean="0">
                <a:solidFill>
                  <a:srgbClr val="FF7043"/>
                </a:solidFill>
              </a:rPr>
              <a:t>🗂</a:t>
            </a:r>
            <a:endParaRPr lang="ko-KR" altLang="en-US" dirty="0">
              <a:solidFill>
                <a:srgbClr val="FF7043"/>
              </a:solidFill>
            </a:endParaRPr>
          </a:p>
        </p:txBody>
      </p:sp>
      <p:pic>
        <p:nvPicPr>
          <p:cNvPr id="4" name="내용 개체 틀 3" descr="꾸버 데이터 구조.drawio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75825" y="761486"/>
            <a:ext cx="3825772" cy="4827256"/>
          </a:xfr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4377" y="1745853"/>
            <a:ext cx="464144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users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컬렉션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각 사용자는 고유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ID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문서로 저장되며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,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닉네임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, </a:t>
            </a:r>
            <a:r>
              <a:rPr kumimoji="1" 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다크모드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 여부 등 기본 정보를 포함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한다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.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24377" y="2718126"/>
            <a:ext cx="518545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checkLog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서브컬렉션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사용자의 루틴 수행 기록을 </a:t>
            </a:r>
            <a:r>
              <a:rPr kumimoji="1" 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날짜별로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 문서화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하여 저장합니다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.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</a:b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문서 내부에는 </a:t>
            </a:r>
            <a:r>
              <a:rPr kumimoji="1" 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루틴별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 완료 여부와 소요 시간이 기록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  <a:cs typeface="굴림" charset="-127"/>
              </a:rPr>
              <a:t>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charset="-127"/>
              </a:rPr>
              <a:t>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24377" y="3759846"/>
            <a:ext cx="53822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routines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서브컬렉션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사용자가 설정한 루틴 목록이며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,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루틴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ID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별 문서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로 관리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된다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/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</a:br>
            <a:r>
              <a:rPr kumimoji="1" 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루틴명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,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생성일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,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반복 요일 등의 정보가 포함되어 있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charset="-127"/>
              </a:rPr>
              <a:t>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80720"/>
            <a:ext cx="3548091" cy="72136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스플래시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520062" y="937845"/>
            <a:ext cx="4744413" cy="4982310"/>
            <a:chOff x="6520062" y="926440"/>
            <a:chExt cx="4744413" cy="498231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A0AD32FD-A34A-B867-5BC9-1B7212CB405B}"/>
                </a:ext>
              </a:extLst>
            </p:cNvPr>
            <p:cNvSpPr/>
            <p:nvPr/>
          </p:nvSpPr>
          <p:spPr>
            <a:xfrm>
              <a:off x="9104475" y="92644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85CB701-F037-5330-5C3D-DB8733650AAD}"/>
                </a:ext>
              </a:extLst>
            </p:cNvPr>
            <p:cNvSpPr txBox="1"/>
            <p:nvPr/>
          </p:nvSpPr>
          <p:spPr>
            <a:xfrm>
              <a:off x="9719443" y="2448265"/>
              <a:ext cx="93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닉네임 입력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E3BE795C-A8EA-6EEF-67FF-E0B5A82975B9}"/>
                </a:ext>
              </a:extLst>
            </p:cNvPr>
            <p:cNvSpPr/>
            <p:nvPr/>
          </p:nvSpPr>
          <p:spPr>
            <a:xfrm>
              <a:off x="9374475" y="2763850"/>
              <a:ext cx="1620000" cy="369239"/>
            </a:xfrm>
            <a:prstGeom prst="roundRect">
              <a:avLst/>
            </a:prstGeom>
            <a:solidFill>
              <a:srgbClr val="1E1E1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454545"/>
                  </a:solidFill>
                </a:rPr>
                <a:t>사용할 닉네임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5DAC8593-44EB-C0F3-1474-A821F6CA4723}"/>
                </a:ext>
              </a:extLst>
            </p:cNvPr>
            <p:cNvSpPr/>
            <p:nvPr/>
          </p:nvSpPr>
          <p:spPr>
            <a:xfrm>
              <a:off x="6520062" y="926440"/>
              <a:ext cx="2164451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7104931" y="3280294"/>
              <a:ext cx="11013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KKUBEO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00AC787-091B-99A7-291D-C03A9426F337}"/>
                </a:ext>
              </a:extLst>
            </p:cNvPr>
            <p:cNvSpPr txBox="1"/>
            <p:nvPr/>
          </p:nvSpPr>
          <p:spPr>
            <a:xfrm>
              <a:off x="6921515" y="3604972"/>
              <a:ext cx="14584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454545"/>
                  </a:solidFill>
                </a:rPr>
                <a:t>당신의 하루</a:t>
              </a:r>
              <a:r>
                <a:rPr lang="en-US" altLang="ko-KR" sz="800" dirty="0">
                  <a:solidFill>
                    <a:srgbClr val="454545"/>
                  </a:solidFill>
                </a:rPr>
                <a:t>, </a:t>
              </a:r>
              <a:r>
                <a:rPr lang="ko-KR" altLang="en-US" sz="800" dirty="0">
                  <a:solidFill>
                    <a:srgbClr val="454545"/>
                  </a:solidFill>
                </a:rPr>
                <a:t>꾸준히 </a:t>
              </a:r>
              <a:r>
                <a:rPr lang="ko-KR" altLang="en-US" sz="800" dirty="0" smtClean="0">
                  <a:solidFill>
                    <a:srgbClr val="454545"/>
                  </a:solidFill>
                </a:rPr>
                <a:t>버티기</a:t>
              </a:r>
              <a:endParaRPr lang="ko-KR" altLang="en-US" sz="800" dirty="0">
                <a:solidFill>
                  <a:srgbClr val="454545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9374475" y="3217841"/>
              <a:ext cx="1620000" cy="369239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입력 완료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59601" y="5631751"/>
              <a:ext cx="139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1200" b="1" dirty="0" err="1" smtClean="0">
                  <a:latin typeface="맑은 고딕" pitchFamily="50" charset="-127"/>
                  <a:ea typeface="맑은 고딕" pitchFamily="50" charset="-127"/>
                </a:rPr>
                <a:t>스플래시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 화면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26040" y="5631751"/>
              <a:ext cx="158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초기 닉네임 입력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24" name="Picture 4" descr="C:\Users\lwjsa\Desktop\종\꾸버\이미지\불 이미지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7761" y="1795331"/>
              <a:ext cx="1635163" cy="1635163"/>
            </a:xfrm>
            <a:prstGeom prst="rect">
              <a:avLst/>
            </a:prstGeom>
            <a:noFill/>
          </p:spPr>
        </p:pic>
      </p:grpSp>
      <p:sp>
        <p:nvSpPr>
          <p:cNvPr id="48" name="TextBox 47"/>
          <p:cNvSpPr txBox="1"/>
          <p:nvPr/>
        </p:nvSpPr>
        <p:spPr>
          <a:xfrm>
            <a:off x="772160" y="2042160"/>
            <a:ext cx="462819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초기 화면으로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스플래시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화면이 뜬다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루틴을 기록하며 나의 불씨가 커진다는 표현을 위해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불이 점점 커지는 애니메이션 효과를 나타낸다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000" y="3108960"/>
            <a:ext cx="531587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스플래시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화면 이후 기기 로컬에 저장된 닉네임이 없다면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닉네임을 설정하는 화면에 닉네임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기기고유식별자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로컬에 저장해서 사용하도록 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4" descr="C:\Users\lwjsa\Desktop\종\꾸버\이미지\불 이미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151" y="637390"/>
            <a:ext cx="720000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70560"/>
            <a:ext cx="3548091" cy="701040"/>
          </a:xfrm>
        </p:spPr>
        <p:txBody>
          <a:bodyPr/>
          <a:lstStyle/>
          <a:p>
            <a:r>
              <a:rPr lang="ko-KR" altLang="en-US" dirty="0" smtClean="0"/>
              <a:t>메인 홈 화면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0BF0E6-97AC-8F2E-C2DE-8AD76787799A}"/>
              </a:ext>
            </a:extLst>
          </p:cNvPr>
          <p:cNvSpPr txBox="1"/>
          <p:nvPr/>
        </p:nvSpPr>
        <p:spPr>
          <a:xfrm>
            <a:off x="863194" y="1912593"/>
            <a:ext cx="525312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latin typeface="맑은 고딕" pitchFamily="50" charset="-127"/>
                <a:ea typeface="맑은 고딕" pitchFamily="50" charset="-127"/>
              </a:rPr>
              <a:t>다크모드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집중력과 꾸준함 강조에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효과적인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다크모드로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기본 설정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화이트 모드도 가능하도록 하여 추구 스타일 선택 가능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포인트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색상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b="1" dirty="0" err="1">
                <a:solidFill>
                  <a:srgbClr val="D35021"/>
                </a:solidFill>
                <a:highlight>
                  <a:srgbClr val="121212"/>
                </a:highlight>
                <a:latin typeface="맑은 고딕" pitchFamily="50" charset="-127"/>
                <a:ea typeface="맑은 고딕" pitchFamily="50" charset="-127"/>
              </a:rPr>
              <a:t>deepOrange</a:t>
            </a:r>
            <a:r>
              <a:rPr lang="ko-KR" altLang="en-US" sz="1500" b="1" dirty="0">
                <a:highlight>
                  <a:srgbClr val="121212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smtClean="0">
                <a:highlight>
                  <a:srgbClr val="121212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500" b="1" dirty="0">
              <a:highlight>
                <a:srgbClr val="121212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 descr="C:\Users\lwjsa\Desktop\종\꾸버\사용 아이콘\home_24dp_FF57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18" y="752174"/>
            <a:ext cx="540000" cy="540000"/>
          </a:xfrm>
          <a:prstGeom prst="rect">
            <a:avLst/>
          </a:prstGeom>
          <a:noFill/>
        </p:spPr>
      </p:pic>
      <p:grpSp>
        <p:nvGrpSpPr>
          <p:cNvPr id="52" name="그룹 51"/>
          <p:cNvGrpSpPr/>
          <p:nvPr/>
        </p:nvGrpSpPr>
        <p:grpSpPr>
          <a:xfrm>
            <a:off x="6511389" y="637497"/>
            <a:ext cx="4740640" cy="5278207"/>
            <a:chOff x="6511389" y="783772"/>
            <a:chExt cx="4740640" cy="527820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CBEE8CE5-CE1C-1C24-51B1-2E9856C72478}"/>
                </a:ext>
              </a:extLst>
            </p:cNvPr>
            <p:cNvSpPr/>
            <p:nvPr/>
          </p:nvSpPr>
          <p:spPr>
            <a:xfrm>
              <a:off x="6511389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6603065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KKUBEO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209994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379158" y="1247140"/>
              <a:ext cx="149860" cy="1498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7100661" y="1865376"/>
              <a:ext cx="981456" cy="9814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7177389" y="1942104"/>
              <a:ext cx="828000" cy="82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0%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6918989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환영합니다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KKUBEO 님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!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7086481" y="34474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6998237" y="3194442"/>
              <a:ext cx="130929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오늘 수행할 루틴이 없어요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.</a:t>
              </a:r>
              <a:r>
                <a:rPr lang="en-US" altLang="ko-KR" sz="600" dirty="0" err="1" smtClean="0">
                  <a:solidFill>
                    <a:schemeClr val="bg1"/>
                  </a:solidFill>
                </a:rPr>
                <a:t>zZ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58863" y="5784980"/>
              <a:ext cx="923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메인 홈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49326" y="783772"/>
              <a:ext cx="15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latin typeface="맑은 고딕" pitchFamily="50" charset="-127"/>
                  <a:ea typeface="맑은 고딕" pitchFamily="50" charset="-127"/>
                </a:rPr>
                <a:t>다크</a:t>
              </a:r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화이트 모드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73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32426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3074" name="Picture 2" descr="C:\Users\lwjsa\Desktop\종\꾸버\사용 아이콘\home_24dp_FF572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75535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3075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218644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6633366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36626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홈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58306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6" name="그룹 93"/>
            <p:cNvGrpSpPr/>
            <p:nvPr/>
          </p:nvGrpSpPr>
          <p:grpSpPr>
            <a:xfrm>
              <a:off x="8227841" y="4873215"/>
              <a:ext cx="357316" cy="357316"/>
              <a:chOff x="5649337" y="3971220"/>
              <a:chExt cx="330740" cy="330740"/>
            </a:xfrm>
            <a:solidFill>
              <a:srgbClr val="660066"/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5649337" y="3971220"/>
                <a:ext cx="330740" cy="33074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2" descr="C:\Users\lwjsa\Downloads\chat_24dp_E6D2DC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723769" y="4046999"/>
                <a:ext cx="182880" cy="182880"/>
              </a:xfrm>
              <a:prstGeom prst="rect">
                <a:avLst/>
              </a:prstGeom>
              <a:grpFill/>
            </p:spPr>
          </p:pic>
        </p:grpSp>
        <p:grpSp>
          <p:nvGrpSpPr>
            <p:cNvPr id="41" name="그룹 40"/>
            <p:cNvGrpSpPr/>
            <p:nvPr/>
          </p:nvGrpSpPr>
          <p:grpSpPr>
            <a:xfrm>
              <a:off x="9092029" y="783772"/>
              <a:ext cx="2160000" cy="5278207"/>
              <a:chOff x="9158371" y="783772"/>
              <a:chExt cx="2160000" cy="5278207"/>
            </a:xfrm>
          </p:grpSpPr>
          <p:sp>
            <p:nvSpPr>
              <p:cNvPr id="42" name="사각형: 둥근 모서리 2">
                <a:extLst>
                  <a:ext uri="{FF2B5EF4-FFF2-40B4-BE49-F238E27FC236}">
                    <a16:creationId xmlns:a16="http://schemas.microsoft.com/office/drawing/2014/main" xmlns="" id="{CBEE8CE5-CE1C-1C24-51B1-2E9856C72478}"/>
                  </a:ext>
                </a:extLst>
              </p:cNvPr>
              <p:cNvSpPr/>
              <p:nvPr/>
            </p:nvSpPr>
            <p:spPr>
              <a:xfrm>
                <a:off x="9158371" y="1089000"/>
                <a:ext cx="2160000" cy="4680000"/>
              </a:xfrm>
              <a:prstGeom prst="roundRect">
                <a:avLst>
                  <a:gd name="adj" fmla="val 8542"/>
                </a:avLst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250047" y="1219338"/>
                <a:ext cx="57060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/>
                  <a:t>KKUBEO</a:t>
                </a: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0856976" y="1237488"/>
                <a:ext cx="329184" cy="170688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0873740" y="1247140"/>
                <a:ext cx="149860" cy="149860"/>
              </a:xfrm>
              <a:prstGeom prst="ellipse">
                <a:avLst/>
              </a:prstGeom>
              <a:solidFill>
                <a:srgbClr val="6600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747643" y="1865376"/>
                <a:ext cx="981456" cy="9814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565971" y="2932314"/>
                <a:ext cx="134480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smtClean="0"/>
                  <a:t>환영합니다</a:t>
                </a:r>
                <a:r>
                  <a:rPr lang="en-US" altLang="ko-KR" sz="800" dirty="0" smtClean="0"/>
                  <a:t>. </a:t>
                </a:r>
                <a:r>
                  <a:rPr lang="ko-KR" altLang="en-US" sz="800" dirty="0" smtClean="0"/>
                  <a:t>KKUBEO 님</a:t>
                </a:r>
                <a:r>
                  <a:rPr lang="en-US" altLang="ko-KR" sz="800" dirty="0" smtClean="0"/>
                  <a:t>!</a:t>
                </a:r>
                <a:endParaRPr lang="ko-KR" altLang="en-US" sz="8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676305" y="5784980"/>
                <a:ext cx="1601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271760" y="783772"/>
                <a:ext cx="1036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화이트 모드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9824371" y="1942104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</a:rPr>
                  <a:t>0%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196494" y="5360035"/>
              <a:ext cx="1930207" cy="326122"/>
              <a:chOff x="9319260" y="5360035"/>
              <a:chExt cx="1930207" cy="326122"/>
            </a:xfrm>
          </p:grpSpPr>
          <p:pic>
            <p:nvPicPr>
              <p:cNvPr id="63" name="Picture 1" descr="C:\Users\lwjsa\Desktop\종\꾸버\사용 아이콘\calendar_today_24dp_B7B7B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18320" y="5360035"/>
                <a:ext cx="180000" cy="180000"/>
              </a:xfrm>
              <a:prstGeom prst="rect">
                <a:avLst/>
              </a:prstGeom>
              <a:noFill/>
            </p:spPr>
          </p:pic>
          <p:pic>
            <p:nvPicPr>
              <p:cNvPr id="64" name="Picture 2" descr="C:\Users\lwjsa\Desktop\종\꾸버\사용 아이콘\home_24dp_FF572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161429" y="5360035"/>
                <a:ext cx="180000" cy="180000"/>
              </a:xfrm>
              <a:prstGeom prst="rect">
                <a:avLst/>
              </a:prstGeom>
              <a:noFill/>
            </p:spPr>
          </p:pic>
          <p:pic>
            <p:nvPicPr>
              <p:cNvPr id="65" name="Picture 3" descr="C:\Users\lwjsa\Desktop\종\꾸버\사용 아이콘\person_24dp_B7B7B7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904538" y="5360035"/>
                <a:ext cx="180000" cy="180000"/>
              </a:xfrm>
              <a:prstGeom prst="rect">
                <a:avLst/>
              </a:prstGeom>
              <a:noFill/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9319260" y="5513070"/>
                <a:ext cx="3770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캘린더</a:t>
                </a:r>
                <a:endParaRPr lang="ko-KR" altLang="en-US" sz="5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122520" y="5516880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rgbClr val="D35021"/>
                    </a:solidFill>
                  </a:rPr>
                  <a:t>홈</a:t>
                </a:r>
                <a:endParaRPr lang="ko-KR" altLang="en-US" sz="500" b="1" dirty="0">
                  <a:solidFill>
                    <a:srgbClr val="D3502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744200" y="5513070"/>
                <a:ext cx="50526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마이페이지</a:t>
                </a:r>
                <a:endParaRPr lang="ko-KR" altLang="en-US" sz="5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0818641" y="4873215"/>
              <a:ext cx="357316" cy="3573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9" name="Picture 1" descr="C:\Users\lwjsa\Desktop\종\꾸버\사용 아이콘\chat_24dp_634FA2_FILL0_wght400_GRAD0_opsz24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884233" y="4952999"/>
              <a:ext cx="220345" cy="220345"/>
            </a:xfrm>
            <a:prstGeom prst="rect">
              <a:avLst/>
            </a:prstGeom>
            <a:noFill/>
          </p:spPr>
        </p:pic>
        <p:sp>
          <p:nvSpPr>
            <p:cNvPr id="72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9667121" y="34474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9578877" y="3194442"/>
              <a:ext cx="130929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 smtClean="0"/>
                <a:t>오늘 수행할 루틴이 없어요</a:t>
              </a:r>
              <a:r>
                <a:rPr lang="en-US" altLang="ko-KR" sz="600" dirty="0" smtClean="0"/>
                <a:t>.</a:t>
              </a:r>
              <a:r>
                <a:rPr lang="en-US" altLang="ko-KR" sz="600" dirty="0" err="1" smtClean="0"/>
                <a:t>zZ</a:t>
              </a:r>
              <a:endParaRPr lang="ko-KR" altLang="en-US" sz="6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3440" y="3139440"/>
            <a:ext cx="432682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메인 홈에 화면 구성은 모드설정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진행 그래프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루틴 리스트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챗봇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되어있으며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가장 많은 역할을 담당하고 있다 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61810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루틴 생성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53440" y="1855993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내가 추가할 루틴 제목을 입력하고 그에 맞는 반복 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요일을 선택하도록 한다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" y="2603052"/>
            <a:ext cx="492955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추가한 루틴이 오늘 요일과 같은 요일일 경우 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바로 화면에 루틴을 추가해서 보여주도록 하며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추가된 리스트 끝에 타이머 기능을 추가하여 시간 기록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페이지로 이동하여 시간도 함께 기록할 수 있도록 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532387" y="967275"/>
            <a:ext cx="4742354" cy="4984410"/>
            <a:chOff x="6532387" y="1086900"/>
            <a:chExt cx="4742354" cy="4984410"/>
          </a:xfrm>
        </p:grpSpPr>
        <p:sp>
          <p:nvSpPr>
            <p:cNvPr id="24" name="TextBox 23"/>
            <p:cNvSpPr txBox="1"/>
            <p:nvPr/>
          </p:nvSpPr>
          <p:spPr>
            <a:xfrm>
              <a:off x="7046594" y="5794311"/>
              <a:ext cx="1362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루틴 입력 창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532387" y="1086900"/>
              <a:ext cx="2164451" cy="4680000"/>
              <a:chOff x="3970496" y="1077570"/>
              <a:chExt cx="2164451" cy="4680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xmlns="" id="{5DAC8593-44EB-C0F3-1474-A821F6CA4723}"/>
                  </a:ext>
                </a:extLst>
              </p:cNvPr>
              <p:cNvSpPr/>
              <p:nvPr/>
            </p:nvSpPr>
            <p:spPr>
              <a:xfrm>
                <a:off x="3970496" y="1077570"/>
                <a:ext cx="2164451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985CB701-F037-5330-5C3D-DB8733650AAD}"/>
                  </a:ext>
                </a:extLst>
              </p:cNvPr>
              <p:cNvSpPr txBox="1"/>
              <p:nvPr/>
            </p:nvSpPr>
            <p:spPr>
              <a:xfrm>
                <a:off x="4006566" y="1183241"/>
                <a:ext cx="1226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← 나의 루틴 만들기</a:t>
                </a:r>
                <a:endPara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사각형: 둥근 모서리 8">
                <a:extLst>
                  <a:ext uri="{FF2B5EF4-FFF2-40B4-BE49-F238E27FC236}">
                    <a16:creationId xmlns:a16="http://schemas.microsoft.com/office/drawing/2014/main" xmlns="" id="{E3BE795C-A8EA-6EEF-67FF-E0B5A82975B9}"/>
                  </a:ext>
                </a:extLst>
              </p:cNvPr>
              <p:cNvSpPr/>
              <p:nvPr/>
            </p:nvSpPr>
            <p:spPr>
              <a:xfrm>
                <a:off x="4226560" y="1582803"/>
                <a:ext cx="1727200" cy="273990"/>
              </a:xfrm>
              <a:prstGeom prst="roundRect">
                <a:avLst/>
              </a:prstGeom>
              <a:solidFill>
                <a:srgbClr val="1E1E1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rgbClr val="454545"/>
                    </a:solidFill>
                    <a:latin typeface="맑은 고딕" pitchFamily="50" charset="-127"/>
                    <a:ea typeface="맑은 고딕" pitchFamily="50" charset="-127"/>
                  </a:rPr>
                  <a:t>루틴 제목</a:t>
                </a:r>
                <a:endParaRPr lang="ko-KR" altLang="en-US" sz="800" dirty="0">
                  <a:solidFill>
                    <a:srgbClr val="454545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165452" y="2644373"/>
                <a:ext cx="1800000" cy="259991"/>
              </a:xfrm>
              <a:prstGeom prst="roundRect">
                <a:avLst/>
              </a:prstGeom>
              <a:solidFill>
                <a:srgbClr val="D3502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저장</a:t>
                </a:r>
                <a:endPara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210050" y="2168641"/>
                <a:ext cx="354330" cy="177049"/>
              </a:xfrm>
              <a:prstGeom prst="roundRect">
                <a:avLst/>
              </a:prstGeom>
              <a:solidFill>
                <a:srgbClr val="D35021"/>
              </a:solidFill>
              <a:ln w="127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✓</a:t>
                </a:r>
                <a:r>
                  <a:rPr lang="ko-KR" altLang="en-US" sz="6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985CB701-F037-5330-5C3D-DB8733650AAD}"/>
                  </a:ext>
                </a:extLst>
              </p:cNvPr>
              <p:cNvSpPr txBox="1"/>
              <p:nvPr/>
            </p:nvSpPr>
            <p:spPr>
              <a:xfrm>
                <a:off x="4189446" y="1919841"/>
                <a:ext cx="8739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반복 요일 선택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880610" y="2168641"/>
                <a:ext cx="362585" cy="177049"/>
              </a:xfrm>
              <a:prstGeom prst="roundRect">
                <a:avLst/>
              </a:prstGeom>
              <a:solidFill>
                <a:srgbClr val="D35021"/>
              </a:solidFill>
              <a:ln w="127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✓수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5559425" y="2168641"/>
                <a:ext cx="355600" cy="177049"/>
              </a:xfrm>
              <a:prstGeom prst="roundRect">
                <a:avLst/>
              </a:prstGeom>
              <a:solidFill>
                <a:srgbClr val="D35021"/>
              </a:solidFill>
              <a:ln w="127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✓금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609173" y="2168641"/>
                <a:ext cx="226644" cy="177049"/>
              </a:xfrm>
              <a:prstGeom prst="roundRect">
                <a:avLst/>
              </a:prstGeom>
              <a:solidFill>
                <a:schemeClr val="tx1"/>
              </a:solidFill>
              <a:ln w="127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화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5287988" y="2168641"/>
                <a:ext cx="226644" cy="177049"/>
              </a:xfrm>
              <a:prstGeom prst="roundRect">
                <a:avLst/>
              </a:prstGeom>
              <a:solidFill>
                <a:schemeClr val="tx1"/>
              </a:solidFill>
              <a:ln w="127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목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213568" y="2389621"/>
                <a:ext cx="226644" cy="177049"/>
              </a:xfrm>
              <a:prstGeom prst="roundRect">
                <a:avLst/>
              </a:prstGeom>
              <a:solidFill>
                <a:schemeClr val="tx1"/>
              </a:solidFill>
              <a:ln w="127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토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499318" y="2389621"/>
                <a:ext cx="226644" cy="177049"/>
              </a:xfrm>
              <a:prstGeom prst="roundRect">
                <a:avLst/>
              </a:prstGeom>
              <a:solidFill>
                <a:schemeClr val="tx1"/>
              </a:solidFill>
              <a:ln w="127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lang="ko-KR" altLang="en-US" sz="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114741" y="1089000"/>
              <a:ext cx="2160000" cy="4972979"/>
              <a:chOff x="9158371" y="1089000"/>
              <a:chExt cx="2160000" cy="497297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xmlns="" id="{CBEE8CE5-CE1C-1C24-51B1-2E9856C72478}"/>
                  </a:ext>
                </a:extLst>
              </p:cNvPr>
              <p:cNvSpPr/>
              <p:nvPr/>
            </p:nvSpPr>
            <p:spPr>
              <a:xfrm>
                <a:off x="9158371" y="1089000"/>
                <a:ext cx="2160000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250047" y="1219338"/>
                <a:ext cx="57060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KKUBEO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10856976" y="1237488"/>
                <a:ext cx="329184" cy="170688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1026140" y="1247140"/>
                <a:ext cx="149860" cy="1498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9747643" y="1865376"/>
                <a:ext cx="981456" cy="9814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9824371" y="1942104"/>
                <a:ext cx="828000" cy="828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100%</a:t>
                </a:r>
                <a:endParaRPr lang="ko-KR" altLang="en-US" sz="11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565971" y="2932314"/>
                <a:ext cx="134480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환영합니다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KKUBEO 님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!</a:t>
                </a:r>
                <a:endParaRPr lang="ko-KR" altLang="en-US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9733463" y="4057057"/>
                <a:ext cx="1009816" cy="252815"/>
              </a:xfrm>
              <a:prstGeom prst="roundRect">
                <a:avLst/>
              </a:prstGeom>
              <a:solidFill>
                <a:srgbClr val="D3502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 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루틴 추가</a:t>
                </a:r>
                <a:endParaRPr lang="ko-KR" altLang="en-US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523905" y="5784980"/>
                <a:ext cx="1601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5. 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루틴 추가 후 홈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9310116" y="3185160"/>
                <a:ext cx="1869948" cy="75438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10700" y="3238500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 smtClean="0">
                    <a:latin typeface="맑은 고딕" pitchFamily="50" charset="-127"/>
                    <a:ea typeface="맑은 고딕" pitchFamily="50" charset="-127"/>
                  </a:rPr>
                  <a:t>오늘의 루틴</a:t>
                </a:r>
                <a:endParaRPr lang="ko-KR" altLang="en-US" sz="9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9476232" y="3505200"/>
                <a:ext cx="1484376" cy="27432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600819" y="3602355"/>
                <a:ext cx="89535" cy="8953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683114" y="3556635"/>
                <a:ext cx="6000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>
                    <a:latin typeface="맑은 고딕" pitchFamily="50" charset="-127"/>
                    <a:ea typeface="맑은 고딕" pitchFamily="50" charset="-127"/>
                  </a:rPr>
                  <a:t>운동하기</a:t>
                </a:r>
                <a:endParaRPr lang="ko-KR" altLang="en-US" sz="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9469821" y="3553688"/>
              <a:ext cx="23506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✓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10503165" y="3569382"/>
              <a:ext cx="427275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50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ko-KR" altLang="en-US" sz="5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9262226" y="5360035"/>
              <a:ext cx="1930207" cy="326122"/>
              <a:chOff x="9319260" y="5360035"/>
              <a:chExt cx="1930207" cy="326122"/>
            </a:xfrm>
          </p:grpSpPr>
          <p:pic>
            <p:nvPicPr>
              <p:cNvPr id="75" name="Picture 1" descr="C:\Users\lwjsa\Desktop\종\꾸버\사용 아이콘\calendar_today_24dp_B7B7B7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18320" y="5360035"/>
                <a:ext cx="180000" cy="180000"/>
              </a:xfrm>
              <a:prstGeom prst="rect">
                <a:avLst/>
              </a:prstGeom>
              <a:noFill/>
            </p:spPr>
          </p:pic>
          <p:pic>
            <p:nvPicPr>
              <p:cNvPr id="76" name="Picture 2" descr="C:\Users\lwjsa\Desktop\종\꾸버\사용 아이콘\home_24dp_FF572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161429" y="5360035"/>
                <a:ext cx="180000" cy="180000"/>
              </a:xfrm>
              <a:prstGeom prst="rect">
                <a:avLst/>
              </a:prstGeom>
              <a:noFill/>
            </p:spPr>
          </p:pic>
          <p:pic>
            <p:nvPicPr>
              <p:cNvPr id="77" name="Picture 3" descr="C:\Users\lwjsa\Desktop\종\꾸버\사용 아이콘\person_24dp_B7B7B7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904538" y="5360035"/>
                <a:ext cx="180000" cy="180000"/>
              </a:xfrm>
              <a:prstGeom prst="rect">
                <a:avLst/>
              </a:prstGeom>
              <a:noFill/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319260" y="5513070"/>
                <a:ext cx="3770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캘린더</a:t>
                </a:r>
                <a:endPara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122520" y="5516880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rgbClr val="D35021"/>
                    </a:solidFill>
                    <a:latin typeface="맑은 고딕" pitchFamily="50" charset="-127"/>
                    <a:ea typeface="맑은 고딕" pitchFamily="50" charset="-127"/>
                  </a:rPr>
                  <a:t>홈</a:t>
                </a:r>
                <a:endParaRPr lang="ko-KR" altLang="en-US" sz="500" b="1" dirty="0">
                  <a:solidFill>
                    <a:srgbClr val="D3502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744200" y="5513070"/>
                <a:ext cx="50526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err="1" smtClean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마이페이지</a:t>
                </a:r>
                <a:endPara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0816383" y="4895510"/>
              <a:ext cx="330740" cy="330740"/>
              <a:chOff x="2594853" y="4720250"/>
              <a:chExt cx="330740" cy="330740"/>
            </a:xfrm>
            <a:solidFill>
              <a:srgbClr val="660066"/>
            </a:solidFill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2594853" y="4720250"/>
                <a:ext cx="330740" cy="33074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" name="Picture 2" descr="C:\Users\lwjsa\Downloads\chat_24dp_E6D2DC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674620" y="4805680"/>
                <a:ext cx="182880" cy="182880"/>
              </a:xfrm>
              <a:prstGeom prst="rect">
                <a:avLst/>
              </a:prstGeom>
              <a:grpFill/>
            </p:spPr>
          </p:pic>
        </p:grpSp>
        <p:pic>
          <p:nvPicPr>
            <p:cNvPr id="4097" name="Picture 1" descr="C:\Users\lwjsa\Desktop\종\꾸버\사용 아이콘\timer_24dp_000000_FILL0_wght400_GRAD0_opsz24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753910" y="3591560"/>
              <a:ext cx="134620" cy="134620"/>
            </a:xfrm>
            <a:prstGeom prst="rect">
              <a:avLst/>
            </a:prstGeom>
            <a:noFill/>
          </p:spPr>
        </p:pic>
      </p:grpSp>
      <p:sp>
        <p:nvSpPr>
          <p:cNvPr id="95" name="십자형 94"/>
          <p:cNvSpPr/>
          <p:nvPr/>
        </p:nvSpPr>
        <p:spPr>
          <a:xfrm>
            <a:off x="3421829" y="858521"/>
            <a:ext cx="403411" cy="391160"/>
          </a:xfrm>
          <a:prstGeom prst="plus">
            <a:avLst>
              <a:gd name="adj" fmla="val 39866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955" y="680720"/>
            <a:ext cx="3200033" cy="844952"/>
          </a:xfrm>
        </p:spPr>
        <p:txBody>
          <a:bodyPr/>
          <a:lstStyle/>
          <a:p>
            <a:r>
              <a:rPr lang="ko-KR" altLang="en-US" dirty="0" smtClean="0"/>
              <a:t>타이머 기록</a:t>
            </a:r>
            <a:endParaRPr lang="ko-KR" altLang="en-US" dirty="0"/>
          </a:p>
        </p:txBody>
      </p:sp>
      <p:pic>
        <p:nvPicPr>
          <p:cNvPr id="4" name="Picture 1" descr="C:\Users\lwjsa\Desktop\종\꾸버\사용 아이콘\timer_24dp_000000_FILL0_wght400_GRAD0_opsz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8522" y="848139"/>
            <a:ext cx="503362" cy="503362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853440" y="1891553"/>
            <a:ext cx="517160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타이머 아이콘 클릭 시 시간을 기록 할 수 있도록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타이머 화면이 나온다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저장 후 종료를 누르면 그 시간이 기록되며 이어서 시간을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기록할 수 있도록 데이터를 저장시킨다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저장된 시간은 캘린더 완료 리스트에도 함께 기록된다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548444" y="937845"/>
            <a:ext cx="4731676" cy="4982310"/>
            <a:chOff x="6548444" y="1089000"/>
            <a:chExt cx="4731676" cy="4982310"/>
          </a:xfrm>
        </p:grpSpPr>
        <p:grpSp>
          <p:nvGrpSpPr>
            <p:cNvPr id="23" name="그룹 22"/>
            <p:cNvGrpSpPr/>
            <p:nvPr/>
          </p:nvGrpSpPr>
          <p:grpSpPr>
            <a:xfrm>
              <a:off x="6548444" y="1089000"/>
              <a:ext cx="2160000" cy="4680000"/>
              <a:chOff x="5898204" y="1089000"/>
              <a:chExt cx="2160000" cy="4680000"/>
            </a:xfrm>
          </p:grpSpPr>
          <p:sp>
            <p:nvSpPr>
              <p:cNvPr id="5" name="사각형: 둥근 모서리 2">
                <a:extLst>
                  <a:ext uri="{FF2B5EF4-FFF2-40B4-BE49-F238E27FC236}">
                    <a16:creationId xmlns:a16="http://schemas.microsoft.com/office/drawing/2014/main" xmlns="" id="{CBEE8CE5-CE1C-1C24-51B1-2E9856C72478}"/>
                  </a:ext>
                </a:extLst>
              </p:cNvPr>
              <p:cNvSpPr/>
              <p:nvPr/>
            </p:nvSpPr>
            <p:spPr>
              <a:xfrm>
                <a:off x="5898204" y="1089000"/>
                <a:ext cx="2160000" cy="4680000"/>
              </a:xfrm>
              <a:prstGeom prst="roundRect">
                <a:avLst>
                  <a:gd name="adj" fmla="val 8542"/>
                </a:avLst>
              </a:prstGeom>
              <a:solidFill>
                <a:srgbClr val="F3757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655475" y="3246125"/>
                <a:ext cx="645459" cy="645459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2700" cap="flat" cmpd="sng" algn="ctr">
                <a:solidFill>
                  <a:srgbClr val="FFFFFF">
                    <a:alpha val="20000"/>
                  </a:srgbClr>
                </a:solidFill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6873318" y="3458589"/>
                <a:ext cx="274320" cy="220531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68884" y="5090160"/>
                <a:ext cx="1818640" cy="36576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   저장 후 종료</a:t>
                </a:r>
                <a:endParaRPr lang="ko-KR" altLang="en-US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1451" y="5192775"/>
                <a:ext cx="148589" cy="130781"/>
                <a:chOff x="4225290" y="3568700"/>
                <a:chExt cx="238125" cy="225865"/>
              </a:xfrm>
            </p:grpSpPr>
            <p:sp>
              <p:nvSpPr>
                <p:cNvPr id="14" name="아래쪽 화살표 13"/>
                <p:cNvSpPr/>
                <p:nvPr/>
              </p:nvSpPr>
              <p:spPr>
                <a:xfrm>
                  <a:off x="4263072" y="3568700"/>
                  <a:ext cx="162560" cy="172720"/>
                </a:xfrm>
                <a:prstGeom prst="downArrow">
                  <a:avLst>
                    <a:gd name="adj1" fmla="val 46274"/>
                    <a:gd name="adj2" fmla="val 5000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25290" y="3758565"/>
                  <a:ext cx="238125" cy="36000"/>
                </a:xfrm>
                <a:prstGeom prst="rect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6473900" y="1656080"/>
                <a:ext cx="1008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30:24</a:t>
                </a:r>
                <a:endParaRPr lang="ko-KR" altLang="en-US" sz="2000" dirty="0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120120" y="1089000"/>
              <a:ext cx="2160000" cy="4680000"/>
              <a:chOff x="8662920" y="1089000"/>
              <a:chExt cx="2160000" cy="4680000"/>
            </a:xfrm>
          </p:grpSpPr>
          <p:sp>
            <p:nvSpPr>
              <p:cNvPr id="6" name="사각형: 둥근 모서리 2">
                <a:extLst>
                  <a:ext uri="{FF2B5EF4-FFF2-40B4-BE49-F238E27FC236}">
                    <a16:creationId xmlns:a16="http://schemas.microsoft.com/office/drawing/2014/main" xmlns="" id="{CBEE8CE5-CE1C-1C24-51B1-2E9856C72478}"/>
                  </a:ext>
                </a:extLst>
              </p:cNvPr>
              <p:cNvSpPr/>
              <p:nvPr/>
            </p:nvSpPr>
            <p:spPr>
              <a:xfrm>
                <a:off x="8662920" y="1089000"/>
                <a:ext cx="2160000" cy="4680000"/>
              </a:xfrm>
              <a:prstGeom prst="roundRect">
                <a:avLst>
                  <a:gd name="adj" fmla="val 8542"/>
                </a:avLst>
              </a:prstGeom>
              <a:solidFill>
                <a:srgbClr val="5220C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9420191" y="3246125"/>
                <a:ext cx="645459" cy="645459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2700" cap="flat" cmpd="sng" algn="ctr">
                <a:solidFill>
                  <a:srgbClr val="FFFFFF">
                    <a:alpha val="20000"/>
                  </a:srgbClr>
                </a:solidFill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9652864" y="3469482"/>
                <a:ext cx="180113" cy="198745"/>
                <a:chOff x="3108960" y="3022899"/>
                <a:chExt cx="155986" cy="172122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3108960" y="3022899"/>
                  <a:ext cx="64546" cy="172122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200400" y="3022899"/>
                  <a:ext cx="64546" cy="172122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모서리가 둥근 직사각형 16"/>
              <p:cNvSpPr/>
              <p:nvPr/>
            </p:nvSpPr>
            <p:spPr>
              <a:xfrm>
                <a:off x="8833600" y="5090160"/>
                <a:ext cx="1818640" cy="36576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   저장 후 종료</a:t>
                </a:r>
                <a:endParaRPr lang="ko-KR" altLang="en-US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9295131" y="5192775"/>
                <a:ext cx="148589" cy="130781"/>
                <a:chOff x="4225290" y="3568700"/>
                <a:chExt cx="238125" cy="225865"/>
              </a:xfrm>
            </p:grpSpPr>
            <p:sp>
              <p:nvSpPr>
                <p:cNvPr id="19" name="아래쪽 화살표 18"/>
                <p:cNvSpPr/>
                <p:nvPr/>
              </p:nvSpPr>
              <p:spPr>
                <a:xfrm>
                  <a:off x="4263072" y="3568700"/>
                  <a:ext cx="162560" cy="172720"/>
                </a:xfrm>
                <a:prstGeom prst="downArrow">
                  <a:avLst>
                    <a:gd name="adj1" fmla="val 46274"/>
                    <a:gd name="adj2" fmla="val 5000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4225290" y="3758565"/>
                  <a:ext cx="238125" cy="36000"/>
                </a:xfrm>
                <a:prstGeom prst="rect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9238616" y="1656080"/>
                <a:ext cx="1008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30:24</a:t>
                </a:r>
                <a:endParaRPr lang="ko-KR" altLang="en-US" sz="2000" dirty="0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90080" y="5794311"/>
              <a:ext cx="1310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5-1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타이머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시작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70720" y="5794311"/>
              <a:ext cx="132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5-1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타이머 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정지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9" y="607942"/>
            <a:ext cx="3561667" cy="914400"/>
          </a:xfrm>
        </p:spPr>
        <p:txBody>
          <a:bodyPr/>
          <a:lstStyle/>
          <a:p>
            <a:r>
              <a:rPr lang="en-US" altLang="ko-KR" dirty="0" smtClean="0"/>
              <a:t>Open AI chat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258288" y="936795"/>
            <a:ext cx="3548438" cy="4984410"/>
            <a:chOff x="7522448" y="1064355"/>
            <a:chExt cx="3548438" cy="4984410"/>
          </a:xfrm>
        </p:grpSpPr>
        <p:grpSp>
          <p:nvGrpSpPr>
            <p:cNvPr id="11" name="그룹 93"/>
            <p:cNvGrpSpPr/>
            <p:nvPr/>
          </p:nvGrpSpPr>
          <p:grpSpPr>
            <a:xfrm>
              <a:off x="7522448" y="5068480"/>
              <a:ext cx="603114" cy="603114"/>
              <a:chOff x="5649337" y="3971220"/>
              <a:chExt cx="330740" cy="330740"/>
            </a:xfrm>
            <a:solidFill>
              <a:srgbClr val="660066"/>
            </a:solidFill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5649337" y="3971220"/>
                <a:ext cx="330740" cy="330740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Picture 2" descr="C:\Users\lwjsa\Downloads\chat_24dp_E6D2DC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723769" y="4046999"/>
                <a:ext cx="182880" cy="182880"/>
              </a:xfrm>
              <a:prstGeom prst="rect">
                <a:avLst/>
              </a:prstGeom>
              <a:grpFill/>
            </p:spPr>
          </p:pic>
        </p:grpSp>
        <p:grpSp>
          <p:nvGrpSpPr>
            <p:cNvPr id="96" name="그룹 95"/>
            <p:cNvGrpSpPr/>
            <p:nvPr/>
          </p:nvGrpSpPr>
          <p:grpSpPr>
            <a:xfrm>
              <a:off x="8906435" y="1064355"/>
              <a:ext cx="2164451" cy="4984410"/>
              <a:chOff x="6462970" y="1077172"/>
              <a:chExt cx="2164451" cy="498441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997497" y="5784583"/>
                <a:ext cx="1212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6. </a:t>
                </a:r>
                <a:r>
                  <a:rPr lang="ko-KR" altLang="en-US" sz="1200" b="1" dirty="0" err="1" smtClean="0"/>
                  <a:t>챗봇</a:t>
                </a:r>
                <a:r>
                  <a:rPr lang="ko-KR" altLang="en-US" sz="1200" b="1" dirty="0" smtClean="0"/>
                  <a:t> </a:t>
                </a:r>
                <a:r>
                  <a:rPr lang="ko-KR" altLang="en-US" sz="1200" b="1" dirty="0" err="1" smtClean="0"/>
                  <a:t>상담사</a:t>
                </a:r>
                <a:endParaRPr lang="ko-KR" altLang="en-US" sz="1200" b="1" dirty="0"/>
              </a:p>
            </p:txBody>
          </p:sp>
          <p:grpSp>
            <p:nvGrpSpPr>
              <p:cNvPr id="5" name="그룹 71"/>
              <p:cNvGrpSpPr/>
              <p:nvPr/>
            </p:nvGrpSpPr>
            <p:grpSpPr>
              <a:xfrm>
                <a:off x="6462970" y="1077172"/>
                <a:ext cx="2164451" cy="4680000"/>
                <a:chOff x="3970496" y="1077570"/>
                <a:chExt cx="2164451" cy="4680000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xmlns="" id="{5DAC8593-44EB-C0F3-1474-A821F6CA4723}"/>
                    </a:ext>
                  </a:extLst>
                </p:cNvPr>
                <p:cNvSpPr/>
                <p:nvPr/>
              </p:nvSpPr>
              <p:spPr>
                <a:xfrm>
                  <a:off x="3970496" y="1077570"/>
                  <a:ext cx="2164451" cy="4680000"/>
                </a:xfrm>
                <a:prstGeom prst="roundRect">
                  <a:avLst>
                    <a:gd name="adj" fmla="val 8542"/>
                  </a:avLst>
                </a:prstGeom>
                <a:solidFill>
                  <a:srgbClr val="121212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985CB701-F037-5330-5C3D-DB8733650AAD}"/>
                    </a:ext>
                  </a:extLst>
                </p:cNvPr>
                <p:cNvSpPr txBox="1"/>
                <p:nvPr/>
              </p:nvSpPr>
              <p:spPr>
                <a:xfrm>
                  <a:off x="4128486" y="1183241"/>
                  <a:ext cx="95410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  <a:latin typeface="굴림"/>
                      <a:ea typeface="굴림"/>
                    </a:rPr>
                    <a:t>← </a:t>
                  </a:r>
                  <a:r>
                    <a:rPr lang="ko-KR" altLang="en-US" sz="900" dirty="0" err="1" smtClean="0">
                      <a:solidFill>
                        <a:schemeClr val="bg1"/>
                      </a:solidFill>
                      <a:latin typeface="굴림"/>
                      <a:ea typeface="굴림"/>
                    </a:rPr>
                    <a:t>챗봇</a:t>
                  </a:r>
                  <a:r>
                    <a:rPr lang="ko-KR" altLang="en-US" sz="900" dirty="0" smtClean="0">
                      <a:solidFill>
                        <a:schemeClr val="bg1"/>
                      </a:solidFill>
                      <a:latin typeface="굴림"/>
                      <a:ea typeface="굴림"/>
                    </a:rPr>
                    <a:t> </a:t>
                  </a:r>
                  <a:r>
                    <a:rPr lang="ko-KR" altLang="en-US" sz="900" dirty="0" err="1" smtClean="0">
                      <a:solidFill>
                        <a:schemeClr val="bg1"/>
                      </a:solidFill>
                      <a:latin typeface="굴림"/>
                      <a:ea typeface="굴림"/>
                    </a:rPr>
                    <a:t>상담사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2" name="모서리가 둥근 사각형 설명선 71"/>
              <p:cNvSpPr/>
              <p:nvPr/>
            </p:nvSpPr>
            <p:spPr>
              <a:xfrm>
                <a:off x="8008620" y="1600200"/>
                <a:ext cx="441960" cy="266699"/>
              </a:xfrm>
              <a:prstGeom prst="wedgeRoundRectCallout">
                <a:avLst>
                  <a:gd name="adj1" fmla="val 56194"/>
                  <a:gd name="adj2" fmla="val 20833"/>
                  <a:gd name="adj3" fmla="val 16667"/>
                </a:avLst>
              </a:prstGeom>
              <a:solidFill>
                <a:srgbClr val="AF83A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안녕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  <p:sp>
            <p:nvSpPr>
              <p:cNvPr id="74" name="모서리가 둥근 사각형 설명선 73"/>
              <p:cNvSpPr/>
              <p:nvPr/>
            </p:nvSpPr>
            <p:spPr>
              <a:xfrm>
                <a:off x="6637020" y="1981200"/>
                <a:ext cx="1173480" cy="350520"/>
              </a:xfrm>
              <a:prstGeom prst="wedgeRoundRectCallout">
                <a:avLst>
                  <a:gd name="adj1" fmla="val -59777"/>
                  <a:gd name="adj2" fmla="val 19257"/>
                  <a:gd name="adj3" fmla="val 16667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안녕하세요 도움이 </a:t>
                </a:r>
                <a:r>
                  <a:rPr lang="ko-KR" altLang="en-US" sz="800" dirty="0" err="1" smtClean="0"/>
                  <a:t>필요하신게</a:t>
                </a:r>
                <a:r>
                  <a:rPr lang="ko-KR" altLang="en-US" sz="800" dirty="0" smtClean="0"/>
                  <a:t> 있나요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  <p:sp>
            <p:nvSpPr>
              <p:cNvPr id="81" name="모서리가 둥근 사각형 설명선 80"/>
              <p:cNvSpPr/>
              <p:nvPr/>
            </p:nvSpPr>
            <p:spPr>
              <a:xfrm>
                <a:off x="7071360" y="2484120"/>
                <a:ext cx="1379220" cy="266699"/>
              </a:xfrm>
              <a:prstGeom prst="wedgeRoundRectCallout">
                <a:avLst>
                  <a:gd name="adj1" fmla="val 56194"/>
                  <a:gd name="adj2" fmla="val 20833"/>
                  <a:gd name="adj3" fmla="val 16667"/>
                </a:avLst>
              </a:prstGeom>
              <a:solidFill>
                <a:srgbClr val="AF83A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800" dirty="0" smtClean="0"/>
                  <a:t>운동계획을 요일 </a:t>
                </a:r>
                <a:r>
                  <a:rPr lang="ko-KR" altLang="en-US" sz="800" dirty="0" smtClean="0"/>
                  <a:t>별로 같이 세워줘</a:t>
                </a:r>
                <a:endParaRPr lang="ko-KR" altLang="en-US" sz="800" dirty="0"/>
              </a:p>
            </p:txBody>
          </p:sp>
          <p:sp>
            <p:nvSpPr>
              <p:cNvPr id="93" name="모서리가 둥근 사각형 설명선 92"/>
              <p:cNvSpPr/>
              <p:nvPr/>
            </p:nvSpPr>
            <p:spPr>
              <a:xfrm>
                <a:off x="6637020" y="2919272"/>
                <a:ext cx="1226820" cy="1297992"/>
              </a:xfrm>
              <a:prstGeom prst="wedgeRoundRectCallout">
                <a:avLst>
                  <a:gd name="adj1" fmla="val -60426"/>
                  <a:gd name="adj2" fmla="val 10519"/>
                  <a:gd name="adj3" fmla="val 16667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/>
                  <a:t>다이어트 루틴 예시</a:t>
                </a:r>
                <a:r>
                  <a:rPr lang="en-US" altLang="ko-KR" sz="800" dirty="0" smtClean="0"/>
                  <a:t>:</a:t>
                </a:r>
              </a:p>
              <a:p>
                <a:r>
                  <a:rPr lang="ko-KR" altLang="en-US" sz="800" dirty="0" smtClean="0"/>
                  <a:t>월요일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err="1" smtClean="0"/>
                  <a:t>유산소</a:t>
                </a:r>
                <a:r>
                  <a:rPr lang="ko-KR" altLang="en-US" sz="800" dirty="0" smtClean="0"/>
                  <a:t> 운동 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화요일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근력 운동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수요일</a:t>
                </a:r>
                <a:r>
                  <a:rPr lang="en-US" altLang="ko-KR" sz="800" dirty="0" smtClean="0"/>
                  <a:t>:</a:t>
                </a:r>
                <a:r>
                  <a:rPr lang="ko-KR" altLang="en-US" sz="800" dirty="0" smtClean="0"/>
                  <a:t> </a:t>
                </a:r>
                <a:r>
                  <a:rPr lang="ko-KR" altLang="en-US" sz="800" dirty="0" err="1" smtClean="0"/>
                  <a:t>스트레칭</a:t>
                </a:r>
                <a:endParaRPr lang="ko-KR" altLang="en-US" sz="800" dirty="0" smtClean="0"/>
              </a:p>
              <a:p>
                <a:r>
                  <a:rPr lang="ko-KR" altLang="en-US" sz="800" dirty="0" smtClean="0"/>
                  <a:t>목요일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err="1" smtClean="0"/>
                  <a:t>유산소</a:t>
                </a:r>
                <a:r>
                  <a:rPr lang="ko-KR" altLang="en-US" sz="800" dirty="0" smtClean="0"/>
                  <a:t> 운동</a:t>
                </a:r>
              </a:p>
              <a:p>
                <a:r>
                  <a:rPr lang="ko-KR" altLang="en-US" sz="800" dirty="0" smtClean="0"/>
                  <a:t>금요일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근력 운동</a:t>
                </a:r>
              </a:p>
              <a:p>
                <a:r>
                  <a:rPr lang="ko-KR" altLang="en-US" sz="800" dirty="0" smtClean="0"/>
                  <a:t>토요일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산책이나 자유운동</a:t>
                </a:r>
              </a:p>
              <a:p>
                <a:r>
                  <a:rPr lang="ko-KR" altLang="en-US" sz="800" dirty="0" smtClean="0"/>
                  <a:t>일요일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휴식</a:t>
                </a:r>
                <a:endParaRPr lang="ko-KR" altLang="en-US" sz="800" dirty="0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576060" y="5334000"/>
                <a:ext cx="1623060" cy="304800"/>
              </a:xfrm>
              <a:prstGeom prst="roundRect">
                <a:avLst/>
              </a:prstGeom>
              <a:solidFill>
                <a:srgbClr val="121212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smtClean="0"/>
                  <a:t>메시지를 입력하세요</a:t>
                </a:r>
                <a:endParaRPr lang="ko-KR" altLang="en-US" sz="800"/>
              </a:p>
            </p:txBody>
          </p:sp>
          <p:pic>
            <p:nvPicPr>
              <p:cNvPr id="30722" name="Picture 2" descr="C:\Users\lwjsa\Desktop\종\꾸버\사용 아이콘\send_24dp_9B5278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297545" y="5380038"/>
                <a:ext cx="228600" cy="228600"/>
              </a:xfrm>
              <a:prstGeom prst="rect">
                <a:avLst/>
              </a:prstGeom>
              <a:noFill/>
            </p:spPr>
          </p:pic>
        </p:grpSp>
        <p:cxnSp>
          <p:nvCxnSpPr>
            <p:cNvPr id="99" name="직선 화살표 연결선 98"/>
            <p:cNvCxnSpPr/>
            <p:nvPr/>
          </p:nvCxnSpPr>
          <p:spPr>
            <a:xfrm>
              <a:off x="8360477" y="5372847"/>
              <a:ext cx="34544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53440" y="1920240"/>
            <a:ext cx="67537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GPT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openAI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를 연동해서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챗봇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상담사를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만들어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평소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LLM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서비스와 기록을 따로 사용했던 가장 큰 불편사항을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한 플랫폼에 합쳐서 편리성을 추구하고 더 완벽한 루틴을 만들 수 있다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내용은 로컬에 저장되며 로컬에 계정이 존재하는 한 채팅의 내용을 기록하여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다시 어떤 대화를 나누었는지 확인할 수 있다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0" name="그룹 93"/>
          <p:cNvGrpSpPr/>
          <p:nvPr/>
        </p:nvGrpSpPr>
        <p:grpSpPr>
          <a:xfrm>
            <a:off x="4252123" y="730758"/>
            <a:ext cx="603114" cy="603114"/>
            <a:chOff x="5649337" y="3971220"/>
            <a:chExt cx="330740" cy="330740"/>
          </a:xfrm>
          <a:solidFill>
            <a:srgbClr val="660066"/>
          </a:solidFill>
        </p:grpSpPr>
        <p:sp>
          <p:nvSpPr>
            <p:cNvPr id="21" name="모서리가 둥근 직사각형 20"/>
            <p:cNvSpPr/>
            <p:nvPr/>
          </p:nvSpPr>
          <p:spPr>
            <a:xfrm>
              <a:off x="5649337" y="3971220"/>
              <a:ext cx="330740" cy="330740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23769" y="4046999"/>
              <a:ext cx="182880" cy="18288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8FE010-E7E8-B0C2-5369-6400B2F2B6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</a:t>
            </a:r>
            <a:r>
              <a:rPr lang="en-US" sz="175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있는</a:t>
            </a:r>
            <a:r>
              <a:rPr lang="en-US" sz="175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</a:t>
            </a:r>
            <a:r>
              <a:rPr lang="en-US" sz="17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꾸버를</a:t>
            </a:r>
            <a:r>
              <a:rPr lang="en-US" sz="17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</a:t>
            </a:r>
            <a:r>
              <a:rPr lang="en-US" sz="1750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78" y="63842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캘린더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0776" y="1938830"/>
            <a:ext cx="63023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7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수행한 루틴을 </a:t>
            </a:r>
            <a:r>
              <a:rPr lang="ko-KR" altLang="en-US" sz="1500" dirty="0" err="1" smtClean="0"/>
              <a:t>날짜별로</a:t>
            </a:r>
            <a:r>
              <a:rPr lang="ko-KR" altLang="en-US" sz="1500" dirty="0" smtClean="0"/>
              <a:t> 얼마나 달성했는지를 색상을 통해 전체 날짜 루틴대비 </a:t>
            </a:r>
            <a:r>
              <a:rPr lang="ko-KR" altLang="en-US" sz="1500" dirty="0" err="1" smtClean="0"/>
              <a:t>완료한루틴을</a:t>
            </a:r>
            <a:r>
              <a:rPr lang="ko-KR" altLang="en-US" sz="1500" dirty="0" smtClean="0"/>
              <a:t> 기록하며 시각적으로 캘린더에 색상 표시하고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그 날 수행한 루틴을 타이머 기록과 함께 </a:t>
            </a:r>
            <a:r>
              <a:rPr lang="ko-KR" altLang="en-US" sz="1500" dirty="0" err="1" smtClean="0"/>
              <a:t>날짜별로</a:t>
            </a:r>
            <a:r>
              <a:rPr lang="ko-KR" altLang="en-US" sz="1500" dirty="0" smtClean="0"/>
              <a:t> 볼 수 있도록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8634848" y="934035"/>
            <a:ext cx="2161507" cy="4989930"/>
            <a:chOff x="8878688" y="1068082"/>
            <a:chExt cx="2161507" cy="4989930"/>
          </a:xfrm>
        </p:grpSpPr>
        <p:sp>
          <p:nvSpPr>
            <p:cNvPr id="24" name="TextBox 23"/>
            <p:cNvSpPr txBox="1"/>
            <p:nvPr/>
          </p:nvSpPr>
          <p:spPr>
            <a:xfrm>
              <a:off x="9478867" y="5781013"/>
              <a:ext cx="96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7. </a:t>
              </a:r>
              <a:r>
                <a:rPr lang="ko-KR" altLang="en-US" sz="1200" b="1" dirty="0" smtClean="0"/>
                <a:t>캘린더</a:t>
              </a:r>
              <a:endParaRPr lang="ko-KR" altLang="en-US" sz="1200" b="1" dirty="0"/>
            </a:p>
          </p:txBody>
        </p:sp>
        <p:grpSp>
          <p:nvGrpSpPr>
            <p:cNvPr id="5" name="그룹 53"/>
            <p:cNvGrpSpPr/>
            <p:nvPr/>
          </p:nvGrpSpPr>
          <p:grpSpPr>
            <a:xfrm>
              <a:off x="8878688" y="1068082"/>
              <a:ext cx="2160000" cy="4680000"/>
              <a:chOff x="6583126" y="1089000"/>
              <a:chExt cx="2160000" cy="4680000"/>
            </a:xfrm>
          </p:grpSpPr>
          <p:sp>
            <p:nvSpPr>
              <p:cNvPr id="54" name="사각형: 둥근 모서리 2">
                <a:extLst>
                  <a:ext uri="{FF2B5EF4-FFF2-40B4-BE49-F238E27FC236}">
                    <a16:creationId xmlns:a16="http://schemas.microsoft.com/office/drawing/2014/main" xmlns="" id="{CBEE8CE5-CE1C-1C24-51B1-2E9856C72478}"/>
                  </a:ext>
                </a:extLst>
              </p:cNvPr>
              <p:cNvSpPr/>
              <p:nvPr/>
            </p:nvSpPr>
            <p:spPr>
              <a:xfrm>
                <a:off x="6583126" y="1089000"/>
                <a:ext cx="2160000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6656136" y="1219338"/>
                <a:ext cx="57060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캘린더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6664151" y="3475148"/>
                <a:ext cx="1286049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2025-06-02</a:t>
                </a:r>
                <a:r>
                  <a:rPr lang="en-US" altLang="ko-KR" sz="8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완료 루틴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6930343" y="3687492"/>
                <a:ext cx="55554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책 읽기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6935423" y="3921172"/>
                <a:ext cx="6439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smtClean="0">
                    <a:solidFill>
                      <a:schemeClr val="bg1"/>
                    </a:solidFill>
                  </a:rPr>
                  <a:t>공부하기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8253175" y="3687492"/>
                <a:ext cx="42346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30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분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706" name="Picture 10" descr="C:\Users\lwjsa\Downloads\local_fire_department_24dp_FF572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26769" y="3649447"/>
              <a:ext cx="228600" cy="228600"/>
            </a:xfrm>
            <a:prstGeom prst="rect">
              <a:avLst/>
            </a:prstGeom>
            <a:noFill/>
          </p:spPr>
        </p:pic>
        <p:pic>
          <p:nvPicPr>
            <p:cNvPr id="75" name="Picture 10" descr="C:\Users\lwjsa\Downloads\local_fire_department_24dp_FF572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26769" y="3923767"/>
              <a:ext cx="228600" cy="228600"/>
            </a:xfrm>
            <a:prstGeom prst="rect">
              <a:avLst/>
            </a:prstGeom>
            <a:noFill/>
          </p:spPr>
        </p:pic>
        <p:grpSp>
          <p:nvGrpSpPr>
            <p:cNvPr id="74" name="그룹 73"/>
            <p:cNvGrpSpPr/>
            <p:nvPr/>
          </p:nvGrpSpPr>
          <p:grpSpPr>
            <a:xfrm>
              <a:off x="9018787" y="5290479"/>
              <a:ext cx="1905823" cy="326122"/>
              <a:chOff x="9343644" y="5360035"/>
              <a:chExt cx="1905823" cy="326122"/>
            </a:xfrm>
          </p:grpSpPr>
          <p:pic>
            <p:nvPicPr>
              <p:cNvPr id="80" name="Picture 3" descr="C:\Users\lwjsa\Desktop\종\꾸버\사용 아이콘\person_24dp_B7B7B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904538" y="5360035"/>
                <a:ext cx="180000" cy="180000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343644" y="5513070"/>
                <a:ext cx="3770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rgbClr val="D35021"/>
                    </a:solidFill>
                  </a:rPr>
                  <a:t>캘린더</a:t>
                </a:r>
                <a:endParaRPr lang="ko-KR" altLang="en-US" sz="500" b="1" dirty="0">
                  <a:solidFill>
                    <a:srgbClr val="D3502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122520" y="5516880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홈</a:t>
                </a:r>
                <a:endParaRPr lang="ko-KR" altLang="en-US" sz="5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744200" y="5513070"/>
                <a:ext cx="50526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마이페이지</a:t>
                </a:r>
                <a:endParaRPr lang="ko-KR" altLang="en-US" sz="5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1025" name="Picture 1" descr="C:\Users\lwjsa\Desktop\종\꾸버\사용 아이콘\home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830409" y="5290222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4" name="Picture 2" descr="C:\Users\lwjsa\Desktop\종\꾸버\사용 아이콘\calendar_today_24dp_FF572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099905" y="5285460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/>
            <a:srcRect t="11059"/>
            <a:stretch>
              <a:fillRect/>
            </a:stretch>
          </p:blipFill>
          <p:spPr bwMode="auto">
            <a:xfrm>
              <a:off x="8880195" y="1415452"/>
              <a:ext cx="2160000" cy="2095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6" name="Picture 2" descr="C:\Users\lwjsa\Desktop\종\꾸버\사용 아이콘\calendar_today_24dp_FF57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6672" y="793544"/>
            <a:ext cx="540000" cy="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668902"/>
            <a:ext cx="3022279" cy="914400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65" name="Picture 3" descr="C:\Users\lwjsa\Desktop\종\꾸버\사용 아이콘\person_24dp_FF57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953" y="816722"/>
            <a:ext cx="540000" cy="540000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776229" y="1895800"/>
            <a:ext cx="57160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마이페이지에는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내가 설정했던 모든 루틴들이 리스트형태로 보여지며 루틴 리스트를 왼쪽으로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스와이프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하여 삭제하도록 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상단에 응원 메시지를 매일 다르게 하여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랜덤으로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보여주며 오늘의 하루를 다짐하도록 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6229" y="3241512"/>
            <a:ext cx="4847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루틴수정은 타이틀은 고정시키고 반복요일을 수정 가능하도록 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514971" y="942511"/>
            <a:ext cx="4714167" cy="4972979"/>
            <a:chOff x="6514971" y="1078242"/>
            <a:chExt cx="4714167" cy="4972979"/>
          </a:xfrm>
        </p:grpSpPr>
        <p:grpSp>
          <p:nvGrpSpPr>
            <p:cNvPr id="5" name="그룹 53"/>
            <p:cNvGrpSpPr/>
            <p:nvPr/>
          </p:nvGrpSpPr>
          <p:grpSpPr>
            <a:xfrm>
              <a:off x="6514971" y="1078242"/>
              <a:ext cx="4326489" cy="4972979"/>
              <a:chOff x="9158371" y="1089000"/>
              <a:chExt cx="4326489" cy="497297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xmlns="" id="{CBEE8CE5-CE1C-1C24-51B1-2E9856C72478}"/>
                  </a:ext>
                </a:extLst>
              </p:cNvPr>
              <p:cNvSpPr/>
              <p:nvPr/>
            </p:nvSpPr>
            <p:spPr>
              <a:xfrm>
                <a:off x="9158371" y="1089000"/>
                <a:ext cx="2160000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250047" y="1219338"/>
                <a:ext cx="805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마이페이지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611757" y="5784980"/>
                <a:ext cx="1401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8. </a:t>
                </a:r>
                <a:r>
                  <a:rPr lang="ko-KR" altLang="en-US" sz="1200" b="1" dirty="0" smtClean="0"/>
                  <a:t>내 루틴 리스트</a:t>
                </a:r>
                <a:endParaRPr lang="ko-KR" altLang="en-US" sz="1200" b="1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638667" y="1972538"/>
                <a:ext cx="11487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KKUBEO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루틴 리스트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490663" y="2254932"/>
                <a:ext cx="13729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책 읽기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600" dirty="0" smtClean="0">
                    <a:solidFill>
                      <a:schemeClr val="bg1"/>
                    </a:solidFill>
                  </a:rPr>
                  <a:t>반복 요일 </a:t>
                </a:r>
                <a:r>
                  <a:rPr lang="en-US" altLang="ko-KR" sz="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월</a:t>
                </a:r>
                <a:r>
                  <a:rPr lang="en-US" altLang="ko-KR" sz="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수</a:t>
                </a:r>
                <a:r>
                  <a:rPr lang="en-US" altLang="ko-KR" sz="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금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490663" y="2674032"/>
                <a:ext cx="13729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요가하기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600" dirty="0" smtClean="0">
                    <a:solidFill>
                      <a:schemeClr val="bg1"/>
                    </a:solidFill>
                  </a:rPr>
                  <a:t>반복 요일 </a:t>
                </a:r>
                <a:r>
                  <a:rPr lang="en-US" altLang="ko-KR" sz="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월</a:t>
                </a:r>
                <a:r>
                  <a:rPr lang="en-US" altLang="ko-KR" sz="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금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78D06FA9-86B8-1A30-2813-01AA7F011024}"/>
                  </a:ext>
                </a:extLst>
              </p:cNvPr>
              <p:cNvSpPr txBox="1"/>
              <p:nvPr/>
            </p:nvSpPr>
            <p:spPr>
              <a:xfrm>
                <a:off x="9490663" y="3135042"/>
                <a:ext cx="13729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영어 공부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600" dirty="0" smtClean="0">
                    <a:solidFill>
                      <a:schemeClr val="bg1"/>
                    </a:solidFill>
                  </a:rPr>
                  <a:t>반복 요일 </a:t>
                </a:r>
                <a:r>
                  <a:rPr lang="en-US" altLang="ko-KR" sz="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일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2160425" y="5784980"/>
                <a:ext cx="1324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9. </a:t>
                </a:r>
                <a:r>
                  <a:rPr lang="ko-KR" altLang="en-US" sz="1200" b="1" dirty="0" smtClean="0"/>
                  <a:t>내 루틴 수정</a:t>
                </a:r>
                <a:endParaRPr lang="ko-KR" altLang="en-US" sz="1200" b="1" dirty="0"/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9486251" y="3542930"/>
              <a:ext cx="23506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bg1"/>
                  </a:solidFill>
                </a:rPr>
                <a:t>✓</a:t>
              </a:r>
              <a:endParaRPr lang="ko-KR" altLang="en-US" sz="600" dirty="0"/>
            </a:p>
          </p:txBody>
        </p:sp>
        <p:grpSp>
          <p:nvGrpSpPr>
            <p:cNvPr id="7" name="그룹 97"/>
            <p:cNvGrpSpPr/>
            <p:nvPr/>
          </p:nvGrpSpPr>
          <p:grpSpPr>
            <a:xfrm>
              <a:off x="6662456" y="5349277"/>
              <a:ext cx="1930207" cy="326122"/>
              <a:chOff x="9319260" y="5360035"/>
              <a:chExt cx="1930207" cy="326122"/>
            </a:xfrm>
          </p:grpSpPr>
          <p:pic>
            <p:nvPicPr>
              <p:cNvPr id="99" name="Picture 1" descr="C:\Users\lwjsa\Desktop\종\꾸버\사용 아이콘\calendar_today_24dp_B7B7B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18320" y="5360035"/>
                <a:ext cx="180000" cy="180000"/>
              </a:xfrm>
              <a:prstGeom prst="rect">
                <a:avLst/>
              </a:prstGeom>
              <a:noFill/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9319260" y="5513070"/>
                <a:ext cx="3770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캘린더</a:t>
                </a:r>
                <a:endParaRPr lang="ko-KR" altLang="en-US" sz="5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122520" y="5516880"/>
                <a:ext cx="24878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홈</a:t>
                </a:r>
                <a:endParaRPr lang="ko-KR" altLang="en-US" sz="5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744200" y="5513070"/>
                <a:ext cx="50526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b="1" dirty="0" err="1" smtClean="0">
                    <a:solidFill>
                      <a:srgbClr val="D35021"/>
                    </a:solidFill>
                  </a:rPr>
                  <a:t>마이페이지</a:t>
                </a:r>
                <a:endParaRPr lang="ko-KR" altLang="en-US" sz="500" b="1" dirty="0">
                  <a:solidFill>
                    <a:srgbClr val="D35021"/>
                  </a:solidFill>
                </a:endParaRPr>
              </a:p>
            </p:txBody>
          </p:sp>
        </p:grpSp>
        <p:pic>
          <p:nvPicPr>
            <p:cNvPr id="1027" name="Picture 3" descr="C:\Users\lwjsa\Desktop\종\꾸버\사용 아이콘\person_24dp_FF572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209195" y="5308637"/>
              <a:ext cx="228600" cy="228600"/>
            </a:xfrm>
            <a:prstGeom prst="rect">
              <a:avLst/>
            </a:prstGeom>
            <a:noFill/>
          </p:spPr>
        </p:pic>
        <p:pic>
          <p:nvPicPr>
            <p:cNvPr id="112" name="Picture 1" descr="C:\Users\lwjsa\Desktop\종\꾸버\사용 아이콘\home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500535" y="5343054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1028" name="Picture 4" descr="C:\Users\lwjsa\Desktop\종\꾸버\사용 아이콘\edit_24dp_FF572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34903" y="2274925"/>
              <a:ext cx="228600" cy="228600"/>
            </a:xfrm>
            <a:prstGeom prst="rect">
              <a:avLst/>
            </a:prstGeom>
            <a:noFill/>
          </p:spPr>
        </p:pic>
        <p:cxnSp>
          <p:nvCxnSpPr>
            <p:cNvPr id="116" name="직선 연결선 115"/>
            <p:cNvCxnSpPr/>
            <p:nvPr/>
          </p:nvCxnSpPr>
          <p:spPr>
            <a:xfrm>
              <a:off x="6612360" y="2557182"/>
              <a:ext cx="198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6612360" y="3002952"/>
              <a:ext cx="198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6612360" y="3441102"/>
              <a:ext cx="198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4" descr="C:\Users\lwjsa\Desktop\종\꾸버\사용 아이콘\edit_24dp_FF572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34903" y="2705455"/>
              <a:ext cx="228600" cy="228600"/>
            </a:xfrm>
            <a:prstGeom prst="rect">
              <a:avLst/>
            </a:prstGeom>
            <a:noFill/>
          </p:spPr>
        </p:pic>
        <p:pic>
          <p:nvPicPr>
            <p:cNvPr id="124" name="Picture 4" descr="C:\Users\lwjsa\Desktop\종\꾸버\사용 아이콘\edit_24dp_FF572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34903" y="3139795"/>
              <a:ext cx="228600" cy="228600"/>
            </a:xfrm>
            <a:prstGeom prst="rect">
              <a:avLst/>
            </a:prstGeom>
            <a:noFill/>
          </p:spPr>
        </p:pic>
        <p:cxnSp>
          <p:nvCxnSpPr>
            <p:cNvPr id="125" name="직선 연결선 124"/>
            <p:cNvCxnSpPr/>
            <p:nvPr/>
          </p:nvCxnSpPr>
          <p:spPr>
            <a:xfrm>
              <a:off x="6612360" y="3867822"/>
              <a:ext cx="198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7385790" y="3444912"/>
              <a:ext cx="1291590" cy="424800"/>
            </a:xfrm>
            <a:prstGeom prst="rect">
              <a:avLst/>
            </a:prstGeom>
            <a:solidFill>
              <a:srgbClr val="BE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lwjsa\Desktop\종\꾸버\사용 아이콘\delete_sweep_24dp_FFFFFF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357340" y="3547147"/>
              <a:ext cx="228600" cy="228600"/>
            </a:xfrm>
            <a:prstGeom prst="rect">
              <a:avLst/>
            </a:prstGeom>
            <a:noFill/>
          </p:spPr>
        </p:pic>
        <p:grpSp>
          <p:nvGrpSpPr>
            <p:cNvPr id="8" name="그룹 126"/>
            <p:cNvGrpSpPr/>
            <p:nvPr/>
          </p:nvGrpSpPr>
          <p:grpSpPr>
            <a:xfrm>
              <a:off x="9064687" y="1091382"/>
              <a:ext cx="2164451" cy="4680000"/>
              <a:chOff x="3970496" y="1077570"/>
              <a:chExt cx="2164451" cy="4680000"/>
            </a:xfrm>
          </p:grpSpPr>
          <p:sp>
            <p:nvSpPr>
              <p:cNvPr id="128" name="사각형: 둥근 모서리 9">
                <a:extLst>
                  <a:ext uri="{FF2B5EF4-FFF2-40B4-BE49-F238E27FC236}">
                    <a16:creationId xmlns:a16="http://schemas.microsoft.com/office/drawing/2014/main" xmlns="" id="{5DAC8593-44EB-C0F3-1474-A821F6CA4723}"/>
                  </a:ext>
                </a:extLst>
              </p:cNvPr>
              <p:cNvSpPr/>
              <p:nvPr/>
            </p:nvSpPr>
            <p:spPr>
              <a:xfrm>
                <a:off x="3970496" y="1077570"/>
                <a:ext cx="2164451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85CB701-F037-5330-5C3D-DB8733650AAD}"/>
                  </a:ext>
                </a:extLst>
              </p:cNvPr>
              <p:cNvSpPr txBox="1"/>
              <p:nvPr/>
            </p:nvSpPr>
            <p:spPr>
              <a:xfrm>
                <a:off x="4128486" y="1183241"/>
                <a:ext cx="1226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굴림"/>
                    <a:ea typeface="굴림"/>
                  </a:rPr>
                  <a:t>← </a:t>
                </a:r>
                <a:r>
                  <a:rPr lang="ko-KR" altLang="en-US" sz="900" dirty="0" smtClean="0">
                    <a:solidFill>
                      <a:schemeClr val="bg1"/>
                    </a:solidFill>
                  </a:rPr>
                  <a:t>나의 루틴 만들기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사각형: 둥근 모서리 8">
                <a:extLst>
                  <a:ext uri="{FF2B5EF4-FFF2-40B4-BE49-F238E27FC236}">
                    <a16:creationId xmlns:a16="http://schemas.microsoft.com/office/drawing/2014/main" xmlns="" id="{E3BE795C-A8EA-6EEF-67FF-E0B5A82975B9}"/>
                  </a:ext>
                </a:extLst>
              </p:cNvPr>
              <p:cNvSpPr/>
              <p:nvPr/>
            </p:nvSpPr>
            <p:spPr>
              <a:xfrm>
                <a:off x="4226560" y="1582803"/>
                <a:ext cx="1727200" cy="273990"/>
              </a:xfrm>
              <a:prstGeom prst="roundRect">
                <a:avLst/>
              </a:prstGeom>
              <a:solidFill>
                <a:srgbClr val="1E1E1E"/>
              </a:solidFill>
              <a:ln w="6350" cap="flat" cmpd="sng" algn="ctr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책 읽기</a:t>
                </a:r>
                <a:endParaRPr lang="ko-KR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1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165452" y="2644373"/>
                <a:ext cx="1800000" cy="259991"/>
              </a:xfrm>
              <a:prstGeom prst="roundRect">
                <a:avLst/>
              </a:prstGeom>
              <a:solidFill>
                <a:srgbClr val="D3502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저장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210050" y="2168641"/>
                <a:ext cx="354330" cy="177049"/>
              </a:xfrm>
              <a:prstGeom prst="roundRect">
                <a:avLst/>
              </a:prstGeom>
              <a:solidFill>
                <a:srgbClr val="D35021"/>
              </a:solidFill>
              <a:ln w="127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>
                    <a:solidFill>
                      <a:schemeClr val="bg1"/>
                    </a:solidFill>
                  </a:rPr>
                  <a:t>✓</a:t>
                </a:r>
                <a:r>
                  <a:rPr lang="ko-KR" altLang="en-US" sz="600" dirty="0" smtClean="0">
                    <a:solidFill>
                      <a:schemeClr val="bg1"/>
                    </a:solidFill>
                  </a:rPr>
                  <a:t>월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id="{985CB701-F037-5330-5C3D-DB8733650AAD}"/>
                  </a:ext>
                </a:extLst>
              </p:cNvPr>
              <p:cNvSpPr txBox="1"/>
              <p:nvPr/>
            </p:nvSpPr>
            <p:spPr>
              <a:xfrm>
                <a:off x="4189446" y="1919841"/>
                <a:ext cx="8739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반복 요일 선택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880610" y="2168641"/>
                <a:ext cx="362585" cy="177049"/>
              </a:xfrm>
              <a:prstGeom prst="roundRect">
                <a:avLst/>
              </a:prstGeom>
              <a:solidFill>
                <a:srgbClr val="D35021"/>
              </a:solidFill>
              <a:ln w="127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>
                    <a:solidFill>
                      <a:schemeClr val="bg1"/>
                    </a:solidFill>
                  </a:rPr>
                  <a:t>✓수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5559425" y="2168641"/>
                <a:ext cx="355600" cy="177049"/>
              </a:xfrm>
              <a:prstGeom prst="roundRect">
                <a:avLst/>
              </a:prstGeom>
              <a:solidFill>
                <a:srgbClr val="D35021"/>
              </a:solidFill>
              <a:ln w="127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>
                    <a:solidFill>
                      <a:schemeClr val="bg1"/>
                    </a:solidFill>
                  </a:rPr>
                  <a:t>✓금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4609173" y="2168641"/>
                <a:ext cx="226644" cy="177049"/>
              </a:xfrm>
              <a:prstGeom prst="roundRect">
                <a:avLst/>
              </a:prstGeom>
              <a:solidFill>
                <a:schemeClr val="tx1"/>
              </a:solidFill>
              <a:ln w="127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화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사각형: 둥근 모서리 26">
                <a:extLst>
                  <a:ext uri="{FF2B5EF4-FFF2-40B4-BE49-F238E27FC236}">
                    <a16:creationId xmlns:a16="http://schemas.microsoft.com/office/drawing/2014/main" xmlns="" id="{E7641414-3A2C-6F13-5CD0-6C64B1FB832B}"/>
                  </a:ext>
                </a:extLst>
              </p:cNvPr>
              <p:cNvSpPr/>
              <p:nvPr/>
            </p:nvSpPr>
            <p:spPr>
              <a:xfrm>
                <a:off x="5287988" y="2168641"/>
                <a:ext cx="226644" cy="177049"/>
              </a:xfrm>
              <a:prstGeom prst="roundRect">
                <a:avLst/>
              </a:prstGeom>
              <a:solidFill>
                <a:schemeClr val="tx1"/>
              </a:solidFill>
              <a:ln w="127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목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30" name="Picture 6" descr="C:\Users\lwjsa\Desktop\종\꾸버\사용 아이콘\lock_24dp_D9D9D9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789708" y="1660562"/>
              <a:ext cx="144000" cy="144000"/>
            </a:xfrm>
            <a:prstGeom prst="rect">
              <a:avLst/>
            </a:prstGeom>
            <a:noFill/>
          </p:spPr>
        </p:pic>
        <p:sp>
          <p:nvSpPr>
            <p:cNvPr id="139" name="TextBox 138"/>
            <p:cNvSpPr txBox="1"/>
            <p:nvPr/>
          </p:nvSpPr>
          <p:spPr>
            <a:xfrm>
              <a:off x="9346911" y="1504861"/>
              <a:ext cx="459753" cy="169277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수정 불가</a:t>
              </a:r>
              <a:endParaRPr lang="ko-KR" altLang="en-US" sz="5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0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9307759" y="2403433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토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41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9593509" y="2403433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일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60820" y="1531620"/>
              <a:ext cx="5562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solidFill>
                    <a:srgbClr val="FFFF00"/>
                  </a:solidFill>
                </a:rPr>
                <a:t>📣</a:t>
              </a:r>
              <a:endParaRPr lang="ko-KR" altLang="en-US" sz="1300" dirty="0">
                <a:solidFill>
                  <a:srgbClr val="FFFF00"/>
                </a:solidFill>
              </a:endParaRPr>
            </a:p>
          </p:txBody>
        </p:sp>
        <p:sp>
          <p:nvSpPr>
            <p:cNvPr id="49" name="모서리가 둥근 사각형 설명선 48"/>
            <p:cNvSpPr/>
            <p:nvPr/>
          </p:nvSpPr>
          <p:spPr>
            <a:xfrm>
              <a:off x="6979920" y="1501140"/>
              <a:ext cx="1158240" cy="228600"/>
            </a:xfrm>
            <a:prstGeom prst="wedgeRoundRectCallout">
              <a:avLst>
                <a:gd name="adj1" fmla="val -55702"/>
                <a:gd name="adj2" fmla="val 19167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응원메세지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66890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pic>
        <p:nvPicPr>
          <p:cNvPr id="5" name="제목 없는 동영상 - Clipchamp로 제작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05154" y="441960"/>
            <a:ext cx="4093965" cy="621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66890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2269" y="1678839"/>
            <a:ext cx="4933691" cy="147732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처리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/await)&gt;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Future :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객체 사용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응답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DB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sync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함수 선언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await 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함수 내부에서 작업 기다리는 부분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함수 호출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initState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())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데이터 로딩 이후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반영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setState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())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05720" y="4576625"/>
            <a:ext cx="4939200" cy="12464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로컬 저장소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SharedPreferences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)&gt;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- await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SharedPreferences.getInstance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();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SharedPreferences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비동기로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가져옴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prefs.getString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로컬에 저장된 사용자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불러오기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05720" y="1678839"/>
            <a:ext cx="4965200" cy="26314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&lt;</a:t>
            </a:r>
            <a:r>
              <a:rPr lang="ko-KR" altLang="en-US" sz="1500" b="1" dirty="0" err="1" smtClean="0"/>
              <a:t>클라우드</a:t>
            </a:r>
            <a:r>
              <a:rPr lang="ko-KR" altLang="en-US" sz="1500" b="1" dirty="0" smtClean="0"/>
              <a:t> 데이터 불러오기</a:t>
            </a:r>
            <a:r>
              <a:rPr lang="en-US" altLang="ko-KR" sz="1500" b="1" dirty="0" smtClean="0"/>
              <a:t>(Firebase/</a:t>
            </a:r>
            <a:r>
              <a:rPr lang="en-US" altLang="ko-KR" sz="1500" b="1" dirty="0" err="1" smtClean="0"/>
              <a:t>Firestore</a:t>
            </a:r>
            <a:r>
              <a:rPr lang="en-US" altLang="ko-KR" sz="1500" b="1" dirty="0" smtClean="0"/>
              <a:t>)&gt;</a:t>
            </a:r>
          </a:p>
          <a:p>
            <a:r>
              <a:rPr lang="en-US" altLang="ko-KR" sz="1500" dirty="0" smtClean="0"/>
              <a:t>await </a:t>
            </a:r>
            <a:r>
              <a:rPr lang="en-US" altLang="ko-KR" sz="1500" dirty="0" err="1" smtClean="0"/>
              <a:t>FirebaseFirestore.instance</a:t>
            </a:r>
            <a:endParaRPr lang="en-US" altLang="ko-KR" sz="1500" dirty="0" smtClean="0"/>
          </a:p>
          <a:p>
            <a:r>
              <a:rPr lang="en-US" altLang="ko-KR" sz="1500" dirty="0" smtClean="0"/>
              <a:t>.collection(‘routines’)</a:t>
            </a:r>
          </a:p>
          <a:p>
            <a:r>
              <a:rPr lang="en-US" altLang="ko-KR" sz="1500" dirty="0" smtClean="0"/>
              <a:t>.get();</a:t>
            </a:r>
          </a:p>
          <a:p>
            <a:r>
              <a:rPr lang="en-US" altLang="ko-KR" sz="1500" dirty="0" smtClean="0"/>
              <a:t>-&gt; </a:t>
            </a:r>
            <a:r>
              <a:rPr lang="ko-KR" altLang="en-US" sz="1500" dirty="0" smtClean="0"/>
              <a:t>필요한 </a:t>
            </a:r>
            <a:r>
              <a:rPr lang="en-US" altLang="ko-KR" sz="1500" dirty="0" smtClean="0"/>
              <a:t>collection </a:t>
            </a:r>
            <a:r>
              <a:rPr lang="ko-KR" altLang="en-US" sz="1500" dirty="0" smtClean="0"/>
              <a:t>을 </a:t>
            </a:r>
            <a:r>
              <a:rPr lang="ko-KR" altLang="en-US" sz="1500" dirty="0" smtClean="0"/>
              <a:t>비동기로 가져옴</a:t>
            </a:r>
            <a:endParaRPr lang="en-US" altLang="ko-KR" sz="1500" dirty="0" smtClean="0"/>
          </a:p>
          <a:p>
            <a:r>
              <a:rPr lang="en-US" altLang="ko-KR" sz="1500" dirty="0" smtClean="0"/>
              <a:t>.</a:t>
            </a:r>
            <a:r>
              <a:rPr lang="en-US" altLang="ko-KR" sz="1500" dirty="0" smtClean="0"/>
              <a:t>collection('routines').add</a:t>
            </a:r>
            <a:r>
              <a:rPr lang="en-US" altLang="ko-KR" sz="1500" dirty="0" smtClean="0"/>
              <a:t>({...})</a:t>
            </a:r>
          </a:p>
          <a:p>
            <a:r>
              <a:rPr lang="en-US" altLang="ko-KR" sz="1500" dirty="0" smtClean="0"/>
              <a:t>-&gt; </a:t>
            </a:r>
            <a:r>
              <a:rPr lang="ko-KR" altLang="en-US" sz="1500" dirty="0" smtClean="0"/>
              <a:t>새로운 문서를 생성해 저장</a:t>
            </a:r>
            <a:endParaRPr lang="en-US" altLang="ko-KR" sz="1500" dirty="0" smtClean="0"/>
          </a:p>
          <a:p>
            <a:r>
              <a:rPr lang="en-US" altLang="ko-KR" sz="1500" dirty="0" smtClean="0"/>
              <a:t>.doc(</a:t>
            </a:r>
            <a:r>
              <a:rPr lang="en-US" altLang="ko-KR" sz="1500" dirty="0" err="1" smtClean="0"/>
              <a:t>routinesId</a:t>
            </a:r>
            <a:r>
              <a:rPr lang="en-US" altLang="ko-KR" sz="1500" dirty="0" smtClean="0"/>
              <a:t>).set({...})</a:t>
            </a:r>
            <a:endParaRPr lang="en-US" altLang="ko-KR" sz="1500" dirty="0" smtClean="0"/>
          </a:p>
          <a:p>
            <a:r>
              <a:rPr lang="en-US" altLang="ko-KR" sz="1500" dirty="0" smtClean="0"/>
              <a:t>-&gt; </a:t>
            </a:r>
            <a:r>
              <a:rPr lang="ko-KR" altLang="en-US" sz="1500" dirty="0" smtClean="0"/>
              <a:t>기존 존재하는 문서에 저장</a:t>
            </a:r>
            <a:endParaRPr lang="en-US" altLang="ko-KR" sz="1500" dirty="0" smtClean="0"/>
          </a:p>
          <a:p>
            <a:r>
              <a:rPr lang="en-US" altLang="ko-KR" sz="1500" dirty="0" smtClean="0"/>
              <a:t>.doc(ID).update</a:t>
            </a:r>
            <a:r>
              <a:rPr lang="en-US" altLang="ko-KR" sz="1500" dirty="0" smtClean="0"/>
              <a:t>({...})</a:t>
            </a:r>
          </a:p>
          <a:p>
            <a:r>
              <a:rPr lang="en-US" altLang="ko-KR" sz="1500" dirty="0" smtClean="0"/>
              <a:t>-&gt;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해당 문서의 일부 필드만 수정</a:t>
            </a:r>
            <a:endParaRPr lang="en-US" altLang="ko-KR" sz="15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42269" y="3555545"/>
            <a:ext cx="4964172" cy="147732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OpenAI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 GPT API&gt;</a:t>
            </a:r>
          </a:p>
          <a:p>
            <a:pPr>
              <a:buFontTx/>
              <a:buChar char="-"/>
            </a:pP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네트워크 요청 처리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http.post()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로 직접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REST API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호출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형식으로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구성하여 메시지 전송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응답을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Dart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객체로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보안키는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env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파일에 저장해서 노출하지 않도록 함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66890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시행착오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40777" y="1634031"/>
            <a:ext cx="10817823" cy="1504533"/>
            <a:chOff x="840777" y="1542591"/>
            <a:chExt cx="10817823" cy="1504533"/>
          </a:xfrm>
        </p:grpSpPr>
        <p:sp>
          <p:nvSpPr>
            <p:cNvPr id="11" name="TextBox 10"/>
            <p:cNvSpPr txBox="1"/>
            <p:nvPr/>
          </p:nvSpPr>
          <p:spPr>
            <a:xfrm>
              <a:off x="840777" y="1542591"/>
              <a:ext cx="261870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/>
                <a:t>1. </a:t>
              </a:r>
              <a:r>
                <a:rPr lang="ko-KR" altLang="en-US" sz="1700" b="1" dirty="0" smtClean="0"/>
                <a:t>주제 선정</a:t>
              </a:r>
              <a:endParaRPr lang="ko-KR" altLang="en-US" sz="15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6536" y="1908351"/>
              <a:ext cx="1045206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 smtClean="0"/>
                <a:t>주제 선정을 위해 일상에서 항상 </a:t>
              </a:r>
              <a:r>
                <a:rPr lang="ko-KR" altLang="en-US" sz="1700" b="1" dirty="0" smtClean="0"/>
                <a:t>개발자의 마인드</a:t>
              </a:r>
              <a:r>
                <a:rPr lang="ko-KR" altLang="en-US" sz="1700" dirty="0" smtClean="0"/>
                <a:t>로 불편하거나 더 효과적으로 사용할 수 있는 것을 </a:t>
              </a:r>
              <a:r>
                <a:rPr lang="ko-KR" altLang="en-US" sz="1700" dirty="0" smtClean="0"/>
                <a:t>계속 생각하고  </a:t>
              </a:r>
              <a:r>
                <a:rPr lang="ko-KR" altLang="en-US" sz="1700" dirty="0" smtClean="0"/>
                <a:t>가장 가까운 사람들의 의견을 많이 반영하도록 하였습니다</a:t>
              </a:r>
              <a:r>
                <a:rPr lang="en-US" altLang="ko-KR" sz="1700" dirty="0" smtClean="0"/>
                <a:t>.</a:t>
              </a:r>
            </a:p>
            <a:p>
              <a:r>
                <a:rPr lang="ko-KR" altLang="en-US" sz="1700" dirty="0" smtClean="0"/>
                <a:t>기존에 </a:t>
              </a:r>
              <a:r>
                <a:rPr lang="ko-KR" altLang="en-US" sz="1700" dirty="0" smtClean="0"/>
                <a:t>있는 플랫폼이 많이 있기에 더 나의 확실한 스타일이 묻어있는 플랫폼을 개발해야겠다고 생각하였습니다</a:t>
              </a:r>
              <a:r>
                <a:rPr lang="en-US" altLang="ko-KR" sz="1700" dirty="0" smtClean="0"/>
                <a:t>.</a:t>
              </a:r>
              <a:endParaRPr lang="en-US" altLang="ko-KR" sz="17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40777" y="3304076"/>
            <a:ext cx="10223463" cy="1273403"/>
            <a:chOff x="840777" y="3188511"/>
            <a:chExt cx="10223463" cy="1273403"/>
          </a:xfrm>
        </p:grpSpPr>
        <p:sp>
          <p:nvSpPr>
            <p:cNvPr id="9" name="TextBox 8"/>
            <p:cNvSpPr txBox="1"/>
            <p:nvPr/>
          </p:nvSpPr>
          <p:spPr>
            <a:xfrm>
              <a:off x="1206536" y="3584751"/>
              <a:ext cx="985770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 smtClean="0"/>
                <a:t>처음 사용해보는 </a:t>
              </a:r>
              <a:r>
                <a:rPr lang="en-US" altLang="ko-KR" sz="1700" b="1" dirty="0" err="1" smtClean="0"/>
                <a:t>NoSQL</a:t>
              </a:r>
              <a:r>
                <a:rPr lang="en-US" altLang="ko-KR" sz="1700" dirty="0" smtClean="0"/>
                <a:t> </a:t>
              </a:r>
              <a:r>
                <a:rPr lang="ko-KR" altLang="en-US" sz="1700" dirty="0" smtClean="0"/>
                <a:t>기반 데이터 형식으로 기존에 사용하던 테이블 형태가 아닌 데이터 구조를 설계하는데 많은 시간이 걸리고 여러 번의 구조 수정으로 완벽한 데이터 구조를 만들기 위해 노력하였습니다</a:t>
              </a:r>
              <a:r>
                <a:rPr lang="en-US" altLang="ko-KR" sz="1700" dirty="0" smtClean="0"/>
                <a:t>.</a:t>
              </a:r>
              <a:endParaRPr lang="en-US" altLang="ko-KR" sz="17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777" y="3188511"/>
              <a:ext cx="261870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/>
                <a:t>2. </a:t>
              </a:r>
              <a:r>
                <a:rPr lang="ko-KR" altLang="en-US" sz="1700" b="1" dirty="0" smtClean="0"/>
                <a:t>데이터 구조 설정</a:t>
              </a:r>
              <a:endParaRPr lang="en-US" altLang="ko-KR" sz="1700" b="1" dirty="0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0777" y="4742991"/>
            <a:ext cx="10223463" cy="981313"/>
            <a:chOff x="840777" y="4651551"/>
            <a:chExt cx="10223463" cy="981313"/>
          </a:xfrm>
        </p:grpSpPr>
        <p:sp>
          <p:nvSpPr>
            <p:cNvPr id="10" name="TextBox 9"/>
            <p:cNvSpPr txBox="1"/>
            <p:nvPr/>
          </p:nvSpPr>
          <p:spPr>
            <a:xfrm>
              <a:off x="840777" y="4651551"/>
              <a:ext cx="261870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/>
                <a:t>3. </a:t>
              </a:r>
              <a:r>
                <a:rPr lang="ko-KR" altLang="en-US" sz="1700" b="1" dirty="0" smtClean="0"/>
                <a:t>디자인</a:t>
              </a:r>
              <a:endParaRPr lang="ko-KR" altLang="en-US" sz="15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6536" y="5017311"/>
              <a:ext cx="98577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 smtClean="0"/>
                <a:t>주제에 맞는 디자인이 중요하다고 생각하여 여러 가지 색상과 스타일을 수정하여 </a:t>
              </a:r>
              <a:r>
                <a:rPr lang="ko-KR" altLang="en-US" sz="1700" dirty="0" err="1" smtClean="0"/>
                <a:t>다크</a:t>
              </a:r>
              <a:r>
                <a:rPr lang="en-US" altLang="ko-KR" sz="1700" dirty="0" smtClean="0"/>
                <a:t>/ </a:t>
              </a:r>
              <a:r>
                <a:rPr lang="ko-KR" altLang="en-US" sz="1700" dirty="0" smtClean="0"/>
                <a:t>화이트 모드를 추가하는 등 여러 사용자가 부담 없이 </a:t>
              </a:r>
              <a:r>
                <a:rPr lang="ko-KR" altLang="en-US" sz="1700" dirty="0" smtClean="0"/>
                <a:t>플랫폼에 </a:t>
              </a:r>
              <a:r>
                <a:rPr lang="ko-KR" altLang="en-US" sz="1700" dirty="0" smtClean="0"/>
                <a:t>접근하도록 디자인 설계하였습니다</a:t>
              </a:r>
              <a:r>
                <a:rPr lang="en-US" altLang="ko-KR" sz="1700" dirty="0" smtClean="0"/>
                <a:t>.</a:t>
              </a:r>
              <a:r>
                <a:rPr lang="ko-KR" altLang="en-US" sz="1700" dirty="0" smtClean="0"/>
                <a:t>  </a:t>
              </a:r>
              <a:endParaRPr lang="en-US" altLang="ko-KR" sz="17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5000" b="1" dirty="0" err="1" smtClean="0">
                <a:latin typeface="맑은 고딕" pitchFamily="50" charset="-127"/>
                <a:ea typeface="맑은 고딕" pitchFamily="50" charset="-127"/>
              </a:rPr>
              <a:t>꾸버</a:t>
            </a:r>
            <a:r>
              <a:rPr lang="en-US" altLang="ko-KR" sz="5000" b="1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5000" dirty="0" smtClean="0">
                <a:latin typeface="맑은 고딕" pitchFamily="50" charset="-127"/>
                <a:ea typeface="맑은 고딕" pitchFamily="50" charset="-127"/>
              </a:rPr>
              <a:t> 플랫폼에 대해 들어주셔서</a:t>
            </a:r>
            <a:r>
              <a:rPr lang="en-US" altLang="ko-KR" sz="5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5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5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5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5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16C42A2-36A0-41EE-ED98-586263DBDB72}"/>
              </a:ext>
            </a:extLst>
          </p:cNvPr>
          <p:cNvGrpSpPr/>
          <p:nvPr/>
        </p:nvGrpSpPr>
        <p:grpSpPr>
          <a:xfrm>
            <a:off x="786138" y="2221992"/>
            <a:ext cx="4933020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:a16="http://schemas.microsoft.com/office/drawing/2014/main" xmlns="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xmlns="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:a16="http://schemas.microsoft.com/office/drawing/2014/main" xmlns="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:a16="http://schemas.microsoft.com/office/drawing/2014/main" xmlns="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030163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:a16="http://schemas.microsoft.com/office/drawing/2014/main" xmlns="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:a16="http://schemas.microsoft.com/office/drawing/2014/main" xmlns="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xmlns="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xmlns="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:a16="http://schemas.microsoft.com/office/drawing/2014/main" xmlns="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ko-KR" altLang="en-US" sz="17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캘린더 및 그래프</a:t>
              </a:r>
              <a:r>
                <a:rPr lang="en-US" sz="17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등 </a:t>
              </a:r>
              <a:r>
                <a:rPr lang="en-US" sz="170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19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1147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xmlns="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xmlns="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xmlns="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</a:t>
              </a:r>
              <a:r>
                <a:rPr lang="en-US" sz="17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관심</a:t>
              </a: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 </a:t>
              </a:r>
              <a:r>
                <a:rPr lang="en-US" sz="17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있는</a:t>
              </a: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 </a:t>
              </a:r>
              <a:r>
                <a:rPr lang="ko-KR" alt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사람</a:t>
              </a:r>
              <a:r>
                <a:rPr lang="ko-KR" alt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xmlns="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xmlns="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xmlns="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xmlns="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ko-KR" alt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매</a:t>
              </a:r>
              <a:r>
                <a:rPr 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 </a:t>
              </a:r>
              <a:r>
                <a:rPr lang="en-US" sz="17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체크</a:t>
              </a:r>
              <a:r>
                <a:rPr 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 </a:t>
              </a:r>
              <a:r>
                <a:rPr 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&amp; </a:t>
              </a:r>
              <a:r>
                <a:rPr lang="ko-KR" altLang="en-US" sz="17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기록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xmlns="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50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19760"/>
            <a:ext cx="8290965" cy="87669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285160" cy="3098170"/>
            <a:chOff x="1530172" y="2090399"/>
            <a:chExt cx="8285160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:a16="http://schemas.microsoft.com/office/drawing/2014/main" xmlns="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:a16="http://schemas.microsoft.com/office/drawing/2014/main" xmlns="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:a16="http://schemas.microsoft.com/office/drawing/2014/main" xmlns="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:a16="http://schemas.microsoft.com/office/drawing/2014/main" xmlns="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:a16="http://schemas.microsoft.com/office/drawing/2014/main" xmlns="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:a16="http://schemas.microsoft.com/office/drawing/2014/main" xmlns="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3319619" cy="1285463"/>
              <a:chOff x="6263456" y="3343449"/>
              <a:chExt cx="3319619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:a16="http://schemas.microsoft.com/office/drawing/2014/main" xmlns="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:a16="http://schemas.microsoft.com/office/drawing/2014/main" xmlns="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xmlns="" id="{CEF16512-F34B-70DC-3DAD-F66ED9D2E3FC}"/>
                  </a:ext>
                </a:extLst>
              </p:cNvPr>
              <p:cNvSpPr/>
              <p:nvPr/>
            </p:nvSpPr>
            <p:spPr>
              <a:xfrm>
                <a:off x="7133942" y="3903107"/>
                <a:ext cx="2449133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</a:t>
                </a:r>
                <a:r>
                  <a:rPr lang="en-US" sz="175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보이는</a:t>
                </a:r>
                <a:r>
                  <a:rPr lang="en-US" sz="17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</a:t>
                </a:r>
                <a:r>
                  <a:rPr lang="ko-KR" altLang="en-US" sz="175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캘린더 및 그래프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3031443" cy="1285463"/>
              <a:chOff x="9595063" y="3343449"/>
              <a:chExt cx="3031443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:a16="http://schemas.microsoft.com/office/drawing/2014/main" xmlns="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:a16="http://schemas.microsoft.com/office/drawing/2014/main" xmlns="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:a16="http://schemas.microsoft.com/office/drawing/2014/main" xmlns="" id="{6568C564-067F-02DC-462A-CE1211131EDD}"/>
                  </a:ext>
                </a:extLst>
              </p:cNvPr>
              <p:cNvSpPr/>
              <p:nvPr/>
            </p:nvSpPr>
            <p:spPr>
              <a:xfrm>
                <a:off x="10392592" y="3903107"/>
                <a:ext cx="2233914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ko-KR" altLang="en-US" sz="17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매일 다른 응원 메시지로 동기 부여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93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548640"/>
            <a:ext cx="7031125" cy="9491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</a:t>
            </a:r>
            <a:r>
              <a:rPr lang="ko-KR" altLang="en-US" dirty="0"/>
              <a:t>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45700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6" name="Picture 4" descr="Category:Android Studio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689" y="1498573"/>
            <a:ext cx="1084180" cy="1084180"/>
          </a:xfrm>
          <a:prstGeom prst="rect">
            <a:avLst/>
          </a:prstGeom>
          <a:noFill/>
        </p:spPr>
      </p:pic>
      <p:pic>
        <p:nvPicPr>
          <p:cNvPr id="9218" name="Picture 2" descr="Firebase Brand Guidelines"/>
          <p:cNvPicPr>
            <a:picLocks noChangeAspect="1" noChangeArrowheads="1"/>
          </p:cNvPicPr>
          <p:nvPr/>
        </p:nvPicPr>
        <p:blipFill>
          <a:blip r:embed="rId3"/>
          <a:srcRect l="17872" t="12490" r="16379" b="10898"/>
          <a:stretch>
            <a:fillRect/>
          </a:stretch>
        </p:blipFill>
        <p:spPr bwMode="auto">
          <a:xfrm>
            <a:off x="9176273" y="3259567"/>
            <a:ext cx="1237129" cy="1441525"/>
          </a:xfrm>
          <a:prstGeom prst="rect">
            <a:avLst/>
          </a:prstGeom>
          <a:noFill/>
        </p:spPr>
      </p:pic>
      <p:pic>
        <p:nvPicPr>
          <p:cNvPr id="9220" name="Picture 4" descr="Flutter] ios 앱 빌드중 앱 아이콘 투명 포함 에러 해결방법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317" y="2517112"/>
            <a:ext cx="1389220" cy="1389220"/>
          </a:xfrm>
          <a:prstGeom prst="rect">
            <a:avLst/>
          </a:prstGeom>
          <a:noFill/>
        </p:spPr>
      </p:pic>
      <p:pic>
        <p:nvPicPr>
          <p:cNvPr id="9223" name="Picture 7" descr="C:\Users\lwjsa\Downloads\ChatGPT Image 2025년 6월 2일 오후 07_59_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9244" y="4435841"/>
            <a:ext cx="1151757" cy="115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548640"/>
            <a:ext cx="3048405" cy="9491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Flutter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7D62D2-275C-9CBA-AF86-2964195871B9}"/>
              </a:ext>
            </a:extLst>
          </p:cNvPr>
          <p:cNvSpPr txBox="1"/>
          <p:nvPr/>
        </p:nvSpPr>
        <p:spPr>
          <a:xfrm>
            <a:off x="911314" y="1796660"/>
            <a:ext cx="9371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하나의 코드로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Android,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데스크탑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까지 만들 수 있는 크로스 플랫폼 프레임워크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Hot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Reload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기능으로 즉시 결과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머티리얼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(Material) Android,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쿠퍼티노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(Cupertino)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디자인 기본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0" name="Picture 4" descr="Flutter] ios 앱 빌드중 앱 아이콘 투명 포함 에러 해결방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197" y="535912"/>
            <a:ext cx="985443" cy="98544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7D62D2-275C-9CBA-AF86-2964195871B9}"/>
              </a:ext>
            </a:extLst>
          </p:cNvPr>
          <p:cNvSpPr txBox="1"/>
          <p:nvPr/>
        </p:nvSpPr>
        <p:spPr>
          <a:xfrm>
            <a:off x="926554" y="3701660"/>
            <a:ext cx="3311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Flutter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전용 언어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(Google)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문법이 간단하고 직관적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처리에 최적화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538480"/>
            <a:ext cx="780328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4294967295"/>
          </p:nvPr>
        </p:nvGraphicFramePr>
        <p:xfrm>
          <a:off x="746741" y="2028684"/>
          <a:ext cx="10691810" cy="4077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65"/>
                <a:gridCol w="2463282"/>
                <a:gridCol w="2319239"/>
                <a:gridCol w="2138362"/>
                <a:gridCol w="2138362"/>
              </a:tblGrid>
              <a:tr h="397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구체적 </a:t>
                      </a:r>
                      <a:r>
                        <a:rPr lang="ko-KR" altLang="en-US" sz="1300" dirty="0" err="1"/>
                        <a:t>니즈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나의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기획자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개발자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주변 사람의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사용자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LLM </a:t>
                      </a:r>
                      <a:r>
                        <a:rPr lang="ko-KR" altLang="en-US" sz="1300" dirty="0"/>
                        <a:t>서비스 관점 </a:t>
                      </a:r>
                      <a:r>
                        <a:rPr lang="en-US" altLang="ko-KR" sz="1300" dirty="0"/>
                        <a:t>(GPT </a:t>
                      </a:r>
                      <a:r>
                        <a:rPr lang="ko-KR" altLang="en-US" sz="1300" dirty="0"/>
                        <a:t>등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루틴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목표를 입력하면 루틴을 자동으로 </a:t>
                      </a:r>
                      <a:r>
                        <a:rPr lang="ko-KR" altLang="en-US" sz="1300" dirty="0" err="1"/>
                        <a:t>추천받고</a:t>
                      </a:r>
                      <a:r>
                        <a:rPr lang="ko-KR" altLang="en-US" sz="1300" dirty="0"/>
                        <a:t>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입력을 </a:t>
                      </a:r>
                      <a:r>
                        <a:rPr lang="en-US" altLang="ko-KR" sz="1300" dirty="0"/>
                        <a:t>GPT</a:t>
                      </a:r>
                      <a:r>
                        <a:rPr lang="ko-KR" altLang="en-US" sz="1300" dirty="0"/>
                        <a:t>로 전달하고 결과를 </a:t>
                      </a:r>
                      <a:r>
                        <a:rPr lang="ko-KR" altLang="en-US" sz="1300" dirty="0" smtClean="0"/>
                        <a:t>루틴으로 설정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어떤 루틴을 해야 할지 몰라서 </a:t>
                      </a:r>
                      <a:r>
                        <a:rPr lang="en-US" altLang="ko-KR" sz="1300" dirty="0" smtClean="0"/>
                        <a:t>GPT</a:t>
                      </a:r>
                      <a:r>
                        <a:rPr lang="ko-KR" altLang="en-US" sz="1300" dirty="0" smtClean="0"/>
                        <a:t>한테 </a:t>
                      </a:r>
                      <a:r>
                        <a:rPr lang="ko-KR" altLang="en-US" sz="1300" dirty="0" err="1" smtClean="0"/>
                        <a:t>추천받고</a:t>
                      </a:r>
                      <a:r>
                        <a:rPr lang="ko-KR" altLang="en-US" sz="1300" dirty="0" smtClean="0"/>
                        <a:t> 따로 루틴기록 </a:t>
                      </a:r>
                      <a:r>
                        <a:rPr lang="ko-KR" altLang="en-US" sz="1300" dirty="0" err="1" smtClean="0"/>
                        <a:t>앱</a:t>
                      </a:r>
                      <a:r>
                        <a:rPr lang="ko-KR" altLang="en-US" sz="1300" dirty="0" smtClean="0"/>
                        <a:t> 사용함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목표를 자연어로 분석하고 적절한 루틴을 생성해 제공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실천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매일 내가 해낸 걸 시간기록 및 체크하고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성취감을 느끼고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체크 기능 </a:t>
                      </a:r>
                      <a:r>
                        <a:rPr lang="en-US" altLang="ko-KR" sz="1300" dirty="0"/>
                        <a:t>+ </a:t>
                      </a:r>
                      <a:r>
                        <a:rPr lang="ko-KR" altLang="en-US" sz="1300" dirty="0"/>
                        <a:t>시간 타이머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저장 설계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오늘 뭐 했는지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얼마나 했는지 정리하고 싶은 욕구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 루틴 완료 후 정리된 피드백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요약 메시지 제공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계속 하게 만드는 </a:t>
                      </a:r>
                      <a:r>
                        <a:rPr lang="ko-KR" altLang="en-US" sz="1300" dirty="0" smtClean="0"/>
                        <a:t>애니메이션이 있었으면 </a:t>
                      </a:r>
                      <a:r>
                        <a:rPr lang="ko-KR" altLang="en-US" sz="1300" dirty="0"/>
                        <a:t>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 smtClean="0"/>
                        <a:t>매일 다른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응원멘트</a:t>
                      </a:r>
                      <a:r>
                        <a:rPr lang="ko-KR" altLang="en-US" sz="1300" baseline="0" dirty="0" smtClean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시각적 성취감이나 칭찬 없으면 루틴을 포기하게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동기부여 문장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응원 메시지 생성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한눈에 내가 얼마나 꾸준히 했는지 보고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달력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그래프 </a:t>
                      </a:r>
                      <a:r>
                        <a:rPr lang="ko-KR" altLang="en-US" sz="1300" dirty="0" err="1"/>
                        <a:t>로직</a:t>
                      </a:r>
                      <a:r>
                        <a:rPr lang="ko-KR" altLang="en-US" sz="1300" dirty="0"/>
                        <a:t> 연동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눈에 보이는 성과가 있어야 꾸준히 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통계 요약 후 메시지화 가능 </a:t>
                      </a:r>
                      <a:r>
                        <a:rPr lang="en-US" altLang="ko-KR" sz="1300" dirty="0"/>
                        <a:t>(ex. “</a:t>
                      </a:r>
                      <a:r>
                        <a:rPr lang="ko-KR" altLang="en-US" sz="1300" dirty="0"/>
                        <a:t>이번 주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 성공했어요</a:t>
                      </a:r>
                      <a:r>
                        <a:rPr lang="en-US" altLang="ko-KR" sz="1300" dirty="0"/>
                        <a:t>!”)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감정적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그냥 할 일 체크가 아니라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진짜 나를 응원해주는 느낌이면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 err="1"/>
                        <a:t>톤앤매너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메시지 표현 설계 중요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기계적인 </a:t>
                      </a:r>
                      <a:r>
                        <a:rPr lang="ko-KR" altLang="en-US" sz="1300" dirty="0" err="1"/>
                        <a:t>앱보다</a:t>
                      </a:r>
                      <a:r>
                        <a:rPr lang="ko-KR" altLang="en-US" sz="1300" dirty="0"/>
                        <a:t> 사람처럼 따뜻한 피드백이 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감성적 대화 스타일의 응원 메시지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조언 생성 가능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680" y="15311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핵심 </a:t>
            </a:r>
            <a:r>
              <a:rPr lang="ko-KR" altLang="en-US" sz="2000" b="1" dirty="0"/>
              <a:t>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558800"/>
            <a:ext cx="7661045" cy="960699"/>
          </a:xfrm>
        </p:spPr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38323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요구사항 도출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27" y="1933582"/>
            <a:ext cx="10800000" cy="445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Feminine Neutrals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CDCD1"/>
      </a:accent1>
      <a:accent2>
        <a:srgbClr val="FFB6A3"/>
      </a:accent2>
      <a:accent3>
        <a:srgbClr val="C16550"/>
      </a:accent3>
      <a:accent4>
        <a:srgbClr val="FEF7F4"/>
      </a:accent4>
      <a:accent5>
        <a:srgbClr val="8A443A"/>
      </a:accent5>
      <a:accent6>
        <a:srgbClr val="EEDED1"/>
      </a:accent6>
      <a:hlink>
        <a:srgbClr val="E0CCBF"/>
      </a:hlink>
      <a:folHlink>
        <a:srgbClr val="C16E3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Women's History Month presentation</Template>
  <TotalTime>1935</TotalTime>
  <Words>1418</Words>
  <Application>Microsoft Office PowerPoint</Application>
  <PresentationFormat>사용자 지정</PresentationFormat>
  <Paragraphs>300</Paragraphs>
  <Slides>25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Office 테마</vt:lpstr>
      <vt:lpstr>디자인 사용자 지정</vt:lpstr>
      <vt:lpstr>1_디자인 사용자 지정</vt:lpstr>
      <vt:lpstr>2_디자인 사용자 지정</vt:lpstr>
      <vt:lpstr>3_디자인 사용자 지정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서비스 주요 기능 개요</vt:lpstr>
      <vt:lpstr>구현 환경/도구</vt:lpstr>
      <vt:lpstr>Flutter</vt:lpstr>
      <vt:lpstr>요구사항 수집 및 분석</vt:lpstr>
      <vt:lpstr>요구사항 정의서</vt:lpstr>
      <vt:lpstr>프로젝트 계획서 (간트차트 및 마일스톤) </vt:lpstr>
      <vt:lpstr>프로젝트 계획서 (타임라인)</vt:lpstr>
      <vt:lpstr>프로젝트 진행률</vt:lpstr>
      <vt:lpstr>User Flow Chart</vt:lpstr>
      <vt:lpstr>데이터 구조 🗂</vt:lpstr>
      <vt:lpstr>스플래시 화면</vt:lpstr>
      <vt:lpstr>메인 홈 화면</vt:lpstr>
      <vt:lpstr>루틴 생성</vt:lpstr>
      <vt:lpstr>타이머 기록</vt:lpstr>
      <vt:lpstr>Open AI chat</vt:lpstr>
      <vt:lpstr>캘린더</vt:lpstr>
      <vt:lpstr>마이페이지</vt:lpstr>
      <vt:lpstr>시연 영상</vt:lpstr>
      <vt:lpstr>주요 코드</vt:lpstr>
      <vt:lpstr>시행착오</vt:lpstr>
      <vt:lpstr>“꾸버” 플랫폼에 대해 들어주셔서 감사합니다.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158</cp:revision>
  <dcterms:created xsi:type="dcterms:W3CDTF">2025-05-11T06:46:34Z</dcterms:created>
  <dcterms:modified xsi:type="dcterms:W3CDTF">2025-06-22T08:14:33Z</dcterms:modified>
</cp:coreProperties>
</file>