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2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682"/>
    <a:srgbClr val="EC5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8"/>
    <p:restoredTop sz="99332"/>
  </p:normalViewPr>
  <p:slideViewPr>
    <p:cSldViewPr snapToGrid="0">
      <p:cViewPr varScale="1">
        <p:scale>
          <a:sx n="61" d="100"/>
          <a:sy n="61" d="100"/>
        </p:scale>
        <p:origin x="526" y="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8667-D340-4536-80CF-FC9711936DDD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57AD-370B-4EA9-B5BA-0A5AD01EC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8524-D0A7-4799-B9D3-F2BEDB8F6062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029B-B4C4-4D20-AEC8-B65873BC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0" y="-892025"/>
            <a:ext cx="12192001" cy="7863176"/>
            <a:chOff x="0" y="-892025"/>
            <a:chExt cx="12192001" cy="7863176"/>
          </a:xfrm>
        </p:grpSpPr>
        <p:grpSp>
          <p:nvGrpSpPr>
            <p:cNvPr id="21" name="그룹 20"/>
            <p:cNvGrpSpPr/>
            <p:nvPr/>
          </p:nvGrpSpPr>
          <p:grpSpPr>
            <a:xfrm>
              <a:off x="0" y="-294583"/>
              <a:ext cx="3481468" cy="7265734"/>
              <a:chOff x="0" y="-294583"/>
              <a:chExt cx="3481468" cy="7265734"/>
            </a:xfrm>
            <a:solidFill>
              <a:srgbClr val="F698A1"/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0" y="0"/>
                <a:ext cx="13268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11383873">
                <a:off x="337699" y="-294583"/>
                <a:ext cx="3143769" cy="7265734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00"/>
              </a:p>
            </p:txBody>
          </p:sp>
        </p:grpSp>
        <p:sp>
          <p:nvSpPr>
            <p:cNvPr id="23" name="순서도: 수동 입력 22"/>
            <p:cNvSpPr/>
            <p:nvPr/>
          </p:nvSpPr>
          <p:spPr>
            <a:xfrm rot="16200000">
              <a:off x="4961468" y="-372535"/>
              <a:ext cx="6858000" cy="7603067"/>
            </a:xfrm>
            <a:prstGeom prst="flowChartManualInput">
              <a:avLst/>
            </a:prstGeom>
            <a:solidFill>
              <a:srgbClr val="EB4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15" name="사다리꼴 14"/>
            <p:cNvSpPr/>
            <p:nvPr/>
          </p:nvSpPr>
          <p:spPr>
            <a:xfrm rot="4244315">
              <a:off x="2891351" y="973086"/>
              <a:ext cx="7383669" cy="3653448"/>
            </a:xfrm>
            <a:prstGeom prst="trapezoid">
              <a:avLst>
                <a:gd name="adj" fmla="val 25000"/>
              </a:avLst>
            </a:prstGeom>
            <a:solidFill>
              <a:srgbClr val="EE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-508002"/>
              <a:ext cx="8171543" cy="508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191987" y="-1"/>
              <a:ext cx="4930236" cy="6857999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74087" y="2959454"/>
            <a:ext cx="7803741" cy="75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 dirty="0" err="1">
                <a:solidFill>
                  <a:schemeClr val="bg1"/>
                </a:solidFill>
                <a:latin typeface="나눔바른고딕"/>
                <a:ea typeface="나눔바른고딕"/>
              </a:rPr>
              <a:t>돌봄서비스</a:t>
            </a:r>
            <a:r>
              <a:rPr lang="ko-KR" altLang="en-US" sz="4400" b="1" dirty="0">
                <a:solidFill>
                  <a:schemeClr val="bg1"/>
                </a:solidFill>
                <a:latin typeface="나눔바른고딕"/>
                <a:ea typeface="나눔바른고딕"/>
              </a:rPr>
              <a:t> 어플리케이션 '보비'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13681" y="4014506"/>
            <a:ext cx="6950506" cy="3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10조 16011940 </a:t>
            </a:r>
            <a:r>
              <a:rPr lang="ko-KR" altLang="en-US" dirty="0" err="1">
                <a:solidFill>
                  <a:schemeClr val="bg1"/>
                </a:solidFill>
                <a:latin typeface="나눔바른고딕"/>
                <a:ea typeface="나눔바른고딕"/>
              </a:rPr>
              <a:t>박보은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, 16011949 박지혜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2339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934" y="997049"/>
            <a:ext cx="45408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 dirty="0">
                <a:solidFill>
                  <a:srgbClr val="EC515F"/>
                </a:solidFill>
                <a:latin typeface="나눔바른고딕"/>
                <a:ea typeface="나눔바른고딕"/>
              </a:rPr>
              <a:t>기술적인 요소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3" y="1680085"/>
            <a:ext cx="5196840" cy="4080510"/>
          </a:xfrm>
          <a:prstGeom prst="rect">
            <a:avLst/>
          </a:prstGeom>
        </p:spPr>
      </p:pic>
      <p:sp>
        <p:nvSpPr>
          <p:cNvPr id="9" name="화살표: 아래쪽 8"/>
          <p:cNvSpPr/>
          <p:nvPr/>
        </p:nvSpPr>
        <p:spPr>
          <a:xfrm>
            <a:off x="3275556" y="3400926"/>
            <a:ext cx="407096" cy="638828"/>
          </a:xfrm>
          <a:prstGeom prst="downArrow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50504" y="3181719"/>
            <a:ext cx="457200" cy="438411"/>
          </a:xfrm>
          <a:prstGeom prst="ellipse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85158" y="3297584"/>
            <a:ext cx="206680" cy="206680"/>
          </a:xfrm>
          <a:prstGeom prst="ellipse">
            <a:avLst/>
          </a:prstGeom>
          <a:solidFill>
            <a:srgbClr val="F476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93496" y="3389297"/>
            <a:ext cx="567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GPS</a:t>
            </a:r>
            <a:r>
              <a:rPr lang="ko-KR" altLang="en-US" sz="2400" b="1" dirty="0">
                <a:latin typeface="+mj-lt"/>
              </a:rPr>
              <a:t>를 이용한 신청자의 위치파악 용이</a:t>
            </a: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11841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2339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934" y="997049"/>
            <a:ext cx="45408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 dirty="0">
                <a:solidFill>
                  <a:srgbClr val="EC515F"/>
                </a:solidFill>
                <a:latin typeface="나눔바른고딕"/>
                <a:ea typeface="나눔바른고딕"/>
              </a:rPr>
              <a:t>기술적인 요소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22121" y="3225863"/>
            <a:ext cx="936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돌봄 서비스 신청자 </a:t>
            </a:r>
            <a:r>
              <a:rPr lang="en-US" altLang="ko-KR" sz="2400" b="1" dirty="0">
                <a:latin typeface="+mj-lt"/>
              </a:rPr>
              <a:t>–                         – </a:t>
            </a:r>
            <a:r>
              <a:rPr lang="ko-KR" altLang="en-US" sz="2400" b="1" dirty="0">
                <a:latin typeface="+mj-lt"/>
              </a:rPr>
              <a:t>돌봄 서비스 종사자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327" y="1840272"/>
            <a:ext cx="811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어플리케이션 등록 시 입력 받은 정보를 텍스트 마이닝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0470" y="4726585"/>
            <a:ext cx="588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매칭 퍼센트가 가장 높은 해당 신청자를 </a:t>
            </a:r>
            <a:endParaRPr lang="en-US" altLang="ko-KR" sz="2400" b="1" dirty="0"/>
          </a:p>
          <a:p>
            <a:r>
              <a:rPr lang="ko-KR" altLang="en-US" sz="2400" b="1" dirty="0"/>
              <a:t>돌봄 서비스 종사자에게 실시간으로 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1816" y="3135619"/>
            <a:ext cx="237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매칭 퍼센트</a:t>
            </a:r>
          </a:p>
        </p:txBody>
      </p:sp>
      <p:sp>
        <p:nvSpPr>
          <p:cNvPr id="17" name="화살표: 아래쪽 16"/>
          <p:cNvSpPr/>
          <p:nvPr/>
        </p:nvSpPr>
        <p:spPr>
          <a:xfrm>
            <a:off x="5686623" y="2461026"/>
            <a:ext cx="528181" cy="526094"/>
          </a:xfrm>
          <a:prstGeom prst="downArrow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아래쪽 18"/>
          <p:cNvSpPr/>
          <p:nvPr/>
        </p:nvSpPr>
        <p:spPr>
          <a:xfrm>
            <a:off x="5710266" y="3940238"/>
            <a:ext cx="528181" cy="526094"/>
          </a:xfrm>
          <a:prstGeom prst="downArrow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5252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23391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934" y="997049"/>
            <a:ext cx="45408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 dirty="0">
                <a:solidFill>
                  <a:srgbClr val="EC515F"/>
                </a:solidFill>
                <a:latin typeface="나눔바른고딕"/>
                <a:ea typeface="나눔바른고딕"/>
              </a:rPr>
              <a:t>예상 서비스 가격 측정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6614" y="1724958"/>
            <a:ext cx="109164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/>
              <a:t>노인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아동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</a:rPr>
              <a:t>시간</a:t>
            </a:r>
            <a:r>
              <a:rPr lang="ko-KR" altLang="en-US" sz="2400" b="1" dirty="0"/>
              <a:t>일 경우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오전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오후</a:t>
            </a:r>
            <a:r>
              <a:rPr lang="en-US" altLang="ko-KR" sz="2400" b="1" dirty="0"/>
              <a:t>) </a:t>
            </a:r>
          </a:p>
          <a:p>
            <a:pPr fontAlgn="base"/>
            <a:r>
              <a:rPr lang="en-US" altLang="ko-KR" sz="2400" b="1" dirty="0">
                <a:solidFill>
                  <a:srgbClr val="FF0000"/>
                </a:solidFill>
              </a:rPr>
              <a:t>45000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2400" b="1" dirty="0"/>
              <a:t>(</a:t>
            </a:r>
            <a:r>
              <a:rPr lang="ko-KR" altLang="en-US" sz="2400" b="1" dirty="0"/>
              <a:t>근무자에게 돌아갈 금액 </a:t>
            </a:r>
            <a:r>
              <a:rPr lang="en-US" altLang="ko-KR" sz="2400" b="1" dirty="0"/>
              <a:t>40000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[</a:t>
            </a:r>
            <a:r>
              <a:rPr lang="ko-KR" altLang="en-US" sz="2400" b="1" dirty="0"/>
              <a:t>최저시급 </a:t>
            </a:r>
            <a:r>
              <a:rPr lang="en-US" altLang="ko-KR" sz="2400" b="1" dirty="0"/>
              <a:t>6450 * 4 + </a:t>
            </a:r>
            <a:r>
              <a:rPr lang="ko-KR" altLang="en-US" sz="2400" b="1" dirty="0"/>
              <a:t>처우개선비</a:t>
            </a:r>
            <a:r>
              <a:rPr lang="en-US" altLang="ko-KR" sz="2400" b="1" dirty="0"/>
              <a:t>[</a:t>
            </a:r>
            <a:r>
              <a:rPr lang="ko-KR" altLang="en-US" sz="2400" b="1" dirty="0"/>
              <a:t>방문요양 </a:t>
            </a:r>
            <a:r>
              <a:rPr lang="en-US" altLang="ko-KR" sz="2400" b="1" dirty="0"/>
              <a:t>2500</a:t>
            </a:r>
            <a:r>
              <a:rPr lang="ko-KR" altLang="en-US" sz="2400" b="1" dirty="0"/>
              <a:t>원 </a:t>
            </a:r>
            <a:r>
              <a:rPr lang="en-US" altLang="ko-KR" sz="2400" b="1" dirty="0"/>
              <a:t>+ 3</a:t>
            </a:r>
            <a:r>
              <a:rPr lang="ko-KR" altLang="en-US" sz="2400" b="1" dirty="0"/>
              <a:t>시간 이상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시간 미만 </a:t>
            </a:r>
            <a:r>
              <a:rPr lang="en-US" altLang="ko-KR" sz="2400" b="1" dirty="0"/>
              <a:t>270] + </a:t>
            </a:r>
            <a:r>
              <a:rPr lang="ko-KR" altLang="en-US" sz="2400" b="1" dirty="0" err="1"/>
              <a:t>방문시</a:t>
            </a:r>
            <a:r>
              <a:rPr lang="ko-KR" altLang="en-US" sz="2400" b="1" dirty="0"/>
              <a:t> 교통비 약 </a:t>
            </a:r>
            <a:r>
              <a:rPr lang="en-US" altLang="ko-KR" sz="2400" b="1" dirty="0"/>
              <a:t>2300</a:t>
            </a:r>
            <a:r>
              <a:rPr lang="ko-KR" altLang="en-US" sz="2400" b="1" dirty="0"/>
              <a:t>원 등 </a:t>
            </a:r>
            <a:r>
              <a:rPr lang="en-US" altLang="ko-KR" sz="2400" b="1" dirty="0"/>
              <a:t>] </a:t>
            </a:r>
          </a:p>
          <a:p>
            <a:pPr fontAlgn="base"/>
            <a:r>
              <a:rPr lang="en-US" altLang="ko-KR" sz="2400" b="1" dirty="0"/>
              <a:t>+ </a:t>
            </a:r>
            <a:r>
              <a:rPr lang="ko-KR" altLang="en-US" sz="2400" b="1" dirty="0"/>
              <a:t>중계수수료 </a:t>
            </a:r>
            <a:r>
              <a:rPr lang="en-US" altLang="ko-KR" sz="2400" b="1" dirty="0"/>
              <a:t>5000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)</a:t>
            </a:r>
            <a:endParaRPr lang="ko-KR" altLang="en-US" sz="2400" b="1" dirty="0"/>
          </a:p>
          <a:p>
            <a:pPr fontAlgn="base"/>
            <a:endParaRPr lang="en-US" altLang="ko-KR" sz="2400" b="1" dirty="0"/>
          </a:p>
          <a:p>
            <a:pPr fontAlgn="base"/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시간</a:t>
            </a:r>
            <a:r>
              <a:rPr lang="ko-KR" altLang="en-US" sz="2400" b="1" dirty="0"/>
              <a:t>일 경우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오전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오후</a:t>
            </a:r>
            <a:r>
              <a:rPr lang="en-US" altLang="ko-KR" sz="2400" b="1" dirty="0"/>
              <a:t>[</a:t>
            </a:r>
            <a:r>
              <a:rPr lang="ko-KR" altLang="en-US" sz="2400" b="1" dirty="0"/>
              <a:t>오전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시</a:t>
            </a:r>
            <a:r>
              <a:rPr lang="en-US" altLang="ko-KR" sz="2400" b="1" dirty="0"/>
              <a:t>~</a:t>
            </a:r>
            <a:r>
              <a:rPr lang="ko-KR" altLang="en-US" sz="2400" b="1" dirty="0"/>
              <a:t>오후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시 사이</a:t>
            </a:r>
            <a:r>
              <a:rPr lang="en-US" altLang="ko-KR" sz="2400" b="1" dirty="0"/>
              <a:t>]) </a:t>
            </a:r>
          </a:p>
          <a:p>
            <a:pPr fontAlgn="base"/>
            <a:r>
              <a:rPr lang="en-US" altLang="ko-KR" sz="2400" b="1" dirty="0">
                <a:solidFill>
                  <a:srgbClr val="FF0000"/>
                </a:solidFill>
              </a:rPr>
              <a:t>85000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endParaRPr lang="ko-KR" altLang="en-US" sz="2400" b="1" dirty="0"/>
          </a:p>
          <a:p>
            <a:pPr fontAlgn="base"/>
            <a:endParaRPr lang="en-US" altLang="ko-KR" sz="2400" b="1" dirty="0"/>
          </a:p>
          <a:p>
            <a:pPr fontAlgn="base"/>
            <a:r>
              <a:rPr lang="en-US" altLang="ko-KR" sz="2000" b="1" dirty="0"/>
              <a:t># </a:t>
            </a:r>
            <a:r>
              <a:rPr lang="ko-KR" altLang="en-US" sz="2000" b="1" dirty="0"/>
              <a:t>오후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시</a:t>
            </a:r>
            <a:r>
              <a:rPr lang="en-US" altLang="ko-KR" sz="2000" b="1" dirty="0"/>
              <a:t>~</a:t>
            </a:r>
            <a:r>
              <a:rPr lang="ko-KR" altLang="en-US" sz="2000" b="1" dirty="0"/>
              <a:t>아침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시 야간의 경우 중계수수료를 뺀 금액에서 </a:t>
            </a:r>
            <a:r>
              <a:rPr lang="en-US" altLang="ko-KR" sz="2000" b="1" dirty="0">
                <a:solidFill>
                  <a:srgbClr val="FF0000"/>
                </a:solidFill>
              </a:rPr>
              <a:t>1.5</a:t>
            </a:r>
            <a:r>
              <a:rPr lang="ko-KR" altLang="en-US" sz="2000" b="1" dirty="0">
                <a:solidFill>
                  <a:srgbClr val="FF0000"/>
                </a:solidFill>
              </a:rPr>
              <a:t>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야간수당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fontAlgn="base"/>
            <a:r>
              <a:rPr lang="ko-KR" altLang="en-US" sz="2000" b="1" dirty="0"/>
              <a:t>아동의 경우 </a:t>
            </a:r>
            <a:r>
              <a:rPr lang="ko-KR" altLang="en-US" sz="2000" b="1" dirty="0" err="1"/>
              <a:t>등하교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등하원</a:t>
            </a:r>
            <a:r>
              <a:rPr lang="ko-KR" altLang="en-US" sz="2000" b="1" dirty="0"/>
              <a:t> 서비스 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</a:rPr>
              <a:t>만원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수수료 천원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천원은 근무자에게 </a:t>
            </a:r>
            <a:r>
              <a:rPr lang="ko-KR" altLang="en-US" sz="2000" b="1" dirty="0" err="1"/>
              <a:t>돌아감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fontAlgn="base"/>
            <a:r>
              <a:rPr lang="en-US" altLang="ko-KR" sz="2000" b="1" dirty="0"/>
              <a:t># </a:t>
            </a:r>
            <a:r>
              <a:rPr lang="ko-KR" altLang="en-US" sz="2000" b="1" dirty="0"/>
              <a:t>외출서비스의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가는데 드는 교통비는 보비서비스 신청자 부담</a:t>
            </a:r>
          </a:p>
        </p:txBody>
      </p:sp>
    </p:spTree>
    <p:extLst>
      <p:ext uri="{BB962C8B-B14F-4D97-AF65-F5344CB8AC3E}">
        <p14:creationId xmlns:p14="http://schemas.microsoft.com/office/powerpoint/2010/main" val="6013729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3" y="237069"/>
            <a:ext cx="278278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국내 경쟁 모델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0629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이미지삽입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713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아미지삽입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9758" y="1186472"/>
            <a:ext cx="2675467" cy="1727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이미지삽입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99241" y="3244334"/>
            <a:ext cx="2002901" cy="369332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급구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7641" y="3244334"/>
            <a:ext cx="2002901" cy="580999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1등부업 드림큐 단기알바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16041" y="3244334"/>
            <a:ext cx="2002901" cy="369332"/>
          </a:xfrm>
          <a:prstGeom prst="roundRect">
            <a:avLst>
              <a:gd name="adj" fmla="val 16667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일당천국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1183" y="3825529"/>
            <a:ext cx="2815432" cy="100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수도권에 집중</a:t>
            </a:r>
            <a:r>
              <a:rPr lang="ko-KR" altLang="en-US" sz="1500">
                <a:latin typeface="맑은 고딕"/>
                <a:ea typeface="맑은 고딕"/>
              </a:rPr>
              <a:t>됨.</a:t>
            </a: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사용자 후기에 따르면 </a:t>
            </a:r>
            <a:r>
              <a:rPr lang="ko-KR" altLang="en-US" sz="1500">
                <a:latin typeface="맑은 고딕"/>
                <a:ea typeface="맑은 고딕"/>
              </a:rPr>
              <a:t>일반 알바사이트와 다름없고 급구알바가 딱히 없음.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3952527"/>
            <a:ext cx="3175265" cy="99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-알바의 양이 적음.</a:t>
            </a: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-지역이 세분화 되어 있지 않아 적절한 지역의 알바를 찾기 힘듬.</a:t>
            </a:r>
          </a:p>
          <a:p>
            <a:pPr>
              <a:defRPr lang="ko-KR" altLang="en-US"/>
            </a:pPr>
            <a:r>
              <a:rPr lang="ko-KR" altLang="ko-KR" sz="1500">
                <a:latin typeface="맑은 고딕"/>
                <a:ea typeface="한컴바탕"/>
              </a:rPr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5567" y="3841128"/>
            <a:ext cx="2931849" cy="54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장기 직원만 구함</a:t>
            </a:r>
            <a:r>
              <a:rPr lang="ko-KR" altLang="en-US" sz="1500">
                <a:latin typeface="맑은 고딕"/>
                <a:ea typeface="맑은 고딕"/>
              </a:rPr>
              <a:t>.</a:t>
            </a:r>
          </a:p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</a:rPr>
              <a:t>-</a:t>
            </a:r>
            <a:r>
              <a:rPr lang="ko-KR" altLang="ko-KR" sz="1500">
                <a:latin typeface="맑은 고딕"/>
                <a:ea typeface="맑은 고딕"/>
              </a:rPr>
              <a:t>푸쉬알람이 너무 많이 뜸.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042" y="5270500"/>
            <a:ext cx="11419416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EC515F"/>
                </a:solidFill>
                <a:latin typeface="맑은 고딕"/>
                <a:ea typeface="맑은 고딕"/>
              </a:rPr>
              <a:t>문제점 보완 :</a:t>
            </a:r>
            <a:r>
              <a:rPr lang="en-US" altLang="ko-KR" b="1">
                <a:solidFill>
                  <a:srgbClr val="EC515F"/>
                </a:solidFill>
                <a:latin typeface="맑은 고딕"/>
                <a:ea typeface="맑은 고딕"/>
              </a:rPr>
              <a:t> </a:t>
            </a:r>
            <a:r>
              <a:rPr lang="ko-KR" altLang="ko-KR" b="1">
                <a:solidFill>
                  <a:srgbClr val="EC515F"/>
                </a:solidFill>
                <a:latin typeface="맑은 고딕"/>
                <a:ea typeface="맑은 고딕"/>
              </a:rPr>
              <a:t>세분화된 지역, 단기 알바 위주, 자신이 일하고 싶어하는 날짜 이외의 날엔 알람이 가지 않음.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050" y="1195917"/>
            <a:ext cx="1413455" cy="17250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185332"/>
            <a:ext cx="1329267" cy="17039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7016" y="1576916"/>
            <a:ext cx="2400300" cy="9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944750"/>
            <a:ext cx="12194977" cy="968500"/>
            <a:chOff x="-2977" y="6284686"/>
            <a:chExt cx="12194977" cy="573314"/>
          </a:xfrm>
        </p:grpSpPr>
        <p:sp>
          <p:nvSpPr>
            <p:cNvPr id="16" name="직사각형 1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/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/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45310" y="3044280"/>
            <a:ext cx="2828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212483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>
            <a:off x="0" y="585109"/>
            <a:ext cx="2299081" cy="584775"/>
          </a:xfrm>
          <a:prstGeom prst="homePlate">
            <a:avLst>
              <a:gd name="adj" fmla="val 50000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3526974"/>
            <a:ext cx="12192000" cy="0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457852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76761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21559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283294" y="3391507"/>
            <a:ext cx="270933" cy="270933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593318" y="3656090"/>
            <a:ext cx="1" cy="321734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712226" y="2904143"/>
            <a:ext cx="1" cy="599016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557024" y="3560841"/>
            <a:ext cx="0" cy="450849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418759" y="2870807"/>
            <a:ext cx="0" cy="599017"/>
          </a:xfrm>
          <a:prstGeom prst="line">
            <a:avLst/>
          </a:prstGeom>
          <a:ln w="38100">
            <a:solidFill>
              <a:srgbClr val="F47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463" y="585109"/>
            <a:ext cx="1854927" cy="5750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  <a:latin typeface="Adobe Fan Heiti Std B"/>
                <a:ea typeface="Adobe Fan Heiti Std B"/>
              </a:rPr>
              <a:t>Contents</a:t>
            </a:r>
            <a:endParaRPr lang="ko-KR" altLang="en-US" sz="3200" b="1">
              <a:solidFill>
                <a:schemeClr val="bg1"/>
              </a:solidFill>
              <a:latin typeface="Adobe Fan Heiti Std 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2064" y="2649755"/>
            <a:ext cx="777777" cy="691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01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3337" y="3774624"/>
            <a:ext cx="7782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9870" y="3774624"/>
            <a:ext cx="7777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7550" y="2649755"/>
            <a:ext cx="780590" cy="691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ko-KR" altLang="en-US" sz="4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2823" y="3943956"/>
            <a:ext cx="1376258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기획 이유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24095" y="2570706"/>
            <a:ext cx="1543730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서비스 소개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30629" y="2570705"/>
            <a:ext cx="1617000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국내 경쟁모델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55314" y="3943956"/>
            <a:ext cx="1533263" cy="348193"/>
          </a:xfrm>
          <a:prstGeom prst="roundRect">
            <a:avLst>
              <a:gd name="adj" fmla="val 16667"/>
            </a:avLst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latin typeface="나눔바른고딕"/>
                <a:ea typeface="나눔바른고딕"/>
              </a:rPr>
              <a:t>사용자 측면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9775" y="2929180"/>
            <a:ext cx="3002225" cy="499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1. 독거노인의 증가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724839" y="1156378"/>
            <a:ext cx="4712717" cy="4566179"/>
          </a:xfrm>
          <a:prstGeom prst="rect">
            <a:avLst/>
          </a:prstGeom>
        </p:spPr>
      </p:pic>
      <p:cxnSp>
        <p:nvCxnSpPr>
          <p:cNvPr id="35" name="직선 연결선 21"/>
          <p:cNvCxnSpPr/>
          <p:nvPr/>
        </p:nvCxnSpPr>
        <p:spPr>
          <a:xfrm>
            <a:off x="5918061" y="1189624"/>
            <a:ext cx="0" cy="42184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9500" y="2931085"/>
            <a:ext cx="34523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700" b="1" dirty="0">
                <a:solidFill>
                  <a:srgbClr val="EC515F"/>
                </a:solidFill>
                <a:latin typeface="나눔바른고딕"/>
                <a:ea typeface="나눔바른고딕"/>
              </a:rPr>
              <a:t>2</a:t>
            </a:r>
            <a:r>
              <a:rPr lang="ko-KR" altLang="en-US" sz="2700" b="1" dirty="0">
                <a:solidFill>
                  <a:srgbClr val="EC515F"/>
                </a:solidFill>
                <a:latin typeface="나눔바른고딕"/>
                <a:ea typeface="나눔바른고딕"/>
              </a:rPr>
              <a:t>. 맞벌이부부의 증가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35" name="직선 연결선 21"/>
          <p:cNvCxnSpPr/>
          <p:nvPr/>
        </p:nvCxnSpPr>
        <p:spPr>
          <a:xfrm>
            <a:off x="5918061" y="1189624"/>
            <a:ext cx="0" cy="42184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448781" y="900164"/>
            <a:ext cx="4678680" cy="467868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437228" y="910632"/>
            <a:ext cx="4719604" cy="46455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5264336" y="568961"/>
            <a:ext cx="6752030" cy="5400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5157" y="1633172"/>
            <a:ext cx="79112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 dirty="0">
                <a:solidFill>
                  <a:srgbClr val="EC515F"/>
                </a:solidFill>
                <a:ea typeface="나눔바른고딕"/>
              </a:rPr>
              <a:t>많은 사람들이 </a:t>
            </a:r>
            <a:r>
              <a:rPr lang="ko-KR" altLang="en-US" sz="2700" b="1" dirty="0" err="1">
                <a:solidFill>
                  <a:srgbClr val="EC515F"/>
                </a:solidFill>
                <a:ea typeface="나눔바른고딕"/>
              </a:rPr>
              <a:t>돌봄서비스의</a:t>
            </a:r>
            <a:r>
              <a:rPr lang="ko-KR" altLang="en-US" sz="2700" b="1" dirty="0">
                <a:solidFill>
                  <a:srgbClr val="EC515F"/>
                </a:solidFill>
                <a:ea typeface="나눔바른고딕"/>
              </a:rPr>
              <a:t> 필요성을 느낌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73434" y="2738176"/>
            <a:ext cx="10379510" cy="3335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4" y="237069"/>
            <a:ext cx="3173306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기획 이유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630" y="1266359"/>
            <a:ext cx="4540882" cy="49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700" b="1">
                <a:solidFill>
                  <a:srgbClr val="EC515F"/>
                </a:solidFill>
                <a:latin typeface="나눔바른고딕"/>
                <a:ea typeface="나눔바른고딕"/>
              </a:rPr>
              <a:t>3. 투잡을 원하는 인구 증가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2" name="부분 원형 41"/>
          <p:cNvSpPr/>
          <p:nvPr/>
        </p:nvSpPr>
        <p:spPr>
          <a:xfrm>
            <a:off x="595227" y="2808308"/>
            <a:ext cx="2323681" cy="2135274"/>
          </a:xfrm>
          <a:prstGeom prst="pie">
            <a:avLst>
              <a:gd name="adj1" fmla="val 2301083"/>
              <a:gd name="adj2" fmla="val 1620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965360" y="3264781"/>
            <a:ext cx="2742362" cy="64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투잡을 하고 싶다 </a:t>
            </a:r>
          </a:p>
          <a:p>
            <a:pPr>
              <a:defRPr lang="ko-KR" altLang="en-US"/>
            </a:pPr>
            <a:r>
              <a:rPr lang="ko-KR" altLang="en-US" b="1"/>
              <a:t>71.0%</a:t>
            </a:r>
          </a:p>
        </p:txBody>
      </p:sp>
      <p:sp>
        <p:nvSpPr>
          <p:cNvPr id="44" name="부분 원형 43"/>
          <p:cNvSpPr/>
          <p:nvPr/>
        </p:nvSpPr>
        <p:spPr>
          <a:xfrm>
            <a:off x="4248220" y="2630365"/>
            <a:ext cx="1242437" cy="1172307"/>
          </a:xfrm>
          <a:prstGeom prst="pie">
            <a:avLst>
              <a:gd name="adj1" fmla="val 3013622"/>
              <a:gd name="adj2" fmla="val 1620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70212" y="2618736"/>
            <a:ext cx="2616758" cy="63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30세이상 </a:t>
            </a:r>
          </a:p>
          <a:p>
            <a:pPr>
              <a:defRPr lang="ko-KR" altLang="en-US"/>
            </a:pPr>
            <a:r>
              <a:rPr lang="ko-KR" altLang="en-US" b="1"/>
              <a:t>69.3%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2029207" y="3666601"/>
            <a:ext cx="2114341" cy="837362"/>
          </a:xfrm>
          <a:prstGeom prst="line">
            <a:avLst/>
          </a:prstGeom>
          <a:ln w="38100">
            <a:solidFill>
              <a:srgbClr val="EC51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3965181">
            <a:off x="4031486" y="3594968"/>
            <a:ext cx="209340" cy="188406"/>
          </a:xfrm>
          <a:prstGeom prst="triangle">
            <a:avLst>
              <a:gd name="adj" fmla="val 50000"/>
            </a:avLst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40291" y="2032000"/>
            <a:ext cx="3048000" cy="394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/>
              <a:t>투잡 희망 여부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66959" y="2000249"/>
            <a:ext cx="2577041" cy="39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/>
              <a:t>투잡 희망 이유</a:t>
            </a:r>
          </a:p>
        </p:txBody>
      </p:sp>
      <p:sp>
        <p:nvSpPr>
          <p:cNvPr id="51" name="웃는 얼굴 50"/>
          <p:cNvSpPr/>
          <p:nvPr/>
        </p:nvSpPr>
        <p:spPr>
          <a:xfrm>
            <a:off x="6672791" y="3291416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웃는 얼굴 52"/>
          <p:cNvSpPr/>
          <p:nvPr/>
        </p:nvSpPr>
        <p:spPr>
          <a:xfrm>
            <a:off x="7290858" y="3286125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웃는 얼굴 53"/>
          <p:cNvSpPr/>
          <p:nvPr/>
        </p:nvSpPr>
        <p:spPr>
          <a:xfrm>
            <a:off x="7908925" y="3263900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웃는 얼굴 54"/>
          <p:cNvSpPr/>
          <p:nvPr/>
        </p:nvSpPr>
        <p:spPr>
          <a:xfrm>
            <a:off x="8526992" y="3274482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웃는 얼굴 55"/>
          <p:cNvSpPr/>
          <p:nvPr/>
        </p:nvSpPr>
        <p:spPr>
          <a:xfrm>
            <a:off x="9145060" y="3253317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웃는 얼굴 56"/>
          <p:cNvSpPr/>
          <p:nvPr/>
        </p:nvSpPr>
        <p:spPr>
          <a:xfrm>
            <a:off x="6981825" y="4015317"/>
            <a:ext cx="613833" cy="603250"/>
          </a:xfrm>
          <a:prstGeom prst="smileyFace">
            <a:avLst>
              <a:gd name="adj" fmla="val 4653"/>
            </a:avLst>
          </a:prstGeom>
          <a:solidFill>
            <a:srgbClr val="EC515F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웃는 얼굴 57"/>
          <p:cNvSpPr/>
          <p:nvPr/>
        </p:nvSpPr>
        <p:spPr>
          <a:xfrm>
            <a:off x="7599892" y="4015316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웃는 얼굴 58"/>
          <p:cNvSpPr/>
          <p:nvPr/>
        </p:nvSpPr>
        <p:spPr>
          <a:xfrm>
            <a:off x="8217959" y="4008967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웃는 얼굴 59"/>
          <p:cNvSpPr/>
          <p:nvPr/>
        </p:nvSpPr>
        <p:spPr>
          <a:xfrm>
            <a:off x="8836026" y="4008967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웃는 얼굴 60"/>
          <p:cNvSpPr/>
          <p:nvPr/>
        </p:nvSpPr>
        <p:spPr>
          <a:xfrm>
            <a:off x="9454092" y="3998383"/>
            <a:ext cx="613833" cy="603250"/>
          </a:xfrm>
          <a:prstGeom prst="smileyFace">
            <a:avLst>
              <a:gd name="adj" fmla="val 4653"/>
            </a:avLst>
          </a:prstGeom>
          <a:solidFill>
            <a:schemeClr val="bg2">
              <a:lumMod val="7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TextBox 3"/>
          <p:cNvSpPr txBox="1"/>
          <p:nvPr/>
        </p:nvSpPr>
        <p:spPr>
          <a:xfrm>
            <a:off x="6631047" y="2546942"/>
            <a:ext cx="4540882" cy="42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rgbClr val="EC515F"/>
                </a:solidFill>
                <a:latin typeface="나눔바른고딕"/>
                <a:ea typeface="나눔바른고딕"/>
              </a:rPr>
              <a:t>"경제적으로 여유롭고 싶어서"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58392" y="5148791"/>
            <a:ext cx="3746504" cy="59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 b="1" dirty="0">
                <a:solidFill>
                  <a:srgbClr val="EC515F"/>
                </a:solidFill>
              </a:rPr>
              <a:t>예시)</a:t>
            </a:r>
            <a:r>
              <a:rPr lang="ko-KR" altLang="en-US" sz="3300" b="1" dirty="0" err="1">
                <a:solidFill>
                  <a:srgbClr val="EC515F"/>
                </a:solidFill>
              </a:rPr>
              <a:t>우버서비스</a:t>
            </a:r>
            <a:endParaRPr lang="ko-KR" altLang="en-US" sz="3300" b="1" dirty="0">
              <a:solidFill>
                <a:srgbClr val="EC515F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서비스 소개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3" name="직사각형 2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217332" y="2073066"/>
            <a:ext cx="1354667" cy="1354667"/>
          </a:xfrm>
          <a:prstGeom prst="rect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200" b="1"/>
              <a:t>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5085" y="2070643"/>
            <a:ext cx="1354667" cy="1354667"/>
          </a:xfrm>
          <a:prstGeom prst="rect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200" b="1"/>
              <a:t>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63041" y="2762461"/>
            <a:ext cx="5969000" cy="66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800" b="1"/>
              <a:t>하다 : 보조하여 돌보다.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8288" y="4677833"/>
            <a:ext cx="9641423" cy="68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900" b="1">
                <a:solidFill>
                  <a:srgbClr val="EC515F"/>
                </a:solidFill>
              </a:rPr>
              <a:t>노인, 아동 돌봄 서비스 어플리케이션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03359" y="4184650"/>
            <a:ext cx="5545666" cy="179916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752042" y="2592916"/>
            <a:ext cx="5545666" cy="179916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9673620">
            <a:off x="4377440" y="2866969"/>
            <a:ext cx="1521535" cy="186383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2089031">
            <a:off x="4329745" y="3754353"/>
            <a:ext cx="1879394" cy="166330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1573997">
            <a:off x="-895508" y="3240404"/>
            <a:ext cx="5466951" cy="167923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99" y="917095"/>
            <a:ext cx="2923541" cy="4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rgbClr val="EC515F"/>
                </a:solidFill>
                <a:latin typeface="나눔바른고딕"/>
                <a:ea typeface="나눔바른고딕"/>
              </a:rPr>
              <a:t>보비 등록 (보비하기)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87489" y="2978583"/>
            <a:ext cx="638366" cy="625666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46917" y="3046316"/>
            <a:ext cx="648951" cy="6261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58928" y="2315631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19772" y="3977214"/>
            <a:ext cx="617200" cy="606617"/>
          </a:xfrm>
          <a:prstGeom prst="ellipse">
            <a:avLst/>
          </a:prstGeom>
          <a:solidFill>
            <a:srgbClr val="EC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2866" y="2505920"/>
            <a:ext cx="2074335" cy="362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보비하기 선택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96041" y="2457661"/>
            <a:ext cx="2375959" cy="639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개인정보 입력 및 </a:t>
            </a:r>
          </a:p>
          <a:p>
            <a:pPr>
              <a:defRPr lang="ko-KR" altLang="en-US"/>
            </a:pPr>
            <a:r>
              <a:rPr lang="ko-KR" altLang="en-US" b="1"/>
              <a:t>대상(노인/아동) 선택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6915" y="921234"/>
            <a:ext cx="1864105" cy="46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/>
              <a:t>노인선택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6289" y="3193216"/>
            <a:ext cx="1894416" cy="47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/>
              <a:t>아동선택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791" y="1598083"/>
            <a:ext cx="197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/>
              <a:t>서비스의 종류, </a:t>
            </a:r>
          </a:p>
          <a:p>
            <a:pPr>
              <a:defRPr lang="ko-KR" altLang="en-US"/>
            </a:pPr>
            <a:r>
              <a:rPr lang="ko-KR" altLang="en-US" b="1" dirty="0"/>
              <a:t>지역 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0496" y="4684500"/>
            <a:ext cx="2529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err="1"/>
              <a:t>케어할</a:t>
            </a:r>
            <a:r>
              <a:rPr lang="ko-KR" altLang="en-US" b="1" dirty="0"/>
              <a:t> 수 있는 대상 (일반 아동/장애 아동),</a:t>
            </a: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/>
              <a:t>서비스의 종류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defRPr lang="ko-KR" altLang="en-US"/>
            </a:pPr>
            <a:r>
              <a:rPr lang="ko-KR" altLang="en-US" b="1" dirty="0"/>
              <a:t>지역 선택</a:t>
            </a:r>
          </a:p>
        </p:txBody>
      </p:sp>
      <p:sp>
        <p:nvSpPr>
          <p:cNvPr id="45" name="타원 18"/>
          <p:cNvSpPr/>
          <p:nvPr/>
        </p:nvSpPr>
        <p:spPr>
          <a:xfrm>
            <a:off x="7084057" y="2330450"/>
            <a:ext cx="648950" cy="617200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타원 18"/>
          <p:cNvSpPr/>
          <p:nvPr/>
        </p:nvSpPr>
        <p:spPr>
          <a:xfrm>
            <a:off x="7077706" y="4006849"/>
            <a:ext cx="638366" cy="596033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8830732" y="2341465"/>
            <a:ext cx="659534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타원 19"/>
          <p:cNvSpPr/>
          <p:nvPr/>
        </p:nvSpPr>
        <p:spPr>
          <a:xfrm>
            <a:off x="8824816" y="3996699"/>
            <a:ext cx="638367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69126" y="1598083"/>
            <a:ext cx="1344083" cy="6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근무가능 시간 입력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05108" y="4703233"/>
            <a:ext cx="1344083" cy="6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근무가능 시간 입력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4292" y="1598083"/>
            <a:ext cx="1248833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서류 및 경력 입력</a:t>
            </a:r>
          </a:p>
        </p:txBody>
      </p:sp>
      <p:sp>
        <p:nvSpPr>
          <p:cNvPr id="53" name="타원 20"/>
          <p:cNvSpPr/>
          <p:nvPr/>
        </p:nvSpPr>
        <p:spPr>
          <a:xfrm>
            <a:off x="10739494" y="2330448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타원 20"/>
          <p:cNvSpPr/>
          <p:nvPr/>
        </p:nvSpPr>
        <p:spPr>
          <a:xfrm>
            <a:off x="10807228" y="3932764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519584" y="4703233"/>
            <a:ext cx="1248833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서류 및 경력 입력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14542" y="1598083"/>
            <a:ext cx="1407584" cy="63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계좌번호 </a:t>
            </a:r>
          </a:p>
          <a:p>
            <a:pPr>
              <a:defRPr lang="ko-KR" altLang="en-US"/>
            </a:pPr>
            <a:r>
              <a:rPr lang="ko-KR" altLang="en-US" b="1"/>
              <a:t>입력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25" y="4703233"/>
            <a:ext cx="1407584" cy="63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계좌번호 </a:t>
            </a:r>
          </a:p>
          <a:p>
            <a:pPr>
              <a:defRPr lang="ko-KR" altLang="en-US"/>
            </a:pPr>
            <a:r>
              <a:rPr lang="ko-KR" altLang="en-US" b="1"/>
              <a:t>입력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265208" y="855940"/>
            <a:ext cx="1651000" cy="603250"/>
          </a:xfrm>
          <a:prstGeom prst="rect">
            <a:avLst/>
          </a:prstGeom>
          <a:noFill/>
          <a:ln w="57150">
            <a:solidFill>
              <a:srgbClr val="EC51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396442" y="3126065"/>
            <a:ext cx="1651000" cy="603250"/>
          </a:xfrm>
          <a:prstGeom prst="rect">
            <a:avLst/>
          </a:prstGeom>
          <a:noFill/>
          <a:ln w="57150">
            <a:solidFill>
              <a:srgbClr val="EC51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624415" y="2698749"/>
            <a:ext cx="13196792" cy="179917"/>
          </a:xfrm>
          <a:prstGeom prst="rect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934" y="237069"/>
            <a:ext cx="2268431" cy="570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rgbClr val="3F2124"/>
                </a:solidFill>
                <a:latin typeface="나눔바른고딕"/>
                <a:ea typeface="나눔바른고딕"/>
              </a:rPr>
              <a:t>사용자 측면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99" y="917095"/>
            <a:ext cx="2923541" cy="4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rgbClr val="EC515F"/>
                </a:solidFill>
                <a:latin typeface="나눔바른고딕"/>
                <a:ea typeface="나눔바른고딕"/>
              </a:rPr>
              <a:t>보비 신청 (보비받기)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2977" y="6284686"/>
            <a:ext cx="12194977" cy="573314"/>
            <a:chOff x="-2977" y="6284686"/>
            <a:chExt cx="12194977" cy="573314"/>
          </a:xfrm>
        </p:grpSpPr>
        <p:sp>
          <p:nvSpPr>
            <p:cNvPr id="6" name="직사각형 5"/>
            <p:cNvSpPr/>
            <p:nvPr/>
          </p:nvSpPr>
          <p:spPr>
            <a:xfrm>
              <a:off x="0" y="6284686"/>
              <a:ext cx="12192000" cy="573314"/>
            </a:xfrm>
            <a:prstGeom prst="rect">
              <a:avLst/>
            </a:prstGeom>
            <a:solidFill>
              <a:srgbClr val="EC5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C515F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043043" y="6284686"/>
              <a:ext cx="5792537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-2977" y="6284686"/>
              <a:ext cx="5689600" cy="573314"/>
            </a:xfrm>
            <a:prstGeom prst="triangle">
              <a:avLst>
                <a:gd name="adj" fmla="val 50000"/>
              </a:avLst>
            </a:prstGeom>
            <a:solidFill>
              <a:srgbClr val="F47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87489" y="2428250"/>
            <a:ext cx="638366" cy="625666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46917" y="2495983"/>
            <a:ext cx="648951" cy="6261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2429" y="2421464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2861" y="3428998"/>
            <a:ext cx="2074335" cy="36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보비받기 선택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69040" y="3429000"/>
            <a:ext cx="2640543" cy="36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 대상(노인/아동) 선택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3429000"/>
            <a:ext cx="2285999" cy="90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할머니/할아버지</a:t>
            </a:r>
          </a:p>
          <a:p>
            <a:pPr>
              <a:defRPr lang="ko-KR" altLang="en-US"/>
            </a:pPr>
            <a:r>
              <a:rPr lang="ko-KR" altLang="en-US" b="1"/>
              <a:t>남자아이/여자아이</a:t>
            </a:r>
          </a:p>
          <a:p>
            <a:pPr>
              <a:defRPr lang="ko-KR" altLang="en-US"/>
            </a:pPr>
            <a:r>
              <a:rPr lang="ko-KR" altLang="en-US" b="1"/>
              <a:t>선택</a:t>
            </a:r>
          </a:p>
        </p:txBody>
      </p:sp>
      <p:sp>
        <p:nvSpPr>
          <p:cNvPr id="45" name="타원 18"/>
          <p:cNvSpPr/>
          <p:nvPr/>
        </p:nvSpPr>
        <p:spPr>
          <a:xfrm>
            <a:off x="7067558" y="2436283"/>
            <a:ext cx="648950" cy="617200"/>
          </a:xfrm>
          <a:prstGeom prst="ellipse">
            <a:avLst/>
          </a:prstGeom>
          <a:solidFill>
            <a:srgbClr val="F8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8814233" y="2447298"/>
            <a:ext cx="659534" cy="617200"/>
          </a:xfrm>
          <a:prstGeom prst="ellipse">
            <a:avLst/>
          </a:prstGeom>
          <a:solidFill>
            <a:srgbClr val="F5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93877" y="3428999"/>
            <a:ext cx="1725084" cy="905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원하는 서비스 선택(서비스 </a:t>
            </a:r>
          </a:p>
          <a:p>
            <a:pPr>
              <a:defRPr lang="ko-KR" altLang="en-US"/>
            </a:pPr>
            <a:r>
              <a:rPr lang="ko-KR" altLang="en-US" b="1"/>
              <a:t>종류 및 시간)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9584" y="3429000"/>
            <a:ext cx="1428750" cy="90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서비스 받고 싶은 시간 설정</a:t>
            </a:r>
          </a:p>
        </p:txBody>
      </p:sp>
      <p:sp>
        <p:nvSpPr>
          <p:cNvPr id="53" name="타원 20"/>
          <p:cNvSpPr/>
          <p:nvPr/>
        </p:nvSpPr>
        <p:spPr>
          <a:xfrm>
            <a:off x="10722995" y="2436281"/>
            <a:ext cx="627783" cy="617200"/>
          </a:xfrm>
          <a:prstGeom prst="ellipse">
            <a:avLst/>
          </a:prstGeom>
          <a:solidFill>
            <a:srgbClr val="F47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19292" y="3428999"/>
            <a:ext cx="1407584" cy="905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특이사항 및 하고싶은 말 입력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441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Fan Heiti Std B</vt:lpstr>
      <vt:lpstr>나눔바른고딕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최혜은</cp:lastModifiedBy>
  <cp:revision>88</cp:revision>
  <dcterms:created xsi:type="dcterms:W3CDTF">2016-05-23T00:13:44Z</dcterms:created>
  <dcterms:modified xsi:type="dcterms:W3CDTF">2017-06-13T04:13:18Z</dcterms:modified>
</cp:coreProperties>
</file>