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24028"/>
    <p:restoredTop sz="99332"/>
  </p:normalViewPr>
  <p:slideViewPr>
    <p:cSldViewPr snapToGrid="0">
      <p:cViewPr>
        <p:scale>
          <a:sx n="90" d="100"/>
          <a:sy n="90" d="100"/>
        </p:scale>
        <p:origin x="108" y="117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9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84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9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4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90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76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2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9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94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0395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8524-D0A7-4799-B9D3-F2BEDB8F6062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6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jpeg"  /><Relationship Id="rId4" Type="http://schemas.openxmlformats.org/officeDocument/2006/relationships/image" Target="../media/image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a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 rot="0">
            <a:off x="0" y="-892025"/>
            <a:ext cx="12192001" cy="7863176"/>
            <a:chOff x="0" y="-892025"/>
            <a:chExt cx="12192001" cy="7863176"/>
          </a:xfrm>
        </p:grpSpPr>
        <p:grpSp>
          <p:nvGrpSpPr>
            <p:cNvPr id="21" name="그룹 20"/>
            <p:cNvGrpSpPr/>
            <p:nvPr/>
          </p:nvGrpSpPr>
          <p:grpSpPr>
            <a:xfrm rot="0">
              <a:off x="0" y="-294583"/>
              <a:ext cx="3481468" cy="7265734"/>
              <a:chOff x="0" y="-294583"/>
              <a:chExt cx="3481468" cy="7265734"/>
            </a:xfrm>
            <a:solidFill>
              <a:srgbClr val="f698a1"/>
            </a:solidFill>
          </p:grpSpPr>
          <p:sp>
            <p:nvSpPr>
              <p:cNvPr id="17" name="직사각형 16"/>
              <p:cNvSpPr/>
              <p:nvPr/>
            </p:nvSpPr>
            <p:spPr>
              <a:xfrm>
                <a:off x="0" y="0"/>
                <a:ext cx="132684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100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rot="11383873">
                <a:off x="337699" y="-294583"/>
                <a:ext cx="3143769" cy="7265734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100"/>
              </a:p>
            </p:txBody>
          </p:sp>
        </p:grpSp>
        <p:sp>
          <p:nvSpPr>
            <p:cNvPr id="23" name="순서도: 수동 입력 22"/>
            <p:cNvSpPr/>
            <p:nvPr/>
          </p:nvSpPr>
          <p:spPr>
            <a:xfrm rot="16200000">
              <a:off x="4961468" y="-372535"/>
              <a:ext cx="6858000" cy="7603067"/>
            </a:xfrm>
            <a:prstGeom prst="flowChartManualInput">
              <a:avLst/>
            </a:prstGeom>
            <a:solidFill>
              <a:srgbClr val="eb4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"/>
            </a:p>
          </p:txBody>
        </p:sp>
        <p:sp>
          <p:nvSpPr>
            <p:cNvPr id="15" name="사다리꼴 14"/>
            <p:cNvSpPr/>
            <p:nvPr/>
          </p:nvSpPr>
          <p:spPr>
            <a:xfrm rot="4244315">
              <a:off x="2891351" y="973086"/>
              <a:ext cx="7383669" cy="3653448"/>
            </a:xfrm>
            <a:prstGeom prst="trapezoid">
              <a:avLst>
                <a:gd name="adj" fmla="val 25000"/>
              </a:avLst>
            </a:prstGeom>
            <a:solidFill>
              <a:srgbClr val="ee6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-508002"/>
              <a:ext cx="8171543" cy="5080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1191987" y="-1"/>
              <a:ext cx="4930236" cy="6857999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721993" y="3050026"/>
            <a:ext cx="7803741" cy="758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4400" b="1">
                <a:solidFill>
                  <a:schemeClr val="bg1"/>
                </a:solidFill>
                <a:latin typeface="나눔바른고딕"/>
                <a:ea typeface="나눔바른고딕"/>
              </a:rPr>
              <a:t>돌봄서비스 어플리케이션 '보비'</a:t>
            </a:r>
            <a:endParaRPr lang="ko-KR" altLang="en-US" sz="4400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46169" y="3857930"/>
            <a:ext cx="6950506" cy="35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나눔바른고딕"/>
                <a:ea typeface="나눔바른고딕"/>
              </a:rPr>
              <a:t>10조 16011940 박보은, 16011949 박지혜</a:t>
            </a:r>
            <a:endParaRPr lang="ko-KR" altLang="en-US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-624415" y="2698749"/>
            <a:ext cx="13196792" cy="179917"/>
          </a:xfrm>
          <a:prstGeom prst="rect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0934" y="237069"/>
            <a:ext cx="2268431" cy="5706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rgbClr val="3f2124"/>
                </a:solidFill>
                <a:latin typeface="나눔바른고딕"/>
                <a:ea typeface="나눔바른고딕"/>
              </a:rPr>
              <a:t>사용자 측면</a:t>
            </a:r>
            <a:endParaRPr lang="ko-KR" altLang="en-US" sz="3200" b="1">
              <a:solidFill>
                <a:srgbClr val="3f2124"/>
              </a:solidFill>
              <a:latin typeface="나눔바른고딕"/>
              <a:ea typeface="나눔바른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099" y="917095"/>
            <a:ext cx="2923541" cy="452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rgbClr val="ec515f"/>
                </a:solidFill>
                <a:latin typeface="나눔바른고딕"/>
                <a:ea typeface="나눔바른고딕"/>
              </a:rPr>
              <a:t>보비 신청 (보비받기)</a:t>
            </a:r>
            <a:endParaRPr lang="ko-KR" altLang="en-US" sz="2400" b="1">
              <a:solidFill>
                <a:srgbClr val="ec515f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2977" y="6284686"/>
            <a:ext cx="12194977" cy="573314"/>
            <a:chOff x="-2977" y="6284686"/>
            <a:chExt cx="12194977" cy="573314"/>
          </a:xfrm>
        </p:grpSpPr>
        <p:sp>
          <p:nvSpPr>
            <p:cNvPr id="6" name="직사각형 5"/>
            <p:cNvSpPr/>
            <p:nvPr/>
          </p:nvSpPr>
          <p:spPr>
            <a:xfrm>
              <a:off x="0" y="6284686"/>
              <a:ext cx="12192000" cy="573314"/>
            </a:xfrm>
            <a:prstGeom prst="rect">
              <a:avLst/>
            </a:prstGeom>
            <a:solidFill>
              <a:srgbClr val="ec5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ec515f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043043" y="6284686"/>
              <a:ext cx="5792537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-2977" y="6284686"/>
              <a:ext cx="5689600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타원 18"/>
          <p:cNvSpPr/>
          <p:nvPr/>
        </p:nvSpPr>
        <p:spPr>
          <a:xfrm>
            <a:off x="687489" y="2428250"/>
            <a:ext cx="638366" cy="625666"/>
          </a:xfrm>
          <a:prstGeom prst="ellipse">
            <a:avLst/>
          </a:prstGeom>
          <a:solidFill>
            <a:srgbClr val="f8a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46917" y="2495983"/>
            <a:ext cx="648951" cy="626100"/>
          </a:xfrm>
          <a:prstGeom prst="ellipse">
            <a:avLst/>
          </a:prstGeom>
          <a:solidFill>
            <a:srgbClr val="f5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342429" y="2421464"/>
            <a:ext cx="627783" cy="617200"/>
          </a:xfrm>
          <a:prstGeom prst="ellipse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142861" y="3428998"/>
            <a:ext cx="2074335" cy="3621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/>
              <a:t>보비받기 선택</a:t>
            </a:r>
            <a:endParaRPr lang="ko-KR" altLang="en-US" b="1"/>
          </a:p>
        </p:txBody>
      </p:sp>
      <p:sp>
        <p:nvSpPr>
          <p:cNvPr id="32" name=""/>
          <p:cNvSpPr txBox="1"/>
          <p:nvPr/>
        </p:nvSpPr>
        <p:spPr>
          <a:xfrm>
            <a:off x="2069040" y="3429000"/>
            <a:ext cx="2640543" cy="3630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/>
              <a:t> 대상(노인/아동) 선택</a:t>
            </a:r>
            <a:endParaRPr lang="ko-KR" altLang="en-US" b="1"/>
          </a:p>
        </p:txBody>
      </p:sp>
      <p:sp>
        <p:nvSpPr>
          <p:cNvPr id="38" name=""/>
          <p:cNvSpPr txBox="1"/>
          <p:nvPr/>
        </p:nvSpPr>
        <p:spPr>
          <a:xfrm>
            <a:off x="4572000" y="3429000"/>
            <a:ext cx="2285999" cy="9061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/>
              <a:t>할머니/할아버지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b="1"/>
              <a:t>남자아이/여자아이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b="1"/>
              <a:t>선택</a:t>
            </a:r>
            <a:endParaRPr lang="ko-KR" altLang="en-US" b="1"/>
          </a:p>
        </p:txBody>
      </p:sp>
      <p:sp>
        <p:nvSpPr>
          <p:cNvPr id="45" name="타원 18"/>
          <p:cNvSpPr/>
          <p:nvPr/>
        </p:nvSpPr>
        <p:spPr>
          <a:xfrm>
            <a:off x="7067558" y="2436283"/>
            <a:ext cx="648950" cy="617200"/>
          </a:xfrm>
          <a:prstGeom prst="ellipse">
            <a:avLst/>
          </a:prstGeom>
          <a:solidFill>
            <a:srgbClr val="f8a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타원 19"/>
          <p:cNvSpPr/>
          <p:nvPr/>
        </p:nvSpPr>
        <p:spPr>
          <a:xfrm>
            <a:off x="8814233" y="2447298"/>
            <a:ext cx="659534" cy="617200"/>
          </a:xfrm>
          <a:prstGeom prst="ellipse">
            <a:avLst/>
          </a:prstGeom>
          <a:solidFill>
            <a:srgbClr val="f5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6793877" y="3428999"/>
            <a:ext cx="1725084" cy="9050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/>
              <a:t>원하는 서비스 선택(서비스 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b="1"/>
              <a:t>종류 및 시간)</a:t>
            </a:r>
            <a:endParaRPr lang="ko-KR" altLang="en-US" b="1"/>
          </a:p>
        </p:txBody>
      </p:sp>
      <p:sp>
        <p:nvSpPr>
          <p:cNvPr id="51" name=""/>
          <p:cNvSpPr txBox="1"/>
          <p:nvPr/>
        </p:nvSpPr>
        <p:spPr>
          <a:xfrm>
            <a:off x="8519584" y="3429000"/>
            <a:ext cx="1428750" cy="9061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/>
              <a:t>서비스 받고 싶은 시간 설정</a:t>
            </a:r>
            <a:endParaRPr lang="ko-KR" altLang="en-US" b="1"/>
          </a:p>
        </p:txBody>
      </p:sp>
      <p:sp>
        <p:nvSpPr>
          <p:cNvPr id="53" name="타원 20"/>
          <p:cNvSpPr/>
          <p:nvPr/>
        </p:nvSpPr>
        <p:spPr>
          <a:xfrm>
            <a:off x="10722995" y="2436281"/>
            <a:ext cx="627783" cy="617200"/>
          </a:xfrm>
          <a:prstGeom prst="ellipse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6" name=""/>
          <p:cNvSpPr txBox="1"/>
          <p:nvPr/>
        </p:nvSpPr>
        <p:spPr>
          <a:xfrm>
            <a:off x="10419292" y="3428999"/>
            <a:ext cx="1407584" cy="9050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/>
              <a:t>특이사항 및 하고싶은 말 입력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944750"/>
            <a:ext cx="12194977" cy="968500"/>
            <a:chOff x="-2977" y="6284686"/>
            <a:chExt cx="12194977" cy="573314"/>
          </a:xfrm>
        </p:grpSpPr>
        <p:sp>
          <p:nvSpPr>
            <p:cNvPr id="16" name="직사각형 15"/>
            <p:cNvSpPr/>
            <p:nvPr/>
          </p:nvSpPr>
          <p:spPr>
            <a:xfrm>
              <a:off x="0" y="6284686"/>
              <a:ext cx="12192000" cy="573314"/>
            </a:xfrm>
            <a:prstGeom prst="rect">
              <a:avLst/>
            </a:prstGeom>
            <a:solidFill>
              <a:srgbClr val="EC5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C515F"/>
                </a:solidFill>
              </a:endParaRPr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6043043" y="6284686"/>
              <a:ext cx="5792537" cy="573314"/>
            </a:xfrm>
            <a:prstGeom prst="triangle">
              <a:avLst/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10800000">
              <a:off x="-2977" y="6284686"/>
              <a:ext cx="5689600" cy="573314"/>
            </a:xfrm>
            <a:prstGeom prst="triangle">
              <a:avLst/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45310" y="3044280"/>
            <a:ext cx="2828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 </a:t>
            </a:r>
          </a:p>
        </p:txBody>
      </p:sp>
    </p:spTree>
    <p:extLst>
      <p:ext uri="{BB962C8B-B14F-4D97-AF65-F5344CB8AC3E}">
        <p14:creationId xmlns:p14="http://schemas.microsoft.com/office/powerpoint/2010/main" val="212483561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>
            <a:off x="0" y="585109"/>
            <a:ext cx="2299081" cy="584775"/>
          </a:xfrm>
          <a:prstGeom prst="homePlate">
            <a:avLst>
              <a:gd name="adj" fmla="val 50000"/>
            </a:avLst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3526974"/>
            <a:ext cx="12192000" cy="0"/>
          </a:xfrm>
          <a:prstGeom prst="line">
            <a:avLst/>
          </a:prstGeom>
          <a:ln w="476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1457852" y="3391507"/>
            <a:ext cx="270933" cy="270933"/>
          </a:xfrm>
          <a:prstGeom prst="ellipse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576761" y="3391507"/>
            <a:ext cx="270933" cy="270933"/>
          </a:xfrm>
          <a:prstGeom prst="ellipse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21559" y="3391507"/>
            <a:ext cx="270933" cy="270933"/>
          </a:xfrm>
          <a:prstGeom prst="ellipse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283294" y="3391507"/>
            <a:ext cx="270933" cy="270933"/>
          </a:xfrm>
          <a:prstGeom prst="ellipse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1593318" y="3656090"/>
            <a:ext cx="1" cy="321734"/>
          </a:xfrm>
          <a:prstGeom prst="line">
            <a:avLst/>
          </a:prstGeom>
          <a:ln w="38100">
            <a:solidFill>
              <a:srgbClr val="f47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4712226" y="2904143"/>
            <a:ext cx="1" cy="599016"/>
          </a:xfrm>
          <a:prstGeom prst="line">
            <a:avLst/>
          </a:prstGeom>
          <a:ln w="38100">
            <a:solidFill>
              <a:srgbClr val="f47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557024" y="3560841"/>
            <a:ext cx="0" cy="450849"/>
          </a:xfrm>
          <a:prstGeom prst="line">
            <a:avLst/>
          </a:prstGeom>
          <a:ln w="38100">
            <a:solidFill>
              <a:srgbClr val="f47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0418759" y="2870807"/>
            <a:ext cx="0" cy="599017"/>
          </a:xfrm>
          <a:prstGeom prst="line">
            <a:avLst/>
          </a:prstGeom>
          <a:ln w="38100">
            <a:solidFill>
              <a:srgbClr val="f47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2463" y="585109"/>
            <a:ext cx="1854927" cy="5750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>
                <a:solidFill>
                  <a:schemeClr val="bg1"/>
                </a:solidFill>
                <a:latin typeface="Adobe Fan Heiti Std B"/>
                <a:ea typeface="Adobe Fan Heiti Std B"/>
              </a:rPr>
              <a:t>Contents</a:t>
            </a:r>
            <a:endParaRPr lang="ko-KR" altLang="en-US" sz="3200" b="1">
              <a:solidFill>
                <a:schemeClr val="bg1"/>
              </a:solidFill>
              <a:latin typeface="Adobe Fan Heiti Std B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2064" y="2649755"/>
            <a:ext cx="777777" cy="6916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chemeClr val="bg1">
                    <a:lumMod val="65000"/>
                  </a:schemeClr>
                </a:solidFill>
              </a:rPr>
              <a:t>01</a:t>
            </a:r>
            <a:endParaRPr lang="ko-KR" altLang="en-US" sz="4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23337" y="3774624"/>
            <a:ext cx="7782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chemeClr val="bg1">
                    <a:lumMod val="65000"/>
                  </a:schemeClr>
                </a:solidFill>
              </a:rPr>
              <a:t>02</a:t>
            </a:r>
            <a:endParaRPr lang="ko-KR" altLang="en-US" sz="4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29870" y="3774624"/>
            <a:ext cx="77777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chemeClr val="bg1">
                    <a:lumMod val="65000"/>
                  </a:schemeClr>
                </a:solidFill>
              </a:rPr>
              <a:t>04</a:t>
            </a:r>
            <a:endParaRPr lang="ko-KR" altLang="en-US" sz="4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97550" y="2649755"/>
            <a:ext cx="780590" cy="6916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chemeClr val="bg1">
                    <a:lumMod val="65000"/>
                  </a:schemeClr>
                </a:solidFill>
              </a:rPr>
              <a:t>03</a:t>
            </a:r>
            <a:endParaRPr lang="ko-KR" altLang="en-US" sz="4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22823" y="3943956"/>
            <a:ext cx="1376258" cy="348193"/>
          </a:xfrm>
          <a:prstGeom prst="roundRect">
            <a:avLst>
              <a:gd name="adj" fmla="val 16667"/>
            </a:avLst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>
                <a:latin typeface="나눔바른고딕"/>
                <a:ea typeface="나눔바른고딕"/>
              </a:rPr>
              <a:t>기획 이유</a:t>
            </a:r>
            <a:endParaRPr lang="ko-KR" altLang="en-US" b="1">
              <a:latin typeface="나눔바른고딕"/>
              <a:ea typeface="나눔바른고딕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024095" y="2570706"/>
            <a:ext cx="1543730" cy="348193"/>
          </a:xfrm>
          <a:prstGeom prst="roundRect">
            <a:avLst>
              <a:gd name="adj" fmla="val 16667"/>
            </a:avLst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>
                <a:latin typeface="나눔바른고딕"/>
                <a:ea typeface="나눔바른고딕"/>
              </a:rPr>
              <a:t>서비스 소개</a:t>
            </a:r>
            <a:endParaRPr lang="ko-KR" altLang="en-US" b="1">
              <a:latin typeface="나눔바른고딕"/>
              <a:ea typeface="나눔바른고딕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730629" y="2570705"/>
            <a:ext cx="1617000" cy="348193"/>
          </a:xfrm>
          <a:prstGeom prst="roundRect">
            <a:avLst>
              <a:gd name="adj" fmla="val 16667"/>
            </a:avLst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>
                <a:latin typeface="나눔바른고딕"/>
                <a:ea typeface="나눔바른고딕"/>
              </a:rPr>
              <a:t>국내 경쟁모델</a:t>
            </a:r>
            <a:endParaRPr lang="ko-KR" altLang="en-US" b="1">
              <a:latin typeface="나눔바른고딕"/>
              <a:ea typeface="나눔바른고딕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855314" y="3943956"/>
            <a:ext cx="1533263" cy="348193"/>
          </a:xfrm>
          <a:prstGeom prst="roundRect">
            <a:avLst>
              <a:gd name="adj" fmla="val 16667"/>
            </a:avLst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>
                <a:latin typeface="나눔바른고딕"/>
                <a:ea typeface="나눔바른고딕"/>
              </a:rPr>
              <a:t>사용자 측면</a:t>
            </a:r>
            <a:endParaRPr lang="ko-KR" altLang="en-US" b="1">
              <a:latin typeface="나눔바른고딕"/>
              <a:ea typeface="나눔바른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34" y="237069"/>
            <a:ext cx="3173306" cy="5706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rgbClr val="3f2124"/>
                </a:solidFill>
                <a:latin typeface="나눔바른고딕"/>
                <a:ea typeface="나눔바른고딕"/>
              </a:rPr>
              <a:t>서비스 기획 이유</a:t>
            </a:r>
            <a:endParaRPr lang="ko-KR" altLang="en-US" sz="3200" b="1">
              <a:solidFill>
                <a:srgbClr val="3f2124"/>
              </a:solidFill>
              <a:latin typeface="나눔바른고딕"/>
              <a:ea typeface="나눔바른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9775" y="2929180"/>
            <a:ext cx="3002225" cy="499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700" b="1">
                <a:solidFill>
                  <a:srgbClr val="ec515f"/>
                </a:solidFill>
                <a:latin typeface="나눔바른고딕"/>
                <a:ea typeface="나눔바른고딕"/>
              </a:rPr>
              <a:t>1. 독거노인의 증가</a:t>
            </a:r>
            <a:endParaRPr lang="ko-KR" altLang="en-US" sz="2700" b="1">
              <a:solidFill>
                <a:srgbClr val="ec515f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2977" y="6284686"/>
            <a:ext cx="12194977" cy="573314"/>
            <a:chOff x="-2977" y="6284686"/>
            <a:chExt cx="12194977" cy="573314"/>
          </a:xfrm>
        </p:grpSpPr>
        <p:sp>
          <p:nvSpPr>
            <p:cNvPr id="6" name="직사각형 5"/>
            <p:cNvSpPr/>
            <p:nvPr/>
          </p:nvSpPr>
          <p:spPr>
            <a:xfrm>
              <a:off x="0" y="6284686"/>
              <a:ext cx="12192000" cy="573314"/>
            </a:xfrm>
            <a:prstGeom prst="rect">
              <a:avLst/>
            </a:prstGeom>
            <a:solidFill>
              <a:srgbClr val="ec5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ec515f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043043" y="6284686"/>
              <a:ext cx="5792537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-2977" y="6284686"/>
              <a:ext cx="5689600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34" name=""/>
          <p:cNvPicPr>
            <a:picLocks noChangeAspect="1"/>
          </p:cNvPicPr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6724839" y="1156378"/>
            <a:ext cx="4712717" cy="4566179"/>
          </a:xfrm>
          <a:prstGeom prst="rect">
            <a:avLst/>
          </a:prstGeom>
        </p:spPr>
      </p:pic>
      <p:cxnSp>
        <p:nvCxnSpPr>
          <p:cNvPr id="35" name="직선 연결선 21"/>
          <p:cNvCxnSpPr/>
          <p:nvPr/>
        </p:nvCxnSpPr>
        <p:spPr>
          <a:xfrm>
            <a:off x="5918061" y="1189624"/>
            <a:ext cx="0" cy="42184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34" y="237069"/>
            <a:ext cx="3173306" cy="5706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rgbClr val="3f2124"/>
                </a:solidFill>
                <a:latin typeface="나눔바른고딕"/>
                <a:ea typeface="나눔바른고딕"/>
              </a:rPr>
              <a:t>서비스 기획 이유</a:t>
            </a:r>
            <a:endParaRPr lang="ko-KR" altLang="en-US" sz="3200" b="1">
              <a:solidFill>
                <a:srgbClr val="3f2124"/>
              </a:solidFill>
              <a:latin typeface="나눔바른고딕"/>
              <a:ea typeface="나눔바른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9500" y="2931085"/>
            <a:ext cx="3452307" cy="497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700" b="1">
                <a:solidFill>
                  <a:srgbClr val="ec515f"/>
                </a:solidFill>
                <a:latin typeface="나눔바른고딕"/>
                <a:ea typeface="나눔바른고딕"/>
              </a:rPr>
              <a:t>1. 맞벌이부부의 증가</a:t>
            </a:r>
            <a:endParaRPr lang="ko-KR" altLang="en-US" sz="2700" b="1">
              <a:solidFill>
                <a:srgbClr val="ec515f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2977" y="6284686"/>
            <a:ext cx="12194977" cy="573314"/>
            <a:chOff x="-2977" y="6284686"/>
            <a:chExt cx="12194977" cy="573314"/>
          </a:xfrm>
        </p:grpSpPr>
        <p:sp>
          <p:nvSpPr>
            <p:cNvPr id="6" name="직사각형 5"/>
            <p:cNvSpPr/>
            <p:nvPr/>
          </p:nvSpPr>
          <p:spPr>
            <a:xfrm>
              <a:off x="0" y="6284686"/>
              <a:ext cx="12192000" cy="573314"/>
            </a:xfrm>
            <a:prstGeom prst="rect">
              <a:avLst/>
            </a:prstGeom>
            <a:solidFill>
              <a:srgbClr val="ec5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ec515f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043043" y="6284686"/>
              <a:ext cx="5792537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-2977" y="6284686"/>
              <a:ext cx="5689600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35" name="직선 연결선 21"/>
          <p:cNvCxnSpPr/>
          <p:nvPr/>
        </p:nvCxnSpPr>
        <p:spPr>
          <a:xfrm>
            <a:off x="5918061" y="1189624"/>
            <a:ext cx="0" cy="42184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"/>
          <p:cNvPicPr>
            <a:picLocks noChangeAspect="1"/>
          </p:cNvPicPr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6448781" y="900164"/>
            <a:ext cx="4678680" cy="4678680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6437228" y="910632"/>
            <a:ext cx="4719604" cy="4645520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5264336" y="568961"/>
            <a:ext cx="6752030" cy="540004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34" y="237069"/>
            <a:ext cx="3173306" cy="5706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rgbClr val="3f2124"/>
                </a:solidFill>
                <a:latin typeface="나눔바른고딕"/>
                <a:ea typeface="나눔바른고딕"/>
              </a:rPr>
              <a:t>서비스 기획 이유</a:t>
            </a:r>
            <a:endParaRPr lang="ko-KR" altLang="en-US" sz="3200" b="1">
              <a:solidFill>
                <a:srgbClr val="3f2124"/>
              </a:solidFill>
              <a:latin typeface="나눔바른고딕"/>
              <a:ea typeface="나눔바른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5157" y="1633172"/>
            <a:ext cx="7911265" cy="498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700" b="1">
                <a:solidFill>
                  <a:srgbClr val="ec515f"/>
                </a:solidFill>
                <a:latin typeface="나눔바른고딕"/>
                <a:ea typeface="나눔바른고딕"/>
              </a:rPr>
              <a:t>많은 사람들이 돌봄서비스의 필요성을 느낌</a:t>
            </a:r>
            <a:endParaRPr lang="ko-KR" altLang="en-US" sz="2700" b="1">
              <a:solidFill>
                <a:srgbClr val="ec515f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2977" y="6284686"/>
            <a:ext cx="12194977" cy="573314"/>
            <a:chOff x="-2977" y="6284686"/>
            <a:chExt cx="12194977" cy="573314"/>
          </a:xfrm>
        </p:grpSpPr>
        <p:sp>
          <p:nvSpPr>
            <p:cNvPr id="6" name="직사각형 5"/>
            <p:cNvSpPr/>
            <p:nvPr/>
          </p:nvSpPr>
          <p:spPr>
            <a:xfrm>
              <a:off x="0" y="6284686"/>
              <a:ext cx="12192000" cy="573314"/>
            </a:xfrm>
            <a:prstGeom prst="rect">
              <a:avLst/>
            </a:prstGeom>
            <a:solidFill>
              <a:srgbClr val="ec5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ec515f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043043" y="6284686"/>
              <a:ext cx="5792537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-2977" y="6284686"/>
              <a:ext cx="5689600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40" name=""/>
          <p:cNvPicPr>
            <a:picLocks noChangeAspect="1"/>
          </p:cNvPicPr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973434" y="2738176"/>
            <a:ext cx="10379510" cy="333519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34" y="237069"/>
            <a:ext cx="3173306" cy="5706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rgbClr val="3f2124"/>
                </a:solidFill>
                <a:latin typeface="나눔바른고딕"/>
                <a:ea typeface="나눔바른고딕"/>
              </a:rPr>
              <a:t>서비스 기획 이유</a:t>
            </a:r>
            <a:endParaRPr lang="ko-KR" altLang="en-US" sz="3200" b="1">
              <a:solidFill>
                <a:srgbClr val="3f2124"/>
              </a:solidFill>
              <a:latin typeface="나눔바른고딕"/>
              <a:ea typeface="나눔바른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8630" y="1266359"/>
            <a:ext cx="4540882" cy="499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700" b="1">
                <a:solidFill>
                  <a:srgbClr val="ec515f"/>
                </a:solidFill>
                <a:latin typeface="나눔바른고딕"/>
                <a:ea typeface="나눔바른고딕"/>
              </a:rPr>
              <a:t>3. 투잡을 원하는 인구 증가</a:t>
            </a:r>
            <a:endParaRPr lang="ko-KR" altLang="en-US" sz="2700" b="1">
              <a:solidFill>
                <a:srgbClr val="ec515f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2977" y="6284686"/>
            <a:ext cx="12194977" cy="573314"/>
            <a:chOff x="-2977" y="6284686"/>
            <a:chExt cx="12194977" cy="573314"/>
          </a:xfrm>
        </p:grpSpPr>
        <p:sp>
          <p:nvSpPr>
            <p:cNvPr id="6" name="직사각형 5"/>
            <p:cNvSpPr/>
            <p:nvPr/>
          </p:nvSpPr>
          <p:spPr>
            <a:xfrm>
              <a:off x="0" y="6284686"/>
              <a:ext cx="12192000" cy="573314"/>
            </a:xfrm>
            <a:prstGeom prst="rect">
              <a:avLst/>
            </a:prstGeom>
            <a:solidFill>
              <a:srgbClr val="ec5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ec515f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043043" y="6284686"/>
              <a:ext cx="5792537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-2977" y="6284686"/>
              <a:ext cx="5689600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2" name=""/>
          <p:cNvSpPr/>
          <p:nvPr/>
        </p:nvSpPr>
        <p:spPr>
          <a:xfrm>
            <a:off x="595227" y="2808308"/>
            <a:ext cx="2323681" cy="2135274"/>
          </a:xfrm>
          <a:prstGeom prst="pie">
            <a:avLst>
              <a:gd name="adj1" fmla="val 2301083"/>
              <a:gd name="adj2" fmla="val 16200000"/>
            </a:avLst>
          </a:prstGeom>
          <a:solidFill>
            <a:srgbClr val="ec515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3" name=""/>
          <p:cNvSpPr txBox="1"/>
          <p:nvPr/>
        </p:nvSpPr>
        <p:spPr>
          <a:xfrm>
            <a:off x="1965360" y="3264781"/>
            <a:ext cx="2742362" cy="6422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/>
              <a:t>투잡을 하고 싶다 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b="1"/>
              <a:t>71.0%</a:t>
            </a:r>
            <a:endParaRPr lang="ko-KR" altLang="en-US" b="1"/>
          </a:p>
        </p:txBody>
      </p:sp>
      <p:sp>
        <p:nvSpPr>
          <p:cNvPr id="44" name=""/>
          <p:cNvSpPr/>
          <p:nvPr/>
        </p:nvSpPr>
        <p:spPr>
          <a:xfrm>
            <a:off x="4248220" y="2630365"/>
            <a:ext cx="1242437" cy="1172307"/>
          </a:xfrm>
          <a:prstGeom prst="pie">
            <a:avLst>
              <a:gd name="adj1" fmla="val 3013622"/>
              <a:gd name="adj2" fmla="val 16200000"/>
            </a:avLst>
          </a:prstGeom>
          <a:solidFill>
            <a:srgbClr val="ec515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"/>
          <p:cNvSpPr txBox="1"/>
          <p:nvPr/>
        </p:nvSpPr>
        <p:spPr>
          <a:xfrm>
            <a:off x="4970212" y="2618736"/>
            <a:ext cx="2616758" cy="6388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/>
              <a:t>30세이상 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b="1"/>
              <a:t>69.3%</a:t>
            </a:r>
            <a:endParaRPr lang="ko-KR" altLang="en-US" b="1"/>
          </a:p>
        </p:txBody>
      </p:sp>
      <p:cxnSp>
        <p:nvCxnSpPr>
          <p:cNvPr id="46" name=""/>
          <p:cNvCxnSpPr/>
          <p:nvPr/>
        </p:nvCxnSpPr>
        <p:spPr>
          <a:xfrm flipV="1">
            <a:off x="2029207" y="3666601"/>
            <a:ext cx="2114341" cy="837362"/>
          </a:xfrm>
          <a:prstGeom prst="line">
            <a:avLst/>
          </a:prstGeom>
          <a:ln w="38100">
            <a:solidFill>
              <a:srgbClr val="ec51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"/>
          <p:cNvSpPr/>
          <p:nvPr/>
        </p:nvSpPr>
        <p:spPr>
          <a:xfrm rot="3965181">
            <a:off x="4031486" y="3594968"/>
            <a:ext cx="209340" cy="188406"/>
          </a:xfrm>
          <a:prstGeom prst="triangle">
            <a:avLst>
              <a:gd name="adj" fmla="val 50000"/>
            </a:avLst>
          </a:prstGeom>
          <a:solidFill>
            <a:srgbClr val="ec515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640291" y="2032000"/>
            <a:ext cx="3048000" cy="394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 b="1"/>
              <a:t>투잡 희망 여부</a:t>
            </a:r>
            <a:endParaRPr lang="ko-KR" altLang="en-US" sz="2000" b="1"/>
          </a:p>
        </p:txBody>
      </p:sp>
      <p:sp>
        <p:nvSpPr>
          <p:cNvPr id="50" name=""/>
          <p:cNvSpPr txBox="1"/>
          <p:nvPr/>
        </p:nvSpPr>
        <p:spPr>
          <a:xfrm>
            <a:off x="6566959" y="2000249"/>
            <a:ext cx="2577041" cy="3960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 b="1"/>
              <a:t>투잡 희망 이유</a:t>
            </a:r>
            <a:endParaRPr lang="ko-KR" altLang="en-US" sz="2000" b="1"/>
          </a:p>
        </p:txBody>
      </p:sp>
      <p:sp>
        <p:nvSpPr>
          <p:cNvPr id="51" name=""/>
          <p:cNvSpPr/>
          <p:nvPr/>
        </p:nvSpPr>
        <p:spPr>
          <a:xfrm>
            <a:off x="6672791" y="3291416"/>
            <a:ext cx="613833" cy="603250"/>
          </a:xfrm>
          <a:prstGeom prst="smileyFace">
            <a:avLst>
              <a:gd name="adj" fmla="val 4653"/>
            </a:avLst>
          </a:prstGeom>
          <a:solidFill>
            <a:srgbClr val="ec515f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3" name=""/>
          <p:cNvSpPr/>
          <p:nvPr/>
        </p:nvSpPr>
        <p:spPr>
          <a:xfrm>
            <a:off x="7290858" y="3286125"/>
            <a:ext cx="613833" cy="603250"/>
          </a:xfrm>
          <a:prstGeom prst="smileyFace">
            <a:avLst>
              <a:gd name="adj" fmla="val 4653"/>
            </a:avLst>
          </a:prstGeom>
          <a:solidFill>
            <a:srgbClr val="ec515f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"/>
          <p:cNvSpPr/>
          <p:nvPr/>
        </p:nvSpPr>
        <p:spPr>
          <a:xfrm>
            <a:off x="7908925" y="3263900"/>
            <a:ext cx="613833" cy="603250"/>
          </a:xfrm>
          <a:prstGeom prst="smileyFace">
            <a:avLst>
              <a:gd name="adj" fmla="val 4653"/>
            </a:avLst>
          </a:prstGeom>
          <a:solidFill>
            <a:srgbClr val="ec515f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5" name=""/>
          <p:cNvSpPr/>
          <p:nvPr/>
        </p:nvSpPr>
        <p:spPr>
          <a:xfrm>
            <a:off x="8526992" y="3274482"/>
            <a:ext cx="613833" cy="603250"/>
          </a:xfrm>
          <a:prstGeom prst="smileyFace">
            <a:avLst>
              <a:gd name="adj" fmla="val 4653"/>
            </a:avLst>
          </a:prstGeom>
          <a:solidFill>
            <a:srgbClr val="ec515f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6" name=""/>
          <p:cNvSpPr/>
          <p:nvPr/>
        </p:nvSpPr>
        <p:spPr>
          <a:xfrm>
            <a:off x="9145060" y="3253317"/>
            <a:ext cx="613833" cy="603250"/>
          </a:xfrm>
          <a:prstGeom prst="smileyFace">
            <a:avLst>
              <a:gd name="adj" fmla="val 4653"/>
            </a:avLst>
          </a:prstGeom>
          <a:solidFill>
            <a:srgbClr val="ec515f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6981825" y="4015317"/>
            <a:ext cx="613833" cy="603250"/>
          </a:xfrm>
          <a:prstGeom prst="smileyFace">
            <a:avLst>
              <a:gd name="adj" fmla="val 4653"/>
            </a:avLst>
          </a:prstGeom>
          <a:solidFill>
            <a:srgbClr val="ec515f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"/>
          <p:cNvSpPr/>
          <p:nvPr/>
        </p:nvSpPr>
        <p:spPr>
          <a:xfrm>
            <a:off x="7599892" y="4015316"/>
            <a:ext cx="613833" cy="603250"/>
          </a:xfrm>
          <a:prstGeom prst="smileyFace">
            <a:avLst>
              <a:gd name="adj" fmla="val 4653"/>
            </a:avLst>
          </a:prstGeom>
          <a:solidFill>
            <a:schemeClr val="bg2">
              <a:lumMod val="70000"/>
            </a:schemeClr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9" name=""/>
          <p:cNvSpPr/>
          <p:nvPr/>
        </p:nvSpPr>
        <p:spPr>
          <a:xfrm>
            <a:off x="8217959" y="4008967"/>
            <a:ext cx="613833" cy="603250"/>
          </a:xfrm>
          <a:prstGeom prst="smileyFace">
            <a:avLst>
              <a:gd name="adj" fmla="val 4653"/>
            </a:avLst>
          </a:prstGeom>
          <a:solidFill>
            <a:schemeClr val="bg2">
              <a:lumMod val="70000"/>
            </a:schemeClr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"/>
          <p:cNvSpPr/>
          <p:nvPr/>
        </p:nvSpPr>
        <p:spPr>
          <a:xfrm>
            <a:off x="8836026" y="4008967"/>
            <a:ext cx="613833" cy="603250"/>
          </a:xfrm>
          <a:prstGeom prst="smileyFace">
            <a:avLst>
              <a:gd name="adj" fmla="val 4653"/>
            </a:avLst>
          </a:prstGeom>
          <a:solidFill>
            <a:schemeClr val="bg2">
              <a:lumMod val="70000"/>
            </a:schemeClr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1" name=""/>
          <p:cNvSpPr/>
          <p:nvPr/>
        </p:nvSpPr>
        <p:spPr>
          <a:xfrm>
            <a:off x="9454092" y="3998383"/>
            <a:ext cx="613833" cy="603250"/>
          </a:xfrm>
          <a:prstGeom prst="smileyFace">
            <a:avLst>
              <a:gd name="adj" fmla="val 4653"/>
            </a:avLst>
          </a:prstGeom>
          <a:solidFill>
            <a:schemeClr val="bg2">
              <a:lumMod val="70000"/>
            </a:schemeClr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5" name="TextBox 3"/>
          <p:cNvSpPr txBox="1"/>
          <p:nvPr/>
        </p:nvSpPr>
        <p:spPr>
          <a:xfrm>
            <a:off x="6631047" y="2546942"/>
            <a:ext cx="4540882" cy="422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rgbClr val="ec515f"/>
                </a:solidFill>
                <a:latin typeface="나눔바른고딕"/>
                <a:ea typeface="나눔바른고딕"/>
              </a:rPr>
              <a:t>"경제적으로 여유롭고 싶어서"</a:t>
            </a:r>
            <a:endParaRPr lang="ko-KR" altLang="en-US" sz="2200" b="1">
              <a:solidFill>
                <a:srgbClr val="ec515f"/>
              </a:solidFill>
              <a:latin typeface="나눔바른고딕"/>
              <a:ea typeface="나눔바른고딕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6558392" y="5148791"/>
            <a:ext cx="3746504" cy="5928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300" b="1">
                <a:solidFill>
                  <a:srgbClr val="ec515f"/>
                </a:solidFill>
              </a:rPr>
              <a:t>예시)우버서비스</a:t>
            </a:r>
            <a:endParaRPr lang="ko-KR" altLang="en-US" sz="3300" b="1">
              <a:solidFill>
                <a:srgbClr val="ec515f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33" y="237069"/>
            <a:ext cx="2782781" cy="5706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rgbClr val="3f2124"/>
                </a:solidFill>
                <a:latin typeface="나눔바른고딕"/>
                <a:ea typeface="나눔바른고딕"/>
              </a:rPr>
              <a:t>국내 경쟁 모델</a:t>
            </a:r>
            <a:endParaRPr lang="ko-KR" altLang="en-US" sz="3200" b="1">
              <a:solidFill>
                <a:srgbClr val="3f2124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2977" y="6284686"/>
            <a:ext cx="12194977" cy="573314"/>
            <a:chOff x="-2977" y="6284686"/>
            <a:chExt cx="12194977" cy="573314"/>
          </a:xfrm>
        </p:grpSpPr>
        <p:sp>
          <p:nvSpPr>
            <p:cNvPr id="6" name="직사각형 5"/>
            <p:cNvSpPr/>
            <p:nvPr/>
          </p:nvSpPr>
          <p:spPr>
            <a:xfrm>
              <a:off x="0" y="6284686"/>
              <a:ext cx="12192000" cy="573314"/>
            </a:xfrm>
            <a:prstGeom prst="rect">
              <a:avLst/>
            </a:prstGeom>
            <a:solidFill>
              <a:srgbClr val="ec5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ec515f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043043" y="6284686"/>
              <a:ext cx="5792537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-2977" y="6284686"/>
              <a:ext cx="5689600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062958" y="1186472"/>
            <a:ext cx="2675467" cy="1727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이미지삽입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71358" y="1186472"/>
            <a:ext cx="2675467" cy="1727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아미지삽입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9758" y="1186472"/>
            <a:ext cx="2675467" cy="1727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이미지삽입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99241" y="3244334"/>
            <a:ext cx="2002901" cy="369332"/>
          </a:xfrm>
          <a:prstGeom prst="roundRect">
            <a:avLst>
              <a:gd name="adj" fmla="val 16667"/>
            </a:avLst>
          </a:prstGeom>
          <a:solidFill>
            <a:srgbClr val="ec5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>
                <a:latin typeface="나눔바른고딕"/>
                <a:ea typeface="나눔바른고딕"/>
              </a:rPr>
              <a:t>급구</a:t>
            </a:r>
            <a:endParaRPr lang="ko-KR" altLang="en-US" b="1">
              <a:latin typeface="나눔바른고딕"/>
              <a:ea typeface="나눔바른고딕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07641" y="3244334"/>
            <a:ext cx="2002901" cy="580999"/>
          </a:xfrm>
          <a:prstGeom prst="roundRect">
            <a:avLst>
              <a:gd name="adj" fmla="val 16667"/>
            </a:avLst>
          </a:prstGeom>
          <a:solidFill>
            <a:srgbClr val="ec5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>
                <a:latin typeface="나눔바른고딕"/>
                <a:ea typeface="나눔바른고딕"/>
              </a:rPr>
              <a:t>1등부업 드림큐 단기알바</a:t>
            </a:r>
            <a:endParaRPr lang="ko-KR" altLang="en-US" b="1">
              <a:latin typeface="나눔바른고딕"/>
              <a:ea typeface="나눔바른고딕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816041" y="3244334"/>
            <a:ext cx="2002901" cy="369332"/>
          </a:xfrm>
          <a:prstGeom prst="roundRect">
            <a:avLst>
              <a:gd name="adj" fmla="val 16667"/>
            </a:avLst>
          </a:prstGeom>
          <a:solidFill>
            <a:srgbClr val="ec5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>
                <a:latin typeface="나눔바른고딕"/>
                <a:ea typeface="나눔바른고딕"/>
              </a:rPr>
              <a:t>일당천국</a:t>
            </a:r>
            <a:endParaRPr lang="ko-KR" altLang="en-US" b="1">
              <a:latin typeface="나눔바른고딕"/>
              <a:ea typeface="나눔바른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1183" y="3825529"/>
            <a:ext cx="2815432" cy="1001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>
                <a:latin typeface="맑은 고딕"/>
                <a:ea typeface="맑은 고딕"/>
              </a:rPr>
              <a:t>-</a:t>
            </a:r>
            <a:r>
              <a:rPr lang="ko-KR" altLang="ko-KR" sz="1500">
                <a:latin typeface="맑은 고딕"/>
                <a:ea typeface="맑은 고딕"/>
              </a:rPr>
              <a:t>수도권에 집중</a:t>
            </a:r>
            <a:r>
              <a:rPr lang="ko-KR" altLang="en-US" sz="1500">
                <a:latin typeface="맑은 고딕"/>
                <a:ea typeface="맑은 고딕"/>
              </a:rPr>
              <a:t>됨.</a:t>
            </a:r>
            <a:endParaRPr lang="ko-KR" altLang="en-US" sz="1500">
              <a:latin typeface="맑은 고딕"/>
              <a:ea typeface="맑은 고딕"/>
            </a:endParaRPr>
          </a:p>
          <a:p>
            <a:pPr>
              <a:defRPr lang="ko-KR" altLang="en-US"/>
            </a:pPr>
            <a:r>
              <a:rPr lang="ko-KR" altLang="en-US" sz="1500">
                <a:latin typeface="맑은 고딕"/>
                <a:ea typeface="맑은 고딕"/>
              </a:rPr>
              <a:t>-</a:t>
            </a:r>
            <a:r>
              <a:rPr lang="ko-KR" altLang="ko-KR" sz="1500">
                <a:latin typeface="맑은 고딕"/>
                <a:ea typeface="맑은 고딕"/>
              </a:rPr>
              <a:t>사용자 후기에 따르면 </a:t>
            </a:r>
            <a:r>
              <a:rPr lang="ko-KR" altLang="en-US" sz="1500">
                <a:latin typeface="맑은 고딕"/>
                <a:ea typeface="맑은 고딕"/>
              </a:rPr>
              <a:t>일반 알바사이트와 다름없고 급구알바가 딱히 없음.</a:t>
            </a:r>
            <a:endParaRPr lang="ko-KR" altLang="en-US" sz="15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0" y="3952527"/>
            <a:ext cx="3175265" cy="99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>
                <a:latin typeface="맑은 고딕"/>
                <a:ea typeface="맑은 고딕"/>
              </a:rPr>
              <a:t>-알바의 양이 적음.</a:t>
            </a:r>
            <a:endParaRPr lang="ko-KR" altLang="en-US" sz="1500">
              <a:latin typeface="맑은 고딕"/>
              <a:ea typeface="맑은 고딕"/>
            </a:endParaRPr>
          </a:p>
          <a:p>
            <a:pPr>
              <a:defRPr lang="ko-KR" altLang="en-US"/>
            </a:pPr>
            <a:r>
              <a:rPr lang="ko-KR" altLang="en-US" sz="1500">
                <a:latin typeface="맑은 고딕"/>
                <a:ea typeface="맑은 고딕"/>
              </a:rPr>
              <a:t>-지역이 세분화 되어 있지 않아 적절한 지역의 알바를 찾기 힘듬.</a:t>
            </a:r>
            <a:endParaRPr lang="ko-KR" altLang="en-US" sz="1500">
              <a:latin typeface="맑은 고딕"/>
              <a:ea typeface="맑은 고딕"/>
            </a:endParaRPr>
          </a:p>
          <a:p>
            <a:pPr>
              <a:defRPr lang="ko-KR" altLang="en-US"/>
            </a:pPr>
            <a:r>
              <a:rPr lang="ko-KR" altLang="ko-KR" sz="1500">
                <a:latin typeface="맑은 고딕"/>
                <a:ea typeface="한컴바탕"/>
              </a:rPr>
              <a:t>  </a:t>
            </a:r>
            <a:endParaRPr lang="ko-KR" altLang="ko-KR" sz="1500">
              <a:latin typeface="맑은 고딕"/>
              <a:ea typeface="한컴바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05567" y="3841128"/>
            <a:ext cx="2931849" cy="54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>
                <a:latin typeface="맑은 고딕"/>
                <a:ea typeface="맑은 고딕"/>
              </a:rPr>
              <a:t>-</a:t>
            </a:r>
            <a:r>
              <a:rPr lang="ko-KR" altLang="ko-KR" sz="1500">
                <a:latin typeface="맑은 고딕"/>
                <a:ea typeface="맑은 고딕"/>
              </a:rPr>
              <a:t>장기 직원만 구함</a:t>
            </a:r>
            <a:r>
              <a:rPr lang="ko-KR" altLang="en-US" sz="1500">
                <a:latin typeface="맑은 고딕"/>
                <a:ea typeface="맑은 고딕"/>
              </a:rPr>
              <a:t>.</a:t>
            </a:r>
            <a:endParaRPr lang="ko-KR" altLang="en-US" sz="1500">
              <a:latin typeface="맑은 고딕"/>
              <a:ea typeface="맑은 고딕"/>
            </a:endParaRPr>
          </a:p>
          <a:p>
            <a:pPr>
              <a:defRPr lang="ko-KR" altLang="en-US"/>
            </a:pPr>
            <a:r>
              <a:rPr lang="ko-KR" altLang="en-US" sz="1500">
                <a:latin typeface="맑은 고딕"/>
                <a:ea typeface="맑은 고딕"/>
              </a:rPr>
              <a:t>-</a:t>
            </a:r>
            <a:r>
              <a:rPr lang="ko-KR" altLang="ko-KR" sz="1500">
                <a:latin typeface="맑은 고딕"/>
                <a:ea typeface="맑은 고딕"/>
              </a:rPr>
              <a:t>푸쉬알람이 너무 많이 뜸.</a:t>
            </a:r>
            <a:endParaRPr lang="ko-KR" altLang="ko-KR" sz="1500">
              <a:latin typeface="맑은 고딕"/>
              <a:ea typeface="맑은 고딕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545042" y="5270500"/>
            <a:ext cx="11419416" cy="366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>
                <a:solidFill>
                  <a:srgbClr val="ec515f"/>
                </a:solidFill>
                <a:latin typeface="맑은 고딕"/>
                <a:ea typeface="맑은 고딕"/>
              </a:rPr>
              <a:t>문제점 보완 :</a:t>
            </a:r>
            <a:r>
              <a:rPr lang="en-US" altLang="ko-KR" b="1">
                <a:solidFill>
                  <a:srgbClr val="ec515f"/>
                </a:solidFill>
                <a:latin typeface="맑은 고딕"/>
                <a:ea typeface="맑은 고딕"/>
              </a:rPr>
              <a:t> </a:t>
            </a:r>
            <a:r>
              <a:rPr lang="ko-KR" altLang="ko-KR" b="1">
                <a:solidFill>
                  <a:srgbClr val="ec515f"/>
                </a:solidFill>
                <a:latin typeface="맑은 고딕"/>
                <a:ea typeface="맑은 고딕"/>
              </a:rPr>
              <a:t>세분화된 지역, 단기 알바 위주, 자신이 일하고 싶어하는 날짜 이외의 날엔 알람이 가지 않음.</a:t>
            </a:r>
            <a:endParaRPr lang="ko-KR" altLang="ko-KR" b="1">
              <a:solidFill>
                <a:srgbClr val="ec515f"/>
              </a:solidFill>
              <a:latin typeface="맑은 고딕"/>
              <a:ea typeface="맑은 고딕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050" y="1195917"/>
            <a:ext cx="1413455" cy="1725083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185332"/>
            <a:ext cx="1329267" cy="1703916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17016" y="1576916"/>
            <a:ext cx="2400300" cy="9525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934" y="237069"/>
            <a:ext cx="2268431" cy="5706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rgbClr val="3f2124"/>
                </a:solidFill>
                <a:latin typeface="나눔바른고딕"/>
                <a:ea typeface="나눔바른고딕"/>
              </a:rPr>
              <a:t>서비스 소개</a:t>
            </a:r>
            <a:endParaRPr lang="ko-KR" altLang="en-US" sz="3200" b="1">
              <a:solidFill>
                <a:srgbClr val="3f2124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-2977" y="6284686"/>
            <a:ext cx="12194977" cy="573314"/>
            <a:chOff x="-2977" y="6284686"/>
            <a:chExt cx="12194977" cy="573314"/>
          </a:xfrm>
        </p:grpSpPr>
        <p:sp>
          <p:nvSpPr>
            <p:cNvPr id="3" name="직사각형 2"/>
            <p:cNvSpPr/>
            <p:nvPr/>
          </p:nvSpPr>
          <p:spPr>
            <a:xfrm>
              <a:off x="0" y="6284686"/>
              <a:ext cx="12192000" cy="573314"/>
            </a:xfrm>
            <a:prstGeom prst="rect">
              <a:avLst/>
            </a:prstGeom>
            <a:solidFill>
              <a:srgbClr val="ec5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ec515f"/>
                </a:solidFill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6043043" y="6284686"/>
              <a:ext cx="5792537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>
              <a:off x="-2977" y="6284686"/>
              <a:ext cx="5689600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217332" y="2073066"/>
            <a:ext cx="1354667" cy="1354667"/>
          </a:xfrm>
          <a:prstGeom prst="rect">
            <a:avLst/>
          </a:prstGeom>
          <a:solidFill>
            <a:srgbClr val="ec5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7200" b="1"/>
              <a:t>비</a:t>
            </a:r>
            <a:endParaRPr lang="ko-KR" altLang="en-US" sz="7200" b="1"/>
          </a:p>
        </p:txBody>
      </p:sp>
      <p:sp>
        <p:nvSpPr>
          <p:cNvPr id="12" name="직사각형 11"/>
          <p:cNvSpPr/>
          <p:nvPr/>
        </p:nvSpPr>
        <p:spPr>
          <a:xfrm>
            <a:off x="1545085" y="2070643"/>
            <a:ext cx="1354667" cy="1354667"/>
          </a:xfrm>
          <a:prstGeom prst="rect">
            <a:avLst/>
          </a:prstGeom>
          <a:solidFill>
            <a:srgbClr val="f8a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7200" b="1"/>
              <a:t>보</a:t>
            </a:r>
            <a:endParaRPr lang="ko-KR" altLang="en-US" sz="7200" b="1"/>
          </a:p>
        </p:txBody>
      </p:sp>
      <p:sp>
        <p:nvSpPr>
          <p:cNvPr id="24" name=""/>
          <p:cNvSpPr txBox="1"/>
          <p:nvPr/>
        </p:nvSpPr>
        <p:spPr>
          <a:xfrm>
            <a:off x="4863041" y="2762461"/>
            <a:ext cx="5969000" cy="6665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800" b="1"/>
              <a:t>하다 : 보조하여 돌보다.</a:t>
            </a:r>
            <a:endParaRPr lang="ko-KR" altLang="en-US" sz="3800" b="1"/>
          </a:p>
        </p:txBody>
      </p:sp>
      <p:sp>
        <p:nvSpPr>
          <p:cNvPr id="25" name=""/>
          <p:cNvSpPr txBox="1"/>
          <p:nvPr/>
        </p:nvSpPr>
        <p:spPr>
          <a:xfrm>
            <a:off x="1148288" y="4677833"/>
            <a:ext cx="9641423" cy="6817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3900" b="1">
                <a:solidFill>
                  <a:srgbClr val="ec515f"/>
                </a:solidFill>
              </a:rPr>
              <a:t>노인, 아동 돌봄 서비스 어플리케이션</a:t>
            </a:r>
            <a:endParaRPr lang="ko-KR" altLang="en-US" sz="3900" b="1">
              <a:solidFill>
                <a:srgbClr val="ec515f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5703359" y="4184650"/>
            <a:ext cx="5545666" cy="179916"/>
          </a:xfrm>
          <a:prstGeom prst="rect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"/>
          <p:cNvSpPr/>
          <p:nvPr/>
        </p:nvSpPr>
        <p:spPr>
          <a:xfrm>
            <a:off x="5752042" y="2592916"/>
            <a:ext cx="5545666" cy="179916"/>
          </a:xfrm>
          <a:prstGeom prst="rect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5" name=""/>
          <p:cNvSpPr/>
          <p:nvPr/>
        </p:nvSpPr>
        <p:spPr>
          <a:xfrm rot="19673620">
            <a:off x="4377440" y="2866969"/>
            <a:ext cx="1521535" cy="186383"/>
          </a:xfrm>
          <a:prstGeom prst="rect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"/>
          <p:cNvSpPr/>
          <p:nvPr/>
        </p:nvSpPr>
        <p:spPr>
          <a:xfrm rot="2089031">
            <a:off x="4329745" y="3754353"/>
            <a:ext cx="1879394" cy="166330"/>
          </a:xfrm>
          <a:prstGeom prst="rect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21573997">
            <a:off x="-895508" y="3240404"/>
            <a:ext cx="5466951" cy="167923"/>
          </a:xfrm>
          <a:prstGeom prst="rect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0934" y="237069"/>
            <a:ext cx="2268431" cy="5706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rgbClr val="3f2124"/>
                </a:solidFill>
                <a:latin typeface="나눔바른고딕"/>
                <a:ea typeface="나눔바른고딕"/>
              </a:rPr>
              <a:t>사용자 측면</a:t>
            </a:r>
            <a:endParaRPr lang="ko-KR" altLang="en-US" sz="3200" b="1">
              <a:solidFill>
                <a:srgbClr val="3f2124"/>
              </a:solidFill>
              <a:latin typeface="나눔바른고딕"/>
              <a:ea typeface="나눔바른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099" y="917095"/>
            <a:ext cx="2923541" cy="452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rgbClr val="ec515f"/>
                </a:solidFill>
                <a:latin typeface="나눔바른고딕"/>
                <a:ea typeface="나눔바른고딕"/>
              </a:rPr>
              <a:t>보비 등록 (보비하기)</a:t>
            </a:r>
            <a:endParaRPr lang="ko-KR" altLang="en-US" sz="2400" b="1">
              <a:solidFill>
                <a:srgbClr val="ec515f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2977" y="6284686"/>
            <a:ext cx="12194977" cy="573314"/>
            <a:chOff x="-2977" y="6284686"/>
            <a:chExt cx="12194977" cy="573314"/>
          </a:xfrm>
        </p:grpSpPr>
        <p:sp>
          <p:nvSpPr>
            <p:cNvPr id="6" name="직사각형 5"/>
            <p:cNvSpPr/>
            <p:nvPr/>
          </p:nvSpPr>
          <p:spPr>
            <a:xfrm>
              <a:off x="0" y="6284686"/>
              <a:ext cx="12192000" cy="573314"/>
            </a:xfrm>
            <a:prstGeom prst="rect">
              <a:avLst/>
            </a:prstGeom>
            <a:solidFill>
              <a:srgbClr val="ec5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ec515f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043043" y="6284686"/>
              <a:ext cx="5792537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-2977" y="6284686"/>
              <a:ext cx="5689600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타원 18"/>
          <p:cNvSpPr/>
          <p:nvPr/>
        </p:nvSpPr>
        <p:spPr>
          <a:xfrm>
            <a:off x="687489" y="2978583"/>
            <a:ext cx="638366" cy="625666"/>
          </a:xfrm>
          <a:prstGeom prst="ellipse">
            <a:avLst/>
          </a:prstGeom>
          <a:solidFill>
            <a:srgbClr val="f8a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46917" y="3046316"/>
            <a:ext cx="648951" cy="626100"/>
          </a:xfrm>
          <a:prstGeom prst="ellipse">
            <a:avLst/>
          </a:prstGeom>
          <a:solidFill>
            <a:srgbClr val="f5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358928" y="2315631"/>
            <a:ext cx="627783" cy="617200"/>
          </a:xfrm>
          <a:prstGeom prst="ellipse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519772" y="3977214"/>
            <a:ext cx="617200" cy="606617"/>
          </a:xfrm>
          <a:prstGeom prst="ellipse">
            <a:avLst/>
          </a:prstGeom>
          <a:solidFill>
            <a:srgbClr val="ec5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142866" y="2505920"/>
            <a:ext cx="2074335" cy="3621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/>
              <a:t>보비하기 선택</a:t>
            </a:r>
            <a:endParaRPr lang="ko-KR" altLang="en-US" b="1"/>
          </a:p>
        </p:txBody>
      </p:sp>
      <p:sp>
        <p:nvSpPr>
          <p:cNvPr id="32" name=""/>
          <p:cNvSpPr txBox="1"/>
          <p:nvPr/>
        </p:nvSpPr>
        <p:spPr>
          <a:xfrm>
            <a:off x="2196041" y="2457661"/>
            <a:ext cx="2375959" cy="6392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/>
              <a:t>개인정보 입력 및 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b="1"/>
              <a:t>대상(노인/아동) 선택</a:t>
            </a:r>
            <a:endParaRPr lang="ko-KR" altLang="en-US" b="1"/>
          </a:p>
        </p:txBody>
      </p:sp>
      <p:sp>
        <p:nvSpPr>
          <p:cNvPr id="33" name=""/>
          <p:cNvSpPr txBox="1"/>
          <p:nvPr/>
        </p:nvSpPr>
        <p:spPr>
          <a:xfrm>
            <a:off x="5386915" y="921234"/>
            <a:ext cx="1864105" cy="468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500" b="1"/>
              <a:t>노인선택</a:t>
            </a:r>
            <a:endParaRPr lang="ko-KR" altLang="en-US" sz="2500" b="1"/>
          </a:p>
        </p:txBody>
      </p:sp>
      <p:sp>
        <p:nvSpPr>
          <p:cNvPr id="37" name=""/>
          <p:cNvSpPr txBox="1"/>
          <p:nvPr/>
        </p:nvSpPr>
        <p:spPr>
          <a:xfrm>
            <a:off x="5466289" y="3193216"/>
            <a:ext cx="1894416" cy="4720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500" b="1"/>
              <a:t>아동선택</a:t>
            </a:r>
            <a:endParaRPr lang="ko-KR" altLang="en-US" sz="2500" b="1"/>
          </a:p>
        </p:txBody>
      </p:sp>
      <p:sp>
        <p:nvSpPr>
          <p:cNvPr id="38" name=""/>
          <p:cNvSpPr txBox="1"/>
          <p:nvPr/>
        </p:nvSpPr>
        <p:spPr>
          <a:xfrm>
            <a:off x="5148791" y="1598083"/>
            <a:ext cx="1979082" cy="6394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/>
              <a:t>일의 종류, 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b="1"/>
              <a:t>지역 선택</a:t>
            </a:r>
            <a:endParaRPr lang="ko-KR" altLang="en-US" b="1"/>
          </a:p>
        </p:txBody>
      </p:sp>
      <p:sp>
        <p:nvSpPr>
          <p:cNvPr id="39" name=""/>
          <p:cNvSpPr txBox="1"/>
          <p:nvPr/>
        </p:nvSpPr>
        <p:spPr>
          <a:xfrm>
            <a:off x="4572000" y="4703233"/>
            <a:ext cx="2529415" cy="9103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/>
              <a:t>케어할 수 있는 대상 (일반 아동/장애 아동), 지역 선택</a:t>
            </a:r>
            <a:endParaRPr lang="ko-KR" altLang="en-US" b="1"/>
          </a:p>
        </p:txBody>
      </p:sp>
      <p:sp>
        <p:nvSpPr>
          <p:cNvPr id="45" name="타원 18"/>
          <p:cNvSpPr/>
          <p:nvPr/>
        </p:nvSpPr>
        <p:spPr>
          <a:xfrm>
            <a:off x="7084057" y="2330450"/>
            <a:ext cx="648950" cy="617200"/>
          </a:xfrm>
          <a:prstGeom prst="ellipse">
            <a:avLst/>
          </a:prstGeom>
          <a:solidFill>
            <a:srgbClr val="f8a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타원 18"/>
          <p:cNvSpPr/>
          <p:nvPr/>
        </p:nvSpPr>
        <p:spPr>
          <a:xfrm>
            <a:off x="7077706" y="4006849"/>
            <a:ext cx="638366" cy="596033"/>
          </a:xfrm>
          <a:prstGeom prst="ellipse">
            <a:avLst/>
          </a:prstGeom>
          <a:solidFill>
            <a:srgbClr val="f8a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타원 19"/>
          <p:cNvSpPr/>
          <p:nvPr/>
        </p:nvSpPr>
        <p:spPr>
          <a:xfrm>
            <a:off x="8830732" y="2341465"/>
            <a:ext cx="659534" cy="617200"/>
          </a:xfrm>
          <a:prstGeom prst="ellipse">
            <a:avLst/>
          </a:prstGeom>
          <a:solidFill>
            <a:srgbClr val="f5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타원 19"/>
          <p:cNvSpPr/>
          <p:nvPr/>
        </p:nvSpPr>
        <p:spPr>
          <a:xfrm>
            <a:off x="8824816" y="3996699"/>
            <a:ext cx="638367" cy="617200"/>
          </a:xfrm>
          <a:prstGeom prst="ellipse">
            <a:avLst/>
          </a:prstGeom>
          <a:solidFill>
            <a:srgbClr val="f5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6969126" y="1598083"/>
            <a:ext cx="1344083" cy="642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/>
              <a:t>근무가능 시간 입력</a:t>
            </a:r>
            <a:endParaRPr lang="ko-KR" altLang="en-US" b="1"/>
          </a:p>
        </p:txBody>
      </p:sp>
      <p:sp>
        <p:nvSpPr>
          <p:cNvPr id="50" name=""/>
          <p:cNvSpPr txBox="1"/>
          <p:nvPr/>
        </p:nvSpPr>
        <p:spPr>
          <a:xfrm>
            <a:off x="7005108" y="4703233"/>
            <a:ext cx="1344083" cy="6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근무가능 시간 입력</a:t>
            </a:r>
            <a:endParaRPr lang="ko-KR" altLang="en-US" b="1"/>
          </a:p>
        </p:txBody>
      </p:sp>
      <p:sp>
        <p:nvSpPr>
          <p:cNvPr id="51" name=""/>
          <p:cNvSpPr txBox="1"/>
          <p:nvPr/>
        </p:nvSpPr>
        <p:spPr>
          <a:xfrm>
            <a:off x="8514292" y="1598083"/>
            <a:ext cx="1248833" cy="6436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/>
              <a:t>서류 및 경력 입력</a:t>
            </a:r>
            <a:endParaRPr lang="ko-KR" altLang="en-US" b="1"/>
          </a:p>
        </p:txBody>
      </p:sp>
      <p:sp>
        <p:nvSpPr>
          <p:cNvPr id="53" name="타원 20"/>
          <p:cNvSpPr/>
          <p:nvPr/>
        </p:nvSpPr>
        <p:spPr>
          <a:xfrm>
            <a:off x="10739494" y="2330448"/>
            <a:ext cx="627783" cy="617200"/>
          </a:xfrm>
          <a:prstGeom prst="ellipse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타원 20"/>
          <p:cNvSpPr/>
          <p:nvPr/>
        </p:nvSpPr>
        <p:spPr>
          <a:xfrm>
            <a:off x="10807228" y="3932764"/>
            <a:ext cx="627783" cy="617200"/>
          </a:xfrm>
          <a:prstGeom prst="ellipse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5" name=""/>
          <p:cNvSpPr txBox="1"/>
          <p:nvPr/>
        </p:nvSpPr>
        <p:spPr>
          <a:xfrm>
            <a:off x="8519584" y="4703233"/>
            <a:ext cx="1248833" cy="643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서류 및 경력 입력</a:t>
            </a:r>
            <a:endParaRPr lang="ko-KR" altLang="en-US" b="1"/>
          </a:p>
        </p:txBody>
      </p:sp>
      <p:sp>
        <p:nvSpPr>
          <p:cNvPr id="56" name=""/>
          <p:cNvSpPr txBox="1"/>
          <p:nvPr/>
        </p:nvSpPr>
        <p:spPr>
          <a:xfrm>
            <a:off x="10514542" y="1598083"/>
            <a:ext cx="1407584" cy="6383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/>
              <a:t>계좌번호 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b="1"/>
              <a:t>입력</a:t>
            </a:r>
            <a:endParaRPr lang="ko-KR" altLang="en-US" b="1"/>
          </a:p>
        </p:txBody>
      </p:sp>
      <p:sp>
        <p:nvSpPr>
          <p:cNvPr id="57" name=""/>
          <p:cNvSpPr txBox="1"/>
          <p:nvPr/>
        </p:nvSpPr>
        <p:spPr>
          <a:xfrm>
            <a:off x="10550525" y="4703233"/>
            <a:ext cx="1407584" cy="638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계좌번호 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b="1"/>
              <a:t>입력</a:t>
            </a:r>
            <a:endParaRPr lang="ko-KR" altLang="en-US" b="1"/>
          </a:p>
        </p:txBody>
      </p:sp>
      <p:sp>
        <p:nvSpPr>
          <p:cNvPr id="58" name=""/>
          <p:cNvSpPr/>
          <p:nvPr/>
        </p:nvSpPr>
        <p:spPr>
          <a:xfrm>
            <a:off x="5265208" y="855940"/>
            <a:ext cx="1651000" cy="603250"/>
          </a:xfrm>
          <a:prstGeom prst="rect">
            <a:avLst/>
          </a:prstGeom>
          <a:noFill/>
          <a:ln w="57150">
            <a:solidFill>
              <a:srgbClr val="ec515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9" name=""/>
          <p:cNvSpPr/>
          <p:nvPr/>
        </p:nvSpPr>
        <p:spPr>
          <a:xfrm>
            <a:off x="5396442" y="3126065"/>
            <a:ext cx="1651000" cy="603250"/>
          </a:xfrm>
          <a:prstGeom prst="rect">
            <a:avLst/>
          </a:prstGeom>
          <a:noFill/>
          <a:ln w="57150">
            <a:solidFill>
              <a:srgbClr val="ec515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374</ep:Words>
  <ep:PresentationFormat>와이드스크린</ep:PresentationFormat>
  <ep:Paragraphs>111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2016-05-23T00:13:44.000</dcterms:created>
  <dc:creator>ICCT</dc:creator>
  <cp:lastModifiedBy>박지혜</cp:lastModifiedBy>
  <dcterms:modified xsi:type="dcterms:W3CDTF">2017-06-12T03:45:20.155</dcterms:modified>
  <cp:revision>84</cp:revision>
  <dc:title>PowerPoint 프레젠테이션</dc:title>
</cp:coreProperties>
</file>