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2" r:id="rId3"/>
    <p:sldId id="272" r:id="rId4"/>
    <p:sldId id="263" r:id="rId5"/>
    <p:sldId id="275" r:id="rId6"/>
    <p:sldId id="269" r:id="rId7"/>
    <p:sldId id="276" r:id="rId8"/>
    <p:sldId id="270" r:id="rId9"/>
    <p:sldId id="277" r:id="rId10"/>
    <p:sldId id="271" r:id="rId11"/>
    <p:sldId id="284" r:id="rId12"/>
    <p:sldId id="281" r:id="rId13"/>
    <p:sldId id="285" r:id="rId14"/>
    <p:sldId id="283" r:id="rId15"/>
    <p:sldId id="27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a옛날목욕탕L" panose="02020600000000000000" pitchFamily="18" charset="-127"/>
      <p:regular r:id="rId20"/>
    </p:embeddedFont>
    <p:embeddedFont>
      <p:font typeface="배달의민족 한나는 열한살" panose="020B0600000101010101" pitchFamily="50" charset="-127"/>
      <p:regular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C6"/>
    <a:srgbClr val="FF9797"/>
    <a:srgbClr val="FF66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0" autoAdjust="0"/>
  </p:normalViewPr>
  <p:slideViewPr>
    <p:cSldViewPr snapToGrid="0">
      <p:cViewPr varScale="1">
        <p:scale>
          <a:sx n="79" d="100"/>
          <a:sy n="79" d="100"/>
        </p:scale>
        <p:origin x="-2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5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6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2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002C-BBEF-4034-99A3-CB47C207710E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C523E-F7AC-4CEE-A778-D5B42518E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03248" y="1513788"/>
            <a:ext cx="3184089" cy="108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바로찬글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1157" y="102694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409028" y="3032354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>
          <a:xfrm>
            <a:off x="4447055" y="3168747"/>
            <a:ext cx="3696475" cy="1336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한국어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말하기 및 글쓰기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교정 서비스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12771" r="20342" b="79567"/>
          <a:stretch/>
        </p:blipFill>
        <p:spPr>
          <a:xfrm>
            <a:off x="2630658" y="5120639"/>
            <a:ext cx="7244862" cy="576775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2729133" y="5144230"/>
            <a:ext cx="7413672" cy="529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 </a:t>
            </a:r>
            <a:r>
              <a:rPr lang="ko-KR" altLang="en-US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    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  정  은      안  시  은      강  영  은 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447055" y="2355340"/>
            <a:ext cx="3696475" cy="5205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바르고 옹골찬 글쓰기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1493" b="16673"/>
          <a:stretch/>
        </p:blipFill>
        <p:spPr>
          <a:xfrm rot="307665">
            <a:off x="7557805" y="3482897"/>
            <a:ext cx="912276" cy="9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81242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구체적 운영 계획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r="15402" b="13846"/>
          <a:stretch/>
        </p:blipFill>
        <p:spPr>
          <a:xfrm rot="3875759">
            <a:off x="5197428" y="1867636"/>
            <a:ext cx="818831" cy="10260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3262605" y="1570513"/>
            <a:ext cx="1756705" cy="14000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342202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말하기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5557" y="1965176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t="16424" r="7584" b="26642"/>
          <a:stretch/>
        </p:blipFill>
        <p:spPr>
          <a:xfrm>
            <a:off x="6941058" y="2466354"/>
            <a:ext cx="766181" cy="5304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3" r="18484" b="16817"/>
          <a:stretch/>
        </p:blipFill>
        <p:spPr>
          <a:xfrm>
            <a:off x="7602653" y="2466354"/>
            <a:ext cx="362876" cy="4776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6795341" y="1462466"/>
            <a:ext cx="1372320" cy="10054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80995" y="1965176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74268" y="2466354"/>
            <a:ext cx="2208214" cy="1671709"/>
            <a:chOff x="4474268" y="2466354"/>
            <a:chExt cx="2208214" cy="1671709"/>
          </a:xfrm>
        </p:grpSpPr>
        <p:sp>
          <p:nvSpPr>
            <p:cNvPr id="14" name="TextBox 13"/>
            <p:cNvSpPr txBox="1"/>
            <p:nvPr/>
          </p:nvSpPr>
          <p:spPr>
            <a:xfrm>
              <a:off x="4474268" y="3041194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‘speech - to - text’</a:t>
              </a: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인공지능이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녹음 내용기록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506626" y="2959988"/>
              <a:ext cx="2175856" cy="117807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 flipH="1">
              <a:off x="5401994" y="2466354"/>
              <a:ext cx="137938" cy="477670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7707239" y="1644243"/>
            <a:ext cx="2761766" cy="1505254"/>
            <a:chOff x="7707239" y="1644243"/>
            <a:chExt cx="2761766" cy="1505254"/>
          </a:xfrm>
        </p:grpSpPr>
        <p:sp>
          <p:nvSpPr>
            <p:cNvPr id="26" name="TextBox 25"/>
            <p:cNvSpPr txBox="1"/>
            <p:nvPr/>
          </p:nvSpPr>
          <p:spPr>
            <a:xfrm>
              <a:off x="8252241" y="1889039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‘Cloud Service’</a:t>
              </a: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용량 문제 및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분실 위험 감소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293149" y="1644243"/>
              <a:ext cx="2175856" cy="1505254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7707239" y="1889038"/>
              <a:ext cx="585910" cy="0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01105" y="4713499"/>
            <a:ext cx="896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빈도가 높은 단어 추출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비속어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소극적 어투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공격적 어투 추출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endParaRPr lang="en-US" altLang="ko-KR" sz="2400" b="1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just"/>
            <a:r>
              <a:rPr lang="ko-KR" altLang="en-US" sz="24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원할 경우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대체 단어나 어구 제공 등 다양한 교정 서비스 제공</a:t>
            </a:r>
            <a:r>
              <a:rPr lang="ko-KR" altLang="en-US" sz="24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pPr algn="just"/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79317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구체적 운영 계획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3253479" y="1724638"/>
            <a:ext cx="1756705" cy="14000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342202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프리미엄 서비스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36"/>
          <a:stretch/>
        </p:blipFill>
        <p:spPr>
          <a:xfrm>
            <a:off x="5595990" y="1921970"/>
            <a:ext cx="1372320" cy="10054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79096" y="3981381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48355" y="4327470"/>
            <a:ext cx="896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녹음본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speech-to-text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변환된 글을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언어 교정 계열 전문가에게 직접 제공한 후 심층 교정 서비스 제공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본인의 필요에 따른 단계별 전문 서비스 제공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3"/>
          <a:stretch/>
        </p:blipFill>
        <p:spPr>
          <a:xfrm>
            <a:off x="7554116" y="1627073"/>
            <a:ext cx="1945706" cy="16417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902955" y="2122181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87006" y="2122180"/>
            <a:ext cx="5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</a:t>
            </a:r>
            <a:endParaRPr lang="ko-KR" altLang="en-US" sz="4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1" name="구부러진 연결선 10"/>
          <p:cNvCxnSpPr>
            <a:stCxn id="2" idx="2"/>
            <a:endCxn id="15" idx="2"/>
          </p:cNvCxnSpPr>
          <p:nvPr/>
        </p:nvCxnSpPr>
        <p:spPr>
          <a:xfrm rot="5400000" flipH="1">
            <a:off x="6257358" y="999194"/>
            <a:ext cx="144086" cy="4395137"/>
          </a:xfrm>
          <a:prstGeom prst="curvedConnector3">
            <a:avLst>
              <a:gd name="adj1" fmla="val -158655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구체적 운영 계획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342202" y="1166511"/>
            <a:ext cx="1783368" cy="0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28730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글쓰기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01105" y="4736532"/>
            <a:ext cx="896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맞춤법 자동 교정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모호한 표현 첨삭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중복 어휘 교정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동의어 추천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격식체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비격식체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변환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찾고 싶은 글귀나 다시 확인하고 싶은 문장은 저장 가능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pPr algn="ctr"/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공모전 개최 </a:t>
            </a:r>
          </a:p>
          <a:p>
            <a:pPr algn="just"/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7"/>
          <a:stretch/>
        </p:blipFill>
        <p:spPr>
          <a:xfrm>
            <a:off x="3446723" y="1692705"/>
            <a:ext cx="991334" cy="97986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3935034" y="2275840"/>
            <a:ext cx="1006046" cy="86869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t="16424" r="7584" b="26642"/>
          <a:stretch/>
        </p:blipFill>
        <p:spPr>
          <a:xfrm>
            <a:off x="706164" y="1776513"/>
            <a:ext cx="1622081" cy="112297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3" r="18484" b="16817"/>
          <a:stretch/>
        </p:blipFill>
        <p:spPr>
          <a:xfrm>
            <a:off x="2173357" y="1793582"/>
            <a:ext cx="725752" cy="95533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17944" y="2669192"/>
            <a:ext cx="2243341" cy="955255"/>
            <a:chOff x="1017944" y="2669192"/>
            <a:chExt cx="2243341" cy="955255"/>
          </a:xfrm>
        </p:grpSpPr>
        <p:sp>
          <p:nvSpPr>
            <p:cNvPr id="35" name="TextBox 34"/>
            <p:cNvSpPr txBox="1"/>
            <p:nvPr/>
          </p:nvSpPr>
          <p:spPr>
            <a:xfrm>
              <a:off x="1017944" y="2916561"/>
              <a:ext cx="2208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PC &amp;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스마트폰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모두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85429" y="2916561"/>
              <a:ext cx="2175856" cy="62934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980797" y="2669192"/>
              <a:ext cx="77018" cy="231405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500791" y="1776513"/>
            <a:ext cx="2123432" cy="772440"/>
            <a:chOff x="4500791" y="1776513"/>
            <a:chExt cx="2123432" cy="772440"/>
          </a:xfrm>
        </p:grpSpPr>
        <p:sp>
          <p:nvSpPr>
            <p:cNvPr id="38" name="TextBox 37"/>
            <p:cNvSpPr txBox="1"/>
            <p:nvPr/>
          </p:nvSpPr>
          <p:spPr>
            <a:xfrm>
              <a:off x="4913672" y="1812828"/>
              <a:ext cx="17105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오프라인 문서도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인식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26579" y="1776513"/>
              <a:ext cx="1521290" cy="772440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4500791" y="2021308"/>
              <a:ext cx="525788" cy="527645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012" y="1701851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9396221" y="2304567"/>
            <a:ext cx="2275699" cy="1627657"/>
            <a:chOff x="9396221" y="2304567"/>
            <a:chExt cx="2275699" cy="1627657"/>
          </a:xfrm>
        </p:grpSpPr>
        <p:sp>
          <p:nvSpPr>
            <p:cNvPr id="42" name="TextBox 41"/>
            <p:cNvSpPr txBox="1"/>
            <p:nvPr/>
          </p:nvSpPr>
          <p:spPr>
            <a:xfrm>
              <a:off x="9463706" y="2916561"/>
              <a:ext cx="2208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씀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’App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과 연계하여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예쁜 글쓰기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연간 공모전 개최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396221" y="2879608"/>
              <a:ext cx="2175856" cy="1017138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9845151" y="2304567"/>
              <a:ext cx="452400" cy="575041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84" b="89128"/>
          <a:stretch/>
        </p:blipFill>
        <p:spPr>
          <a:xfrm>
            <a:off x="7039832" y="1701851"/>
            <a:ext cx="833623" cy="97281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951905" y="2526645"/>
            <a:ext cx="2243341" cy="1215475"/>
            <a:chOff x="5951905" y="2526645"/>
            <a:chExt cx="2243341" cy="1215475"/>
          </a:xfrm>
        </p:grpSpPr>
        <p:sp>
          <p:nvSpPr>
            <p:cNvPr id="45" name="TextBox 44"/>
            <p:cNvSpPr txBox="1"/>
            <p:nvPr/>
          </p:nvSpPr>
          <p:spPr>
            <a:xfrm>
              <a:off x="5987032" y="3034234"/>
              <a:ext cx="2208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원하는 글귀나 문장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저장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51905" y="3039636"/>
              <a:ext cx="2175856" cy="629345"/>
            </a:xfrm>
            <a:prstGeom prst="rect">
              <a:avLst/>
            </a:prstGeom>
            <a:noFill/>
            <a:ln w="25400">
              <a:solidFill>
                <a:srgbClr val="FF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6963479" y="2526645"/>
              <a:ext cx="324183" cy="528392"/>
            </a:xfrm>
            <a:prstGeom prst="line">
              <a:avLst/>
            </a:prstGeom>
            <a:ln w="28575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4449255" y="3849031"/>
            <a:ext cx="4093347" cy="2749461"/>
          </a:xfrm>
          <a:prstGeom prst="rect">
            <a:avLst/>
          </a:prstGeom>
          <a:solidFill>
            <a:srgbClr val="FEC6C6"/>
          </a:solidFill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36221" y="3906685"/>
            <a:ext cx="3582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내일 </a:t>
            </a:r>
            <a:r>
              <a:rPr lang="ko-KR" altLang="en-US" b="1" u="sng" spc="-150" dirty="0" err="1" smtClean="0">
                <a:latin typeface="나눔스퀘어OTF ExtraBold" pitchFamily="34" charset="-127"/>
                <a:ea typeface="나눔스퀘어OTF ExtraBold" pitchFamily="34" charset="-127"/>
              </a:rPr>
              <a:t>뵈요</a:t>
            </a:r>
            <a:r>
              <a:rPr lang="en-US" altLang="ko-KR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→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내일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봬요</a:t>
            </a:r>
            <a:r>
              <a:rPr lang="en-US" altLang="ko-KR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50" dirty="0" smtClean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just"/>
            <a:endParaRPr lang="en-US" altLang="ko-KR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것 </a:t>
            </a:r>
            <a:r>
              <a:rPr lang="ko-KR" altLang="en-US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같다</a:t>
            </a:r>
            <a:r>
              <a:rPr lang="en-US" altLang="ko-KR" b="1" u="sng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~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이다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endParaRPr lang="en-US" altLang="ko-KR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대통령께서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돌아가셨다</a:t>
            </a:r>
            <a:r>
              <a:rPr lang="en-US" altLang="ko-KR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→ 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대통령께서 </a:t>
            </a:r>
            <a:r>
              <a:rPr lang="ko-KR" altLang="en-US" b="1" u="sng" spc="-150" dirty="0" smtClean="0">
                <a:latin typeface="나눔스퀘어OTF ExtraBold" pitchFamily="34" charset="-127"/>
                <a:ea typeface="나눔스퀘어OTF ExtraBold" pitchFamily="34" charset="-127"/>
              </a:rPr>
              <a:t>서거하셨다</a:t>
            </a:r>
            <a:r>
              <a:rPr lang="en-US" altLang="ko-KR" b="1" spc="-15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endParaRPr lang="en-US" altLang="ko-KR" sz="2000" b="1" spc="-1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할아버지께서 </a:t>
            </a:r>
            <a:r>
              <a:rPr lang="ko-KR" altLang="en-US" b="1" u="sng" spc="-150" dirty="0">
                <a:latin typeface="나눔스퀘어OTF ExtraBold" pitchFamily="34" charset="-127"/>
                <a:ea typeface="나눔스퀘어OTF ExtraBold" pitchFamily="34" charset="-127"/>
              </a:rPr>
              <a:t>영면</a:t>
            </a:r>
            <a:r>
              <a:rPr lang="ko-KR" altLang="en-US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드셨어요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할아버지께서 </a:t>
            </a:r>
            <a:r>
              <a:rPr lang="ko-KR" altLang="en-US" b="1" u="sng" spc="-150" dirty="0">
                <a:latin typeface="나눔스퀘어OTF ExtraBold" pitchFamily="34" charset="-127"/>
                <a:ea typeface="나눔스퀘어OTF ExtraBold" pitchFamily="34" charset="-127"/>
              </a:rPr>
              <a:t>돌아가셨어요</a:t>
            </a:r>
            <a:r>
              <a:rPr lang="en-US" altLang="ko-KR" spc="-15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just"/>
            <a:endParaRPr lang="ko-KR" altLang="en-US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1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9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구체적 운영 계획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270855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384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철저한 보안 서비스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166" y="4745964"/>
            <a:ext cx="10900609" cy="1494986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08406" y="5133084"/>
            <a:ext cx="896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클라우드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철저히 보안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암호화 후 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사용자의 </a:t>
            </a:r>
            <a:r>
              <a:rPr lang="ko-KR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목소리와 지문을 통해 접근 가능케 함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endParaRPr lang="en-US" altLang="ko-KR" sz="24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3"/>
          <a:stretch/>
        </p:blipFill>
        <p:spPr>
          <a:xfrm>
            <a:off x="5324366" y="1721347"/>
            <a:ext cx="1719017" cy="14989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4331" y="3165837"/>
            <a:ext cx="1135349" cy="1135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r="11249" b="14903"/>
          <a:stretch/>
        </p:blipFill>
        <p:spPr>
          <a:xfrm>
            <a:off x="7307151" y="3011472"/>
            <a:ext cx="1235451" cy="144407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4757384" y="3048000"/>
            <a:ext cx="782025" cy="371311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679096" y="3011472"/>
            <a:ext cx="877760" cy="20880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0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구체적 운영 계획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14331" y="421036"/>
            <a:ext cx="4628271" cy="994522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270855" y="1152443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57384" y="582315"/>
            <a:ext cx="279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글쓰기 습관 교정</a:t>
            </a:r>
            <a:endParaRPr lang="ko-KR" altLang="en-US" sz="28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1846" y="4587950"/>
            <a:ext cx="10900609" cy="1897255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625" y="2800365"/>
            <a:ext cx="1015139" cy="973276"/>
          </a:xfrm>
          <a:prstGeom prst="rect">
            <a:avLst/>
          </a:prstGeom>
          <a:ln w="31750">
            <a:solidFill>
              <a:srgbClr val="FF9797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952717" y="5028745"/>
            <a:ext cx="8658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한 번의 교정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&amp;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첨삭으로 그치지 않고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사용자 언어 사용 습관의 발전을 위하여 </a:t>
            </a:r>
            <a:endParaRPr lang="en-US" altLang="ko-KR" sz="2000" kern="1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주로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지적 받았던 언어 습관에 대한 복습 퀴즈 제공</a:t>
            </a:r>
            <a:r>
              <a:rPr lang="en-US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, </a:t>
            </a:r>
            <a:endParaRPr lang="en-US" altLang="ko-KR" sz="2000" kern="100" dirty="0" smtClean="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2000" kern="1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오늘의 </a:t>
            </a:r>
            <a:r>
              <a:rPr lang="ko-KR" altLang="ko-KR" sz="2000" kern="1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퀴즈 및 출석 체크 이벤트 제공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3"/>
          <a:stretch/>
        </p:blipFill>
        <p:spPr>
          <a:xfrm>
            <a:off x="4881177" y="2062663"/>
            <a:ext cx="1981511" cy="171097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2017" b="18417"/>
          <a:stretch/>
        </p:blipFill>
        <p:spPr>
          <a:xfrm>
            <a:off x="6193832" y="1567237"/>
            <a:ext cx="902999" cy="99085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727930" y="2921738"/>
            <a:ext cx="220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Daily Quiz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895046" y="2250388"/>
            <a:ext cx="876817" cy="623445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760288" y="2858432"/>
            <a:ext cx="2175856" cy="629345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363498" y="2030018"/>
            <a:ext cx="3863589" cy="1651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1157" y="102694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1" t="12771" r="20342" b="79567"/>
          <a:stretch/>
        </p:blipFill>
        <p:spPr>
          <a:xfrm>
            <a:off x="2630658" y="5120639"/>
            <a:ext cx="7244862" cy="5767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5409028" y="3338782"/>
            <a:ext cx="1772529" cy="14068"/>
          </a:xfrm>
          <a:prstGeom prst="line">
            <a:avLst/>
          </a:prstGeom>
          <a:ln w="4445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4447055" y="3828283"/>
            <a:ext cx="3696475" cy="495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질의 응답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Q&amp;A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729133" y="5153283"/>
            <a:ext cx="7413672" cy="529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  </a:t>
            </a:r>
            <a:r>
              <a:rPr lang="ko-KR" altLang="en-US" sz="2800" dirty="0" smtClean="0">
                <a:solidFill>
                  <a:srgbClr val="FF979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    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  정  은      안  시  은      강  영  은  </a:t>
            </a:r>
            <a:endParaRPr lang="en-US" altLang="ko-KR" sz="28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117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00109" y="2616962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00109" y="3188466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0109" y="3759970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00109" y="4331474"/>
            <a:ext cx="368713" cy="357190"/>
          </a:xfrm>
          <a:prstGeom prst="rect">
            <a:avLst/>
          </a:prstGeom>
          <a:noFill/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43117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1745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4441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9001" y="175970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2057" y="1738604"/>
            <a:ext cx="4074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</a:t>
            </a:r>
            <a:endParaRPr lang="ko-KR" altLang="en-US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6658" y="1729551"/>
            <a:ext cx="4138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</a:t>
            </a:r>
            <a:endParaRPr lang="ko-KR" altLang="en-US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8803" y="2600341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계획 이유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8803" y="316749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바로찬글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서비스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8803" y="3734651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해외 경쟁 모델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8803" y="430180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구체적 운영 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4574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7089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1" y="2352839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계획 이유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368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192172" y="1611572"/>
            <a:ext cx="28136" cy="504244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187397" y="1611572"/>
            <a:ext cx="28136" cy="5042446"/>
          </a:xfrm>
          <a:prstGeom prst="line">
            <a:avLst/>
          </a:prstGeom>
          <a:ln w="28575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21545" y="4036162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21545" y="4557501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5430" y="410247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부적절한 말하기 습관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430" y="4749784"/>
            <a:ext cx="2799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지나친 비속어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일방적 말하기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직설적 어투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지나친 </a:t>
            </a:r>
            <a:r>
              <a:rPr lang="ko-KR" altLang="en-US" sz="20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완곡어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070231" y="4047554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70231" y="4568893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4116" y="4113864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쉽게 틀리는 맞춤법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4116" y="4761176"/>
            <a:ext cx="279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자주 틀리는 맞춤법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 모르는 맞춤법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65457" y="4032142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065457" y="4553481"/>
            <a:ext cx="2267243" cy="11392"/>
          </a:xfrm>
          <a:prstGeom prst="line">
            <a:avLst/>
          </a:prstGeom>
          <a:ln w="25400">
            <a:solidFill>
              <a:srgbClr val="FF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99342" y="4098452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어려운 공문서 작성</a:t>
            </a:r>
            <a:endParaRPr lang="ko-KR" altLang="en-US" sz="2000" b="1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9342" y="4745764"/>
            <a:ext cx="279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언어예절에 어긋나는 글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중복되는 어휘의 사용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일상 언어의 사용</a:t>
            </a:r>
            <a:endParaRPr lang="ko-KR" altLang="en-US" sz="20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01.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서비스 계획 이유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7" t="16698" r="18302" b="30038"/>
          <a:stretch/>
        </p:blipFill>
        <p:spPr>
          <a:xfrm>
            <a:off x="1430762" y="1884638"/>
            <a:ext cx="2281473" cy="18183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4116" y="2209184"/>
            <a:ext cx="2799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</a:t>
            </a:r>
            <a:r>
              <a:rPr lang="ko-KR" altLang="en-US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 </a:t>
            </a:r>
            <a:r>
              <a:rPr lang="ko-KR" altLang="en-US" sz="4400" b="1" spc="-15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않</a:t>
            </a:r>
            <a:endParaRPr lang="en-US" altLang="ko-KR" sz="4400" b="1" spc="-15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 </a:t>
            </a:r>
            <a:r>
              <a:rPr lang="en-US" altLang="ko-KR" sz="4400" b="1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vs. </a:t>
            </a:r>
            <a:r>
              <a:rPr lang="ko-KR" altLang="en-US" sz="4400" b="1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돼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3"/>
          <a:stretch/>
        </p:blipFill>
        <p:spPr>
          <a:xfrm>
            <a:off x="9271783" y="2113010"/>
            <a:ext cx="1785424" cy="15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3022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0" y="2392693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  <a:p>
            <a:pPr algn="ctr"/>
            <a:r>
              <a:rPr lang="ko-KR" altLang="en-US" sz="4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바로찬글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13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02. </a:t>
            </a:r>
            <a:r>
              <a:rPr lang="ko-KR" altLang="en-US" sz="2000" b="1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바로찬글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서비스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786624" y="3710168"/>
            <a:ext cx="3000434" cy="2474596"/>
            <a:chOff x="4786624" y="3710168"/>
            <a:chExt cx="3000434" cy="247459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3201" y="3710168"/>
              <a:ext cx="1292368" cy="1239073"/>
            </a:xfrm>
            <a:prstGeom prst="rect">
              <a:avLst/>
            </a:prstGeom>
            <a:ln w="31750">
              <a:solidFill>
                <a:srgbClr val="FF9797"/>
              </a:solidFill>
            </a:ln>
          </p:spPr>
        </p:pic>
        <p:cxnSp>
          <p:nvCxnSpPr>
            <p:cNvPr id="29" name="직선 연결선 28"/>
            <p:cNvCxnSpPr/>
            <p:nvPr/>
          </p:nvCxnSpPr>
          <p:spPr>
            <a:xfrm>
              <a:off x="5073557" y="521142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073557" y="573276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07442" y="5277733"/>
              <a:ext cx="2979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‘</a:t>
              </a:r>
              <a:r>
                <a:rPr lang="ko-KR" altLang="en-US" sz="2000" b="1" spc="-150" dirty="0" smtClean="0">
                  <a:latin typeface="+mj-lt"/>
                </a:rPr>
                <a:t>씀</a:t>
              </a:r>
              <a:r>
                <a:rPr lang="en-US" altLang="ko-KR" sz="2000" b="1" spc="-150" dirty="0" smtClean="0">
                  <a:latin typeface="+mj-lt"/>
                </a:rPr>
                <a:t>‘ App </a:t>
              </a:r>
              <a:r>
                <a:rPr lang="ko-KR" altLang="en-US" sz="2000" b="1" spc="-150" dirty="0" smtClean="0">
                  <a:latin typeface="+mj-lt"/>
                </a:rPr>
                <a:t>과 연계 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86624" y="5784654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예쁜 글쓰기 연간 공모전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96060" y="364225"/>
            <a:ext cx="2811118" cy="2837835"/>
            <a:chOff x="3396060" y="364225"/>
            <a:chExt cx="2811118" cy="28378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0" r="15402" b="13846"/>
            <a:stretch/>
          </p:blipFill>
          <p:spPr>
            <a:xfrm rot="3875759">
              <a:off x="4002324" y="177297"/>
              <a:ext cx="1477108" cy="1850963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3662175" y="190058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662175" y="242192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96060" y="1966893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Wearable Tech 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07706" y="2494174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녹음 내용을 바탕으로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언어 교정 서비스 제공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815569" y="107690"/>
            <a:ext cx="3451892" cy="3133934"/>
            <a:chOff x="6815569" y="107690"/>
            <a:chExt cx="3451892" cy="31339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4" r="4824" b="21533"/>
            <a:stretch/>
          </p:blipFill>
          <p:spPr>
            <a:xfrm flipH="1">
              <a:off x="8163187" y="107690"/>
              <a:ext cx="839665" cy="75645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16424" r="7584" b="26642"/>
            <a:stretch/>
          </p:blipFill>
          <p:spPr>
            <a:xfrm>
              <a:off x="7480972" y="913050"/>
              <a:ext cx="1532361" cy="10608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3" r="18484" b="16817"/>
            <a:stretch/>
          </p:blipFill>
          <p:spPr>
            <a:xfrm>
              <a:off x="8823866" y="924653"/>
              <a:ext cx="725752" cy="955339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>
              <a:off x="7449399" y="1940500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49399" y="2461839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15569" y="2006810"/>
              <a:ext cx="3451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smtClean="0">
                  <a:latin typeface="+mj-lt"/>
                </a:rPr>
                <a:t>글 첨삭  </a:t>
              </a:r>
              <a:r>
                <a:rPr lang="en-US" altLang="ko-KR" sz="2000" b="1" spc="-150" dirty="0" smtClean="0">
                  <a:latin typeface="+mj-lt"/>
                </a:rPr>
                <a:t>– PC &amp; Smart Phone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83284" y="2533738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PC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와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스마트폰에서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모두 서비스 이용 가능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71931" y="2935827"/>
            <a:ext cx="2859387" cy="3611530"/>
            <a:chOff x="771931" y="2935827"/>
            <a:chExt cx="2859387" cy="361153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3"/>
            <a:stretch/>
          </p:blipFill>
          <p:spPr>
            <a:xfrm>
              <a:off x="1038046" y="3431253"/>
              <a:ext cx="1981511" cy="171097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3" r="12017" b="18417"/>
            <a:stretch/>
          </p:blipFill>
          <p:spPr>
            <a:xfrm>
              <a:off x="2350701" y="2935827"/>
              <a:ext cx="902999" cy="990853"/>
            </a:xfrm>
            <a:prstGeom prst="rect">
              <a:avLst/>
            </a:prstGeom>
          </p:spPr>
        </p:pic>
        <p:cxnSp>
          <p:nvCxnSpPr>
            <p:cNvPr id="25" name="직선 연결선 24"/>
            <p:cNvCxnSpPr/>
            <p:nvPr/>
          </p:nvCxnSpPr>
          <p:spPr>
            <a:xfrm>
              <a:off x="1038046" y="5211423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38046" y="573276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1931" y="5277733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Daily Quiz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1846" y="5839471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어플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접속 시 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‘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오늘의 퀴즈</a:t>
              </a:r>
              <a:r>
                <a:rPr lang="en-US" altLang="ko-KR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’ 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서비스 제공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07787" y="3510369"/>
            <a:ext cx="2847987" cy="2990821"/>
            <a:chOff x="8907787" y="3510369"/>
            <a:chExt cx="2847987" cy="299082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6"/>
            <a:stretch/>
          </p:blipFill>
          <p:spPr>
            <a:xfrm>
              <a:off x="9340956" y="3510369"/>
              <a:ext cx="1933135" cy="1416295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>
              <a:off x="9222417" y="5145112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222417" y="5666451"/>
              <a:ext cx="2267243" cy="11392"/>
            </a:xfrm>
            <a:prstGeom prst="line">
              <a:avLst/>
            </a:prstGeom>
            <a:ln w="25400">
              <a:solidFill>
                <a:srgbClr val="FF97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56302" y="5211422"/>
              <a:ext cx="279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 smtClean="0">
                  <a:latin typeface="+mj-lt"/>
                </a:rPr>
                <a:t>Cloud </a:t>
              </a:r>
              <a:r>
                <a:rPr lang="ko-KR" altLang="en-US" sz="2000" b="1" spc="-150" dirty="0" smtClean="0">
                  <a:latin typeface="+mj-lt"/>
                </a:rPr>
                <a:t>제공</a:t>
              </a:r>
              <a:endParaRPr lang="ko-KR" altLang="en-US" sz="2000" b="1" spc="-15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07787" y="5793304"/>
              <a:ext cx="27994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웹사이트 계정 생성 시</a:t>
              </a:r>
              <a:endPara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무료 </a:t>
              </a:r>
              <a:r>
                <a:rPr lang="ko-KR" altLang="en-US" sz="20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클라우드</a:t>
              </a:r>
              <a:r>
                <a:rPr lang="ko-KR" altLang="en-US" sz="20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제공 </a:t>
              </a:r>
              <a:endPara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7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3022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0" y="2686400"/>
            <a:ext cx="3798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해외 경쟁 모델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941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18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1846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0474" y="357166"/>
            <a:ext cx="368713" cy="357190"/>
          </a:xfrm>
          <a:prstGeom prst="rect">
            <a:avLst/>
          </a:prstGeom>
          <a:solidFill>
            <a:srgbClr val="FF9797"/>
          </a:solidFill>
          <a:ln w="317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9102" y="357166"/>
            <a:ext cx="368713" cy="357190"/>
          </a:xfrm>
          <a:prstGeom prst="rect">
            <a:avLst/>
          </a:prstGeom>
          <a:noFill/>
          <a:ln w="3175">
            <a:solidFill>
              <a:srgbClr val="352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218" y="918297"/>
            <a:ext cx="279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03. </a:t>
            </a:r>
            <a:r>
              <a:rPr lang="ko-KR" altLang="en-US" sz="20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해외 경쟁 모델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60" y="1748279"/>
            <a:ext cx="3105390" cy="3105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1" y="1403248"/>
            <a:ext cx="4377932" cy="43779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45" y="1318407"/>
            <a:ext cx="9767234" cy="49816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5" y="1332583"/>
            <a:ext cx="9658005" cy="496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7089" y="1716269"/>
            <a:ext cx="4206240" cy="3291840"/>
          </a:xfrm>
          <a:prstGeom prst="rect">
            <a:avLst/>
          </a:prstGeom>
          <a:noFill/>
          <a:ln w="25400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1071" y="2378624"/>
            <a:ext cx="3798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구체적</a:t>
            </a:r>
            <a:endParaRPr lang="en-US" altLang="ko-KR" sz="40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운영 계획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074" y="1519320"/>
            <a:ext cx="4628271" cy="3657601"/>
          </a:xfrm>
          <a:prstGeom prst="rect">
            <a:avLst/>
          </a:prstGeom>
          <a:noFill/>
          <a:ln w="60325">
            <a:solidFill>
              <a:srgbClr val="FF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608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430</Words>
  <Application>Microsoft Office PowerPoint</Application>
  <PresentationFormat>사용자 지정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맑은 고딕</vt:lpstr>
      <vt:lpstr>나눔스퀘어 Bold</vt:lpstr>
      <vt:lpstr>a옛날목욕탕L</vt:lpstr>
      <vt:lpstr>배달의민족 한나는 열한살</vt:lpstr>
      <vt:lpstr>나눔스퀘어OTF ExtraBold</vt:lpstr>
      <vt:lpstr>Times New Roman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바로찬글 : 바르고 옹골한 글을 쓰라 는 뜻으로 지음.</dc:title>
  <dc:creator>오정은</dc:creator>
  <cp:lastModifiedBy>MH</cp:lastModifiedBy>
  <cp:revision>42</cp:revision>
  <dcterms:created xsi:type="dcterms:W3CDTF">2017-05-28T11:05:32Z</dcterms:created>
  <dcterms:modified xsi:type="dcterms:W3CDTF">2017-05-29T20:24:18Z</dcterms:modified>
</cp:coreProperties>
</file>