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62" r:id="rId3"/>
    <p:sldId id="272" r:id="rId4"/>
    <p:sldId id="286" r:id="rId5"/>
    <p:sldId id="263" r:id="rId6"/>
    <p:sldId id="287" r:id="rId7"/>
    <p:sldId id="275" r:id="rId8"/>
    <p:sldId id="269" r:id="rId9"/>
    <p:sldId id="292" r:id="rId10"/>
    <p:sldId id="288" r:id="rId11"/>
    <p:sldId id="293" r:id="rId12"/>
    <p:sldId id="294" r:id="rId13"/>
    <p:sldId id="290" r:id="rId14"/>
    <p:sldId id="296" r:id="rId15"/>
    <p:sldId id="295" r:id="rId16"/>
    <p:sldId id="289" r:id="rId17"/>
    <p:sldId id="305" r:id="rId18"/>
    <p:sldId id="277" r:id="rId19"/>
    <p:sldId id="299" r:id="rId20"/>
    <p:sldId id="304" r:id="rId21"/>
    <p:sldId id="297" r:id="rId22"/>
    <p:sldId id="303" r:id="rId23"/>
    <p:sldId id="276" r:id="rId24"/>
    <p:sldId id="270" r:id="rId25"/>
    <p:sldId id="279" r:id="rId26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27"/>
    </p:embeddedFont>
    <p:embeddedFont>
      <p:font typeface="나눔스퀘어 Bold" panose="020B0600000101010101" pitchFamily="50" charset="-127"/>
      <p:bold r:id="rId28"/>
    </p:embeddedFont>
    <p:embeddedFont>
      <p:font typeface="배달의민족 한나는 열한살" panose="020B0600000101010101" pitchFamily="50" charset="-127"/>
      <p:regular r:id="rId29"/>
    </p:embeddedFont>
    <p:embeddedFont>
      <p:font typeface="a옛날목욕탕L" panose="02020600000000000000" pitchFamily="18" charset="-127"/>
      <p:regular r:id="rId30"/>
    </p:embeddedFont>
    <p:embeddedFont>
      <p:font typeface="배달의민족 도현" panose="020B0600000101010101" pitchFamily="50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C6"/>
    <a:srgbClr val="FF9797"/>
    <a:srgbClr val="FF66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50" autoAdjust="0"/>
  </p:normalViewPr>
  <p:slideViewPr>
    <p:cSldViewPr snapToGrid="0">
      <p:cViewPr varScale="1">
        <p:scale>
          <a:sx n="79" d="100"/>
          <a:sy n="79" d="100"/>
        </p:scale>
        <p:origin x="-78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5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7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06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2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002C-BBEF-4034-99A3-CB47C207710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9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703248" y="1513788"/>
            <a:ext cx="3184089" cy="108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바로찬글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1157" y="102694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5409028" y="3032354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4447055" y="3168747"/>
            <a:ext cx="3696475" cy="13364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한국어 </a:t>
            </a:r>
            <a:endParaRPr lang="en-US" altLang="ko-KR" sz="28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말하기 및 글쓰기 </a:t>
            </a:r>
            <a:endParaRPr lang="en-US" altLang="ko-KR" sz="28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교정 서비스 </a:t>
            </a:r>
            <a:endParaRPr lang="en-US" altLang="ko-KR" sz="28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1" t="12771" r="20342" b="79567"/>
          <a:stretch/>
        </p:blipFill>
        <p:spPr>
          <a:xfrm>
            <a:off x="2630658" y="5120639"/>
            <a:ext cx="7244862" cy="576775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2729133" y="5144230"/>
            <a:ext cx="7413672" cy="529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800" dirty="0" smtClean="0">
                <a:solidFill>
                  <a:srgbClr val="FF979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  </a:t>
            </a:r>
            <a:r>
              <a:rPr lang="ko-KR" altLang="en-US" sz="2800" dirty="0" smtClean="0">
                <a:solidFill>
                  <a:srgbClr val="FF979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     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  정  은      안  시  은      강  영  은  </a:t>
            </a:r>
            <a:endParaRPr lang="en-US" altLang="ko-KR" sz="28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447055" y="2355340"/>
            <a:ext cx="3696475" cy="5205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바르고 옹골찬 글쓰기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1493" b="16673"/>
          <a:stretch/>
        </p:blipFill>
        <p:spPr>
          <a:xfrm rot="307665">
            <a:off x="7557805" y="3482897"/>
            <a:ext cx="912276" cy="9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3"/>
          <a:stretch/>
        </p:blipFill>
        <p:spPr>
          <a:xfrm>
            <a:off x="492324" y="1776329"/>
            <a:ext cx="5885166" cy="50816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31787" y="2421099"/>
            <a:ext cx="1558344" cy="2025718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5724" y="2421099"/>
            <a:ext cx="206063" cy="502276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2660470">
            <a:off x="2337847" y="2878301"/>
            <a:ext cx="326572" cy="21894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rot="2660470">
            <a:off x="2350071" y="3528803"/>
            <a:ext cx="455985" cy="46125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21424448">
            <a:off x="2361004" y="3940815"/>
            <a:ext cx="547015" cy="52309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63176" y="1956506"/>
            <a:ext cx="5627076" cy="2924983"/>
          </a:xfrm>
          <a:prstGeom prst="rect">
            <a:avLst/>
          </a:prstGeom>
          <a:solidFill>
            <a:srgbClr val="FFCCCC"/>
          </a:solidFill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63176" y="1231538"/>
            <a:ext cx="2194165" cy="83324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2642" y="1556397"/>
            <a:ext cx="341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다른 교정 데이터들을 보러 가시겠습니까</a:t>
            </a:r>
            <a:r>
              <a:rPr lang="en-US" altLang="ko-KR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?</a:t>
            </a:r>
            <a:endParaRPr lang="ko-KR" altLang="en-US" sz="1600" spc="-150" dirty="0">
              <a:solidFill>
                <a:prstClr val="black">
                  <a:lumMod val="65000"/>
                  <a:lumOff val="35000"/>
                </a:prstClr>
              </a:solidFill>
              <a:latin typeface="a동화M" panose="02020600000000000000" pitchFamily="18" charset="-127"/>
              <a:ea typeface="a동화M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57340" y="1494842"/>
            <a:ext cx="3432911" cy="461664"/>
          </a:xfrm>
          <a:prstGeom prst="rect">
            <a:avLst/>
          </a:prstGeom>
          <a:noFill/>
          <a:ln w="5715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7939" y="1332412"/>
            <a:ext cx="1944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오늘의 </a:t>
            </a:r>
            <a:r>
              <a:rPr lang="en-US" altLang="ko-KR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Quiz</a:t>
            </a:r>
            <a:endParaRPr lang="ko-KR" altLang="en-US" sz="28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61267" y="3558734"/>
            <a:ext cx="4696429" cy="692498"/>
          </a:xfrm>
          <a:prstGeom prst="roundRect">
            <a:avLst/>
          </a:prstGeom>
          <a:solidFill>
            <a:schemeClr val="bg1"/>
          </a:solidFill>
          <a:ln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7938" y="3613646"/>
            <a:ext cx="532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</a:t>
            </a:r>
            <a:r>
              <a:rPr lang="en-US" altLang="ko-KR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800" b="1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하마트면</a:t>
            </a:r>
            <a:r>
              <a:rPr lang="ko-KR" altLang="en-US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나</a:t>
            </a:r>
            <a:r>
              <a:rPr lang="en-US" altLang="ko-KR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하마터면</a:t>
            </a:r>
            <a:r>
              <a:rPr lang="en-US" altLang="ko-KR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</a:t>
            </a:r>
            <a:endParaRPr lang="ko-KR" altLang="en-US" sz="28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34385" y="2577929"/>
            <a:ext cx="687636" cy="24962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0189" y="2571935"/>
            <a:ext cx="777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오늘의 </a:t>
            </a:r>
            <a:r>
              <a:rPr lang="en-US" altLang="ko-KR" sz="11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Quiz</a:t>
            </a:r>
            <a:endParaRPr lang="ko-KR" altLang="en-US" sz="11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07436" y="2666231"/>
            <a:ext cx="590843" cy="160697"/>
          </a:xfrm>
          <a:prstGeom prst="rect">
            <a:avLst/>
          </a:prstGeom>
          <a:noFill/>
          <a:ln w="127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49671" y="2859752"/>
            <a:ext cx="1405913" cy="950212"/>
          </a:xfrm>
          <a:prstGeom prst="rect">
            <a:avLst/>
          </a:prstGeom>
          <a:solidFill>
            <a:srgbClr val="FFCCCC"/>
          </a:solidFill>
          <a:ln w="381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087442" y="3167943"/>
            <a:ext cx="243044" cy="251138"/>
          </a:xfrm>
          <a:prstGeom prst="ellipse">
            <a:avLst/>
          </a:prstGeom>
          <a:solidFill>
            <a:srgbClr val="FF9797"/>
          </a:solidFill>
          <a:ln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9797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229049" y="1579954"/>
            <a:ext cx="1659539" cy="1687489"/>
          </a:xfrm>
          <a:prstGeom prst="line">
            <a:avLst/>
          </a:prstGeom>
          <a:ln w="7302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855725" y="1594022"/>
            <a:ext cx="1207451" cy="0"/>
          </a:xfrm>
          <a:prstGeom prst="line">
            <a:avLst/>
          </a:prstGeom>
          <a:ln w="7302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87939" y="2389086"/>
            <a:ext cx="5320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                ) </a:t>
            </a:r>
            <a:r>
              <a:rPr lang="ko-KR" altLang="en-US" sz="32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큰</a:t>
            </a:r>
            <a:r>
              <a:rPr lang="en-US" altLang="ko-KR" sz="3200" b="1" spc="-150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2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날 뻔 했네</a:t>
            </a:r>
            <a:r>
              <a:rPr lang="en-US" altLang="ko-KR" sz="32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</a:p>
        </p:txBody>
      </p:sp>
      <p:sp>
        <p:nvSpPr>
          <p:cNvPr id="38" name="타원 37"/>
          <p:cNvSpPr/>
          <p:nvPr/>
        </p:nvSpPr>
        <p:spPr>
          <a:xfrm>
            <a:off x="9057982" y="3657192"/>
            <a:ext cx="461671" cy="443747"/>
          </a:xfrm>
          <a:prstGeom prst="ellipse">
            <a:avLst/>
          </a:prstGeom>
          <a:noFill/>
          <a:ln w="53975">
            <a:solidFill>
              <a:srgbClr val="1C02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87656" y="348569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7656" y="869908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541" y="414879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latin typeface="+mj-lt"/>
              </a:rPr>
              <a:t>Daily Quiz</a:t>
            </a:r>
            <a:endParaRPr lang="ko-KR" altLang="en-US" sz="2000" b="1" spc="-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13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0" r="15402" b="13846"/>
          <a:stretch/>
        </p:blipFill>
        <p:spPr>
          <a:xfrm rot="3875759">
            <a:off x="5197428" y="1867636"/>
            <a:ext cx="818831" cy="10260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16698" r="18302" b="30038"/>
          <a:stretch/>
        </p:blipFill>
        <p:spPr>
          <a:xfrm>
            <a:off x="3262605" y="1570513"/>
            <a:ext cx="1756705" cy="140008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914331" y="421036"/>
            <a:ext cx="4628271" cy="994522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342202" y="1152443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28730" y="58231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말하기 습관 교정</a:t>
            </a:r>
            <a:endParaRPr lang="ko-KR" altLang="en-US" sz="2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65557" y="1965176"/>
            <a:ext cx="53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</a:t>
            </a:r>
            <a:endParaRPr lang="ko-KR" altLang="en-US" sz="4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7" t="16424" r="7584" b="26642"/>
          <a:stretch/>
        </p:blipFill>
        <p:spPr>
          <a:xfrm>
            <a:off x="6941058" y="2466354"/>
            <a:ext cx="766181" cy="5304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3" r="18484" b="16817"/>
          <a:stretch/>
        </p:blipFill>
        <p:spPr>
          <a:xfrm>
            <a:off x="7602653" y="2466354"/>
            <a:ext cx="362876" cy="47767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36"/>
          <a:stretch/>
        </p:blipFill>
        <p:spPr>
          <a:xfrm>
            <a:off x="6795341" y="1462466"/>
            <a:ext cx="1372320" cy="10054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80995" y="1965176"/>
            <a:ext cx="53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4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74268" y="2466354"/>
            <a:ext cx="2208214" cy="1671709"/>
            <a:chOff x="4474268" y="2466354"/>
            <a:chExt cx="2208214" cy="1671709"/>
          </a:xfrm>
        </p:grpSpPr>
        <p:sp>
          <p:nvSpPr>
            <p:cNvPr id="14" name="TextBox 13"/>
            <p:cNvSpPr txBox="1"/>
            <p:nvPr/>
          </p:nvSpPr>
          <p:spPr>
            <a:xfrm>
              <a:off x="4474268" y="3041194"/>
              <a:ext cx="2208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‘speech - to - text’</a:t>
              </a: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인공지능이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녹음 내용기록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506626" y="2959988"/>
              <a:ext cx="2175856" cy="1178075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/>
          </p:nvCxnSpPr>
          <p:spPr>
            <a:xfrm flipH="1">
              <a:off x="5401994" y="2466354"/>
              <a:ext cx="137938" cy="477670"/>
            </a:xfrm>
            <a:prstGeom prst="line">
              <a:avLst/>
            </a:prstGeom>
            <a:ln w="28575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707239" y="1644243"/>
            <a:ext cx="2761766" cy="1505254"/>
            <a:chOff x="7707239" y="1644243"/>
            <a:chExt cx="2761766" cy="1505254"/>
          </a:xfrm>
        </p:grpSpPr>
        <p:sp>
          <p:nvSpPr>
            <p:cNvPr id="26" name="TextBox 25"/>
            <p:cNvSpPr txBox="1"/>
            <p:nvPr/>
          </p:nvSpPr>
          <p:spPr>
            <a:xfrm>
              <a:off x="8252241" y="1889039"/>
              <a:ext cx="2208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‘Cloud Service’</a:t>
              </a: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용량 문제 및 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분실 위험 감소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293149" y="1644243"/>
              <a:ext cx="2175856" cy="1505254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7707239" y="1889038"/>
              <a:ext cx="585910" cy="0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831846" y="4587950"/>
            <a:ext cx="10900609" cy="1897255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01105" y="4713499"/>
            <a:ext cx="8962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 빈도가 높은 단어 추출 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비속어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소극적 어투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공격적 어투 추출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just"/>
            <a:endParaRPr lang="en-US" altLang="ko-KR" sz="2400" b="1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just"/>
            <a:r>
              <a:rPr lang="ko-KR" altLang="en-US" sz="24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원할 경우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대체 단어나 어구 제공 등 다양한 교정 서비스 제공</a:t>
            </a:r>
            <a:r>
              <a:rPr lang="ko-KR" altLang="en-US" sz="24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pPr algn="just"/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02. </a:t>
            </a:r>
            <a:r>
              <a:rPr lang="ko-KR" altLang="en-US" sz="20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바로찬글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서비스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8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16698" r="18302" b="30038"/>
          <a:stretch/>
        </p:blipFill>
        <p:spPr>
          <a:xfrm>
            <a:off x="3253479" y="1724638"/>
            <a:ext cx="1756705" cy="140008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914331" y="421036"/>
            <a:ext cx="4628271" cy="994522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342202" y="1152443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28730" y="58231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프리미엄 서비스</a:t>
            </a:r>
            <a:endParaRPr lang="ko-KR" altLang="en-US" sz="2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36"/>
          <a:stretch/>
        </p:blipFill>
        <p:spPr>
          <a:xfrm>
            <a:off x="5595990" y="1921970"/>
            <a:ext cx="1372320" cy="100541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79096" y="3981381"/>
            <a:ext cx="10900609" cy="1897255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48355" y="4327470"/>
            <a:ext cx="8962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</a:t>
            </a:r>
            <a:r>
              <a:rPr lang="ko-KR" altLang="en-US" sz="2400" spc="-15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녹음본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및 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speech-to-text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변환된 글을 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언어 교정 계열 전문가에게 직접 제공한 후 심층 교정 서비스 제공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본인의 필요에 따른 단계별 전문 서비스 제공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3"/>
          <a:stretch/>
        </p:blipFill>
        <p:spPr>
          <a:xfrm>
            <a:off x="7554116" y="1627073"/>
            <a:ext cx="1945706" cy="16417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902955" y="2122181"/>
            <a:ext cx="53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4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87006" y="2122180"/>
            <a:ext cx="53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4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1" name="구부러진 연결선 10"/>
          <p:cNvCxnSpPr>
            <a:stCxn id="2" idx="2"/>
            <a:endCxn id="15" idx="2"/>
          </p:cNvCxnSpPr>
          <p:nvPr/>
        </p:nvCxnSpPr>
        <p:spPr>
          <a:xfrm rot="5400000" flipH="1">
            <a:off x="6257358" y="999194"/>
            <a:ext cx="144086" cy="4395137"/>
          </a:xfrm>
          <a:prstGeom prst="curvedConnector3">
            <a:avLst>
              <a:gd name="adj1" fmla="val -158655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02. </a:t>
            </a:r>
            <a:r>
              <a:rPr lang="ko-KR" altLang="en-US" sz="20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바로찬글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서비스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9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5670867" y="1773869"/>
            <a:ext cx="6357010" cy="1063182"/>
          </a:xfrm>
          <a:prstGeom prst="rect">
            <a:avLst/>
          </a:prstGeom>
          <a:solidFill>
            <a:srgbClr val="FFE7E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5432" y="-15729"/>
            <a:ext cx="8966568" cy="1160599"/>
          </a:xfrm>
          <a:prstGeom prst="rect">
            <a:avLst/>
          </a:prstGeom>
          <a:solidFill>
            <a:srgbClr val="FFCCCC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36"/>
          <a:stretch/>
        </p:blipFill>
        <p:spPr>
          <a:xfrm>
            <a:off x="3253569" y="-1"/>
            <a:ext cx="1584130" cy="11605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1493" b="16673"/>
          <a:stretch/>
        </p:blipFill>
        <p:spPr>
          <a:xfrm rot="307665">
            <a:off x="5987544" y="575873"/>
            <a:ext cx="367947" cy="3920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7387" y="583473"/>
            <a:ext cx="148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Baro</a:t>
            </a:r>
            <a:r>
              <a:rPr lang="en-US" altLang="ko-KR" sz="20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Cloud</a:t>
            </a:r>
            <a:endParaRPr lang="ko-KR" altLang="en-US" sz="20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36"/>
          <a:stretch/>
        </p:blipFill>
        <p:spPr>
          <a:xfrm>
            <a:off x="159640" y="1160598"/>
            <a:ext cx="1584130" cy="11605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1493" b="16673"/>
          <a:stretch/>
        </p:blipFill>
        <p:spPr>
          <a:xfrm rot="307665">
            <a:off x="1498743" y="1895030"/>
            <a:ext cx="320808" cy="341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0056" y="2176916"/>
            <a:ext cx="148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Baro</a:t>
            </a:r>
            <a:r>
              <a:rPr lang="en-US" altLang="ko-KR" sz="20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Cloud</a:t>
            </a:r>
            <a:endParaRPr lang="ko-KR" altLang="en-US" sz="20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62587" y="1549221"/>
            <a:ext cx="243044" cy="251138"/>
          </a:xfrm>
          <a:prstGeom prst="ellipse">
            <a:avLst/>
          </a:prstGeom>
          <a:solidFill>
            <a:srgbClr val="FF9797"/>
          </a:solidFill>
          <a:ln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9797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480531" y="783528"/>
            <a:ext cx="989447" cy="950080"/>
          </a:xfrm>
          <a:prstGeom prst="line">
            <a:avLst/>
          </a:prstGeom>
          <a:ln w="7302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441842" y="771899"/>
            <a:ext cx="783590" cy="11629"/>
          </a:xfrm>
          <a:prstGeom prst="line">
            <a:avLst/>
          </a:prstGeom>
          <a:ln w="7302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39500" y="1134751"/>
            <a:ext cx="2007749" cy="5723249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61317" y="1132462"/>
            <a:ext cx="6930683" cy="5725537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2667" r="9453" b="15897"/>
          <a:stretch/>
        </p:blipFill>
        <p:spPr>
          <a:xfrm>
            <a:off x="3776801" y="1324203"/>
            <a:ext cx="888004" cy="8993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59899" y="2176916"/>
            <a:ext cx="921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baro2017</a:t>
            </a:r>
            <a:endParaRPr lang="ko-KR" altLang="en-US" sz="1600" spc="-150" dirty="0">
              <a:solidFill>
                <a:prstClr val="black">
                  <a:lumMod val="65000"/>
                  <a:lumOff val="35000"/>
                </a:prstClr>
              </a:solidFill>
              <a:latin typeface="a동화M" panose="02020600000000000000" pitchFamily="18" charset="-127"/>
              <a:ea typeface="a동화M" panose="02020600000000000000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2"/>
          <a:stretch/>
        </p:blipFill>
        <p:spPr>
          <a:xfrm>
            <a:off x="3264502" y="3068036"/>
            <a:ext cx="495397" cy="3844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89889" y="2690966"/>
            <a:ext cx="921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2017</a:t>
            </a:r>
            <a:endParaRPr lang="ko-KR" altLang="en-US" sz="1600" spc="-150" dirty="0">
              <a:solidFill>
                <a:prstClr val="black">
                  <a:lumMod val="65000"/>
                  <a:lumOff val="35000"/>
                </a:prstClr>
              </a:solidFill>
              <a:latin typeface="a동화M" panose="02020600000000000000" pitchFamily="18" charset="-127"/>
              <a:ea typeface="a동화M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7968" y="3152426"/>
            <a:ext cx="114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0601~0602</a:t>
            </a:r>
            <a:endParaRPr lang="ko-KR" altLang="en-US" sz="1600" spc="-150" dirty="0">
              <a:solidFill>
                <a:prstClr val="black">
                  <a:lumMod val="65000"/>
                  <a:lumOff val="35000"/>
                </a:prstClr>
              </a:solidFill>
              <a:latin typeface="a동화M" panose="02020600000000000000" pitchFamily="18" charset="-127"/>
              <a:ea typeface="a동화M" panose="02020600000000000000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091669" y="3152426"/>
            <a:ext cx="243044" cy="251138"/>
          </a:xfrm>
          <a:prstGeom prst="ellipse">
            <a:avLst/>
          </a:prstGeom>
          <a:solidFill>
            <a:srgbClr val="FF9797"/>
          </a:solidFill>
          <a:ln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9797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2469978" y="3279778"/>
            <a:ext cx="781506" cy="313565"/>
          </a:xfrm>
          <a:prstGeom prst="line">
            <a:avLst/>
          </a:prstGeom>
          <a:ln w="7302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85711" y="3500229"/>
            <a:ext cx="2401235" cy="49500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390" y="3586781"/>
            <a:ext cx="239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기간은 본인이 임의로 설정 가능</a:t>
            </a:r>
            <a:endParaRPr lang="ko-KR" altLang="en-US" sz="16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7650" r="-536" b="10286"/>
          <a:stretch/>
        </p:blipFill>
        <p:spPr>
          <a:xfrm>
            <a:off x="5395080" y="1244343"/>
            <a:ext cx="786489" cy="64542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951520" y="1390250"/>
            <a:ext cx="2854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0601~0602 ) </a:t>
            </a:r>
            <a:r>
              <a:rPr lang="ko-KR" altLang="en-US" sz="1600" spc="-150" dirty="0" smtClean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어휘 사용 빈도 순위</a:t>
            </a:r>
            <a:endParaRPr lang="ko-KR" altLang="en-US" sz="1600" spc="-150" dirty="0">
              <a:solidFill>
                <a:prstClr val="black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071724" y="1700668"/>
            <a:ext cx="2579907" cy="0"/>
          </a:xfrm>
          <a:prstGeom prst="line">
            <a:avLst/>
          </a:prstGeom>
          <a:ln w="2222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67649" y="1914169"/>
            <a:ext cx="1266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ko-KR" altLang="en-US" sz="1600" spc="-150" dirty="0" err="1" smtClean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존나</a:t>
            </a:r>
            <a:endParaRPr lang="en-US" altLang="ko-KR" sz="1600" spc="-150" dirty="0" smtClean="0">
              <a:solidFill>
                <a:prstClr val="black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 algn="just">
              <a:buFontTx/>
              <a:buAutoNum type="arabicPeriod"/>
            </a:pPr>
            <a:r>
              <a:rPr lang="ko-KR" altLang="en-US" sz="1600" spc="-150" dirty="0" smtClean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짜증나</a:t>
            </a:r>
            <a:endParaRPr lang="en-US" altLang="ko-KR" sz="1600" spc="-150" dirty="0" smtClean="0">
              <a:solidFill>
                <a:prstClr val="black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 algn="just">
              <a:buFontTx/>
              <a:buAutoNum type="arabicPeriod"/>
            </a:pPr>
            <a:r>
              <a:rPr lang="en-US" altLang="ko-KR" sz="1600" spc="-150" dirty="0" smtClean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~~~</a:t>
            </a:r>
          </a:p>
          <a:p>
            <a:pPr algn="just"/>
            <a:endParaRPr lang="en-US" altLang="ko-KR" sz="1600" spc="-150" dirty="0" smtClean="0">
              <a:solidFill>
                <a:prstClr val="black"/>
              </a:solidFill>
              <a:latin typeface="a동화M" panose="02020600000000000000" pitchFamily="18" charset="-127"/>
              <a:ea typeface="a동화M" panose="02020600000000000000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03715" y="1886033"/>
            <a:ext cx="126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4. ~~~</a:t>
            </a:r>
          </a:p>
          <a:p>
            <a:pPr algn="just"/>
            <a:r>
              <a:rPr lang="en-US" altLang="ko-KR" sz="1600" spc="-150" dirty="0" smtClean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5. ~~~~</a:t>
            </a:r>
          </a:p>
          <a:p>
            <a:pPr algn="just"/>
            <a:r>
              <a:rPr lang="en-US" altLang="ko-KR" sz="1600" spc="-150" dirty="0" smtClean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6. ~~~~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57482" y="1881377"/>
            <a:ext cx="126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7</a:t>
            </a:r>
            <a:r>
              <a:rPr lang="en-US" altLang="ko-KR" sz="1600" spc="-150" dirty="0" smtClean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. ~~~</a:t>
            </a:r>
          </a:p>
          <a:p>
            <a:pPr algn="just"/>
            <a:r>
              <a:rPr lang="en-US" altLang="ko-KR" sz="1600" spc="-150" dirty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8</a:t>
            </a:r>
            <a:r>
              <a:rPr lang="en-US" altLang="ko-KR" sz="1600" spc="-150" dirty="0" smtClean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. ~~~~</a:t>
            </a:r>
          </a:p>
          <a:p>
            <a:pPr algn="just"/>
            <a:r>
              <a:rPr lang="en-US" altLang="ko-KR" sz="1600" spc="-150" dirty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9</a:t>
            </a:r>
            <a:r>
              <a:rPr lang="en-US" altLang="ko-KR" sz="1600" spc="-150" dirty="0" smtClean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. ~~~~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210642" y="1874037"/>
            <a:ext cx="126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10. ~~~</a:t>
            </a:r>
          </a:p>
          <a:p>
            <a:pPr algn="just"/>
            <a:r>
              <a:rPr lang="en-US" altLang="ko-KR" sz="1600" spc="-150" dirty="0" smtClean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11. ~~~~</a:t>
            </a:r>
          </a:p>
          <a:p>
            <a:pPr algn="just"/>
            <a:r>
              <a:rPr lang="en-US" altLang="ko-KR" sz="1600" spc="-150" dirty="0" smtClean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12. ~~~~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836847" y="2959388"/>
            <a:ext cx="5956153" cy="3539885"/>
          </a:xfrm>
          <a:prstGeom prst="rect">
            <a:avLst/>
          </a:prstGeom>
          <a:solidFill>
            <a:srgbClr val="F5F5F5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76288" y="3042660"/>
            <a:ext cx="115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prstClr val="black"/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0601~0602</a:t>
            </a:r>
            <a:endParaRPr lang="ko-KR" altLang="en-US" sz="1600" spc="-150" dirty="0">
              <a:solidFill>
                <a:prstClr val="black"/>
              </a:solidFill>
              <a:latin typeface="a동화M" panose="02020600000000000000" pitchFamily="18" charset="-127"/>
              <a:ea typeface="a동화M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90786" y="3440344"/>
            <a:ext cx="56431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  <a:p>
            <a:pPr algn="ctr"/>
            <a:r>
              <a:rPr lang="en-US" altLang="ko-KR" sz="1600" spc="-150" dirty="0" smtClean="0">
                <a:solidFill>
                  <a:prstClr val="white">
                    <a:lumMod val="50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~~~~~~~~~~~~~~~~~~~~~~~~~~~~~~~~~~~~~~~~~~~~~~~~~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1493" b="16673"/>
          <a:stretch/>
        </p:blipFill>
        <p:spPr>
          <a:xfrm rot="307665">
            <a:off x="6552049" y="1954163"/>
            <a:ext cx="201028" cy="214198"/>
          </a:xfrm>
          <a:prstGeom prst="rect">
            <a:avLst/>
          </a:prstGeom>
        </p:spPr>
      </p:pic>
      <p:sp>
        <p:nvSpPr>
          <p:cNvPr id="55" name="타원 54"/>
          <p:cNvSpPr/>
          <p:nvPr/>
        </p:nvSpPr>
        <p:spPr>
          <a:xfrm>
            <a:off x="6664577" y="1996062"/>
            <a:ext cx="105388" cy="101436"/>
          </a:xfrm>
          <a:prstGeom prst="ellipse">
            <a:avLst/>
          </a:prstGeom>
          <a:solidFill>
            <a:srgbClr val="FF9797"/>
          </a:solidFill>
          <a:ln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6745407" y="2061262"/>
            <a:ext cx="865215" cy="1150675"/>
          </a:xfrm>
          <a:prstGeom prst="line">
            <a:avLst/>
          </a:prstGeom>
          <a:ln w="381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549567" y="3193329"/>
            <a:ext cx="2804255" cy="1350535"/>
          </a:xfrm>
          <a:prstGeom prst="rect">
            <a:avLst/>
          </a:prstGeom>
          <a:solidFill>
            <a:srgbClr val="FFE7E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1803" y="3222777"/>
            <a:ext cx="125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대체 어휘 추천</a:t>
            </a:r>
            <a:endParaRPr lang="ko-KR" altLang="en-US" sz="1600" spc="-150" dirty="0">
              <a:solidFill>
                <a:prstClr val="black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1493" b="16673"/>
          <a:stretch/>
        </p:blipFill>
        <p:spPr>
          <a:xfrm rot="307665">
            <a:off x="9439081" y="3212830"/>
            <a:ext cx="256721" cy="27354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447666" y="3510183"/>
            <a:ext cx="94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ko-KR" altLang="en-US" sz="1600" spc="-150" dirty="0" smtClean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정말</a:t>
            </a:r>
            <a:endParaRPr lang="en-US" altLang="ko-KR" sz="1600" spc="-150" dirty="0" smtClean="0">
              <a:solidFill>
                <a:prstClr val="black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 algn="just">
              <a:buFontTx/>
              <a:buAutoNum type="arabicPeriod"/>
            </a:pPr>
            <a:r>
              <a:rPr lang="ko-KR" altLang="en-US" sz="1600" spc="-150" dirty="0" smtClean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엄청</a:t>
            </a:r>
            <a:endParaRPr lang="en-US" altLang="ko-KR" sz="1600" spc="-150" dirty="0" smtClean="0">
              <a:solidFill>
                <a:prstClr val="black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 algn="just">
              <a:buFontTx/>
              <a:buAutoNum type="arabicPeriod"/>
            </a:pPr>
            <a:r>
              <a:rPr lang="ko-KR" altLang="en-US" sz="1600" spc="-150" dirty="0" smtClean="0">
                <a:solidFill>
                  <a:prstClr val="black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너무</a:t>
            </a:r>
            <a:endParaRPr lang="ko-KR" altLang="en-US" sz="1600" spc="-150" dirty="0">
              <a:solidFill>
                <a:prstClr val="black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92205" y="4213885"/>
            <a:ext cx="114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더보기</a:t>
            </a:r>
            <a:r>
              <a:rPr lang="en-US" altLang="ko-KR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동화M" panose="02020600000000000000" pitchFamily="18" charset="-127"/>
                <a:ea typeface="a동화M" panose="02020600000000000000" pitchFamily="18" charset="-127"/>
              </a:rPr>
              <a:t>&gt;</a:t>
            </a:r>
            <a:endParaRPr lang="ko-KR" altLang="en-US" sz="1600" spc="-150" dirty="0">
              <a:solidFill>
                <a:prstClr val="black">
                  <a:lumMod val="65000"/>
                  <a:lumOff val="35000"/>
                </a:prstClr>
              </a:solidFill>
              <a:latin typeface="a동화M" panose="02020600000000000000" pitchFamily="18" charset="-127"/>
              <a:ea typeface="a동화M" panose="02020600000000000000" pitchFamily="18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49869" y="99083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51035" y="618634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10111" y="163606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latin typeface="+mj-lt"/>
              </a:rPr>
              <a:t>Wearable Tech → Cloud </a:t>
            </a:r>
            <a:endParaRPr lang="ko-KR" altLang="en-US" sz="2000" b="1" spc="-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5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14331" y="421036"/>
            <a:ext cx="4628271" cy="994522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270855" y="1152443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57384" y="58231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철저한 보안 서비스</a:t>
            </a:r>
            <a:endParaRPr lang="ko-KR" altLang="en-US" sz="2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8166" y="4745964"/>
            <a:ext cx="10900609" cy="1494986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08406" y="5133084"/>
            <a:ext cx="896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클라우드</a:t>
            </a:r>
            <a:r>
              <a:rPr lang="ko-KR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철저히 보안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암호화 후 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사용자의 </a:t>
            </a:r>
            <a:r>
              <a:rPr lang="ko-KR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목소리와 지문을 통해 접근 가능케 함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625" y="2800365"/>
            <a:ext cx="1015139" cy="973276"/>
          </a:xfrm>
          <a:prstGeom prst="rect">
            <a:avLst/>
          </a:prstGeom>
          <a:ln w="31750">
            <a:solidFill>
              <a:srgbClr val="FF9797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3"/>
          <a:stretch/>
        </p:blipFill>
        <p:spPr>
          <a:xfrm>
            <a:off x="5324366" y="1721347"/>
            <a:ext cx="1719017" cy="14989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4331" y="3165837"/>
            <a:ext cx="1135349" cy="11353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8" r="11249" b="14903"/>
          <a:stretch/>
        </p:blipFill>
        <p:spPr>
          <a:xfrm>
            <a:off x="7307151" y="3011472"/>
            <a:ext cx="1235451" cy="144407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4757384" y="3048000"/>
            <a:ext cx="782025" cy="371311"/>
          </a:xfrm>
          <a:prstGeom prst="line">
            <a:avLst/>
          </a:prstGeom>
          <a:ln w="28575">
            <a:solidFill>
              <a:srgbClr val="FF979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679096" y="3011472"/>
            <a:ext cx="877760" cy="208806"/>
          </a:xfrm>
          <a:prstGeom prst="line">
            <a:avLst/>
          </a:prstGeom>
          <a:ln w="2857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02. </a:t>
            </a:r>
            <a:r>
              <a:rPr lang="ko-KR" altLang="en-US" sz="20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바로찬글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서비스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17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914331" y="421036"/>
            <a:ext cx="4628271" cy="994522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342202" y="1166511"/>
            <a:ext cx="1783368" cy="0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28730" y="58231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글쓰기 습관 교정</a:t>
            </a:r>
            <a:endParaRPr lang="ko-KR" altLang="en-US" sz="2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1846" y="4587950"/>
            <a:ext cx="10900609" cy="1897255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01105" y="4736532"/>
            <a:ext cx="8962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맞춤법 자동 교정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모호한 표현 첨삭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중복 어휘 교정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동의어 추천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spc="-15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격식체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2400" spc="-15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비격식체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변환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찾고 싶은 글귀나 다시 확인하고 싶은 문장은 저장 가능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공모전 개최 </a:t>
            </a:r>
          </a:p>
          <a:p>
            <a:pPr algn="just"/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7"/>
          <a:stretch/>
        </p:blipFill>
        <p:spPr>
          <a:xfrm>
            <a:off x="3446723" y="1692705"/>
            <a:ext cx="991334" cy="97986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3"/>
          <a:stretch/>
        </p:blipFill>
        <p:spPr>
          <a:xfrm>
            <a:off x="3935034" y="2275840"/>
            <a:ext cx="1006046" cy="86869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7" t="16424" r="7584" b="26642"/>
          <a:stretch/>
        </p:blipFill>
        <p:spPr>
          <a:xfrm>
            <a:off x="706164" y="1776513"/>
            <a:ext cx="1622081" cy="112297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3" r="18484" b="16817"/>
          <a:stretch/>
        </p:blipFill>
        <p:spPr>
          <a:xfrm>
            <a:off x="2173357" y="1793582"/>
            <a:ext cx="725752" cy="95533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17944" y="2669192"/>
            <a:ext cx="2243341" cy="955255"/>
            <a:chOff x="1017944" y="2669192"/>
            <a:chExt cx="2243341" cy="955255"/>
          </a:xfrm>
        </p:grpSpPr>
        <p:sp>
          <p:nvSpPr>
            <p:cNvPr id="35" name="TextBox 34"/>
            <p:cNvSpPr txBox="1"/>
            <p:nvPr/>
          </p:nvSpPr>
          <p:spPr>
            <a:xfrm>
              <a:off x="1017944" y="2916561"/>
              <a:ext cx="2208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PC &amp; </a:t>
              </a:r>
              <a:r>
                <a:rPr lang="ko-KR" altLang="en-US" sz="20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스마트폰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모두</a:t>
              </a:r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가능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85429" y="2916561"/>
              <a:ext cx="2175856" cy="629345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1980797" y="2669192"/>
              <a:ext cx="77018" cy="231405"/>
            </a:xfrm>
            <a:prstGeom prst="line">
              <a:avLst/>
            </a:prstGeom>
            <a:ln w="28575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4500791" y="1776513"/>
            <a:ext cx="2123432" cy="772440"/>
            <a:chOff x="4500791" y="1776513"/>
            <a:chExt cx="2123432" cy="772440"/>
          </a:xfrm>
        </p:grpSpPr>
        <p:sp>
          <p:nvSpPr>
            <p:cNvPr id="38" name="TextBox 37"/>
            <p:cNvSpPr txBox="1"/>
            <p:nvPr/>
          </p:nvSpPr>
          <p:spPr>
            <a:xfrm>
              <a:off x="4913672" y="1812828"/>
              <a:ext cx="17105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오프라인 문서도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인식 가능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026579" y="1776513"/>
              <a:ext cx="1521290" cy="772440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4500791" y="2021308"/>
              <a:ext cx="525788" cy="527645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012" y="1701851"/>
            <a:ext cx="1015139" cy="973276"/>
          </a:xfrm>
          <a:prstGeom prst="rect">
            <a:avLst/>
          </a:prstGeom>
          <a:ln w="31750">
            <a:solidFill>
              <a:srgbClr val="FF9797"/>
            </a:solidFill>
          </a:ln>
        </p:spPr>
      </p:pic>
      <p:grpSp>
        <p:nvGrpSpPr>
          <p:cNvPr id="13" name="그룹 12"/>
          <p:cNvGrpSpPr/>
          <p:nvPr/>
        </p:nvGrpSpPr>
        <p:grpSpPr>
          <a:xfrm>
            <a:off x="9396221" y="2304567"/>
            <a:ext cx="2275699" cy="1627657"/>
            <a:chOff x="9396221" y="2304567"/>
            <a:chExt cx="2275699" cy="1627657"/>
          </a:xfrm>
        </p:grpSpPr>
        <p:sp>
          <p:nvSpPr>
            <p:cNvPr id="42" name="TextBox 41"/>
            <p:cNvSpPr txBox="1"/>
            <p:nvPr/>
          </p:nvSpPr>
          <p:spPr>
            <a:xfrm>
              <a:off x="9463706" y="2916561"/>
              <a:ext cx="2208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‘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씀</a:t>
              </a:r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’App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과 연계하여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예쁜 글쓰기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연간 공모전 개최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396221" y="2879608"/>
              <a:ext cx="2175856" cy="1017138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9845151" y="2304567"/>
              <a:ext cx="452400" cy="575041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84" b="89128"/>
          <a:stretch/>
        </p:blipFill>
        <p:spPr>
          <a:xfrm>
            <a:off x="7039832" y="1701851"/>
            <a:ext cx="833623" cy="97281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951905" y="2526645"/>
            <a:ext cx="2243341" cy="1215475"/>
            <a:chOff x="5951905" y="2526645"/>
            <a:chExt cx="2243341" cy="1215475"/>
          </a:xfrm>
        </p:grpSpPr>
        <p:sp>
          <p:nvSpPr>
            <p:cNvPr id="45" name="TextBox 44"/>
            <p:cNvSpPr txBox="1"/>
            <p:nvPr/>
          </p:nvSpPr>
          <p:spPr>
            <a:xfrm>
              <a:off x="5987032" y="3034234"/>
              <a:ext cx="2208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원하는 글귀나 문장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저장 가능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951905" y="3039636"/>
              <a:ext cx="2175856" cy="629345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6963479" y="2526645"/>
              <a:ext cx="324183" cy="528392"/>
            </a:xfrm>
            <a:prstGeom prst="line">
              <a:avLst/>
            </a:prstGeom>
            <a:ln w="28575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0625" y="2800365"/>
            <a:ext cx="1015139" cy="973276"/>
          </a:xfrm>
          <a:prstGeom prst="rect">
            <a:avLst/>
          </a:prstGeom>
          <a:ln w="31750">
            <a:solidFill>
              <a:srgbClr val="FF9797"/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4449255" y="3849031"/>
            <a:ext cx="4093347" cy="2749461"/>
          </a:xfrm>
          <a:prstGeom prst="rect">
            <a:avLst/>
          </a:prstGeom>
          <a:solidFill>
            <a:srgbClr val="FEC6C6"/>
          </a:solidFill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36221" y="3906685"/>
            <a:ext cx="35823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내일 </a:t>
            </a:r>
            <a:r>
              <a:rPr lang="ko-KR" altLang="en-US" b="1" u="sng" spc="-150" dirty="0" err="1" smtClean="0">
                <a:latin typeface="나눔스퀘어OTF ExtraBold" pitchFamily="34" charset="-127"/>
                <a:ea typeface="나눔스퀘어OTF ExtraBold" pitchFamily="34" charset="-127"/>
              </a:rPr>
              <a:t>뵈요</a:t>
            </a:r>
            <a:r>
              <a:rPr lang="en-US" altLang="ko-KR" b="1" u="sng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5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→</a:t>
            </a: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내일 </a:t>
            </a:r>
            <a:r>
              <a:rPr lang="ko-KR" altLang="en-US" b="1" u="sng" spc="-150" dirty="0" smtClean="0">
                <a:latin typeface="나눔스퀘어OTF ExtraBold" pitchFamily="34" charset="-127"/>
                <a:ea typeface="나눔스퀘어OTF ExtraBold" pitchFamily="34" charset="-127"/>
              </a:rPr>
              <a:t>봬요</a:t>
            </a:r>
            <a:r>
              <a:rPr lang="en-US" altLang="ko-KR" b="1" u="sng" spc="-15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50" dirty="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just"/>
            <a:endParaRPr lang="en-US" altLang="ko-KR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것 </a:t>
            </a:r>
            <a:r>
              <a:rPr lang="ko-KR" altLang="en-US" b="1" u="sng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같다</a:t>
            </a:r>
            <a:r>
              <a:rPr lang="en-US" altLang="ko-KR" b="1" u="sng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~</a:t>
            </a:r>
            <a:r>
              <a:rPr lang="ko-KR" altLang="en-US" b="1" u="sng" spc="-150" dirty="0" smtClean="0">
                <a:latin typeface="나눔스퀘어OTF ExtraBold" pitchFamily="34" charset="-127"/>
                <a:ea typeface="나눔스퀘어OTF ExtraBold" pitchFamily="34" charset="-127"/>
              </a:rPr>
              <a:t>이다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/>
            <a:endParaRPr lang="en-US" altLang="ko-KR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대통령께서 </a:t>
            </a:r>
            <a:r>
              <a:rPr lang="ko-KR" altLang="en-US" b="1" u="sng" spc="-150" dirty="0" smtClean="0">
                <a:latin typeface="나눔스퀘어OTF ExtraBold" pitchFamily="34" charset="-127"/>
                <a:ea typeface="나눔스퀘어OTF ExtraBold" pitchFamily="34" charset="-127"/>
              </a:rPr>
              <a:t>돌아가셨다</a:t>
            </a:r>
            <a:r>
              <a:rPr lang="en-US" altLang="ko-KR" spc="-15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just"/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→ </a:t>
            </a: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대통령께서 </a:t>
            </a:r>
            <a:r>
              <a:rPr lang="ko-KR" altLang="en-US" b="1" u="sng" spc="-150" dirty="0" smtClean="0">
                <a:latin typeface="나눔스퀘어OTF ExtraBold" pitchFamily="34" charset="-127"/>
                <a:ea typeface="나눔스퀘어OTF ExtraBold" pitchFamily="34" charset="-127"/>
              </a:rPr>
              <a:t>서거하셨다</a:t>
            </a:r>
            <a:r>
              <a:rPr lang="en-US" altLang="ko-KR" b="1" spc="-15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just"/>
            <a:endParaRPr lang="en-US" altLang="ko-KR" sz="2000" b="1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할아버지께서 </a:t>
            </a:r>
            <a:r>
              <a:rPr lang="ko-KR" altLang="en-US" b="1" u="sng" spc="-150" dirty="0">
                <a:latin typeface="나눔스퀘어OTF ExtraBold" pitchFamily="34" charset="-127"/>
                <a:ea typeface="나눔스퀘어OTF ExtraBold" pitchFamily="34" charset="-127"/>
              </a:rPr>
              <a:t>영면</a:t>
            </a:r>
            <a:r>
              <a:rPr lang="ko-KR" altLang="en-US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드셨어요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/>
            <a:r>
              <a:rPr lang="en-US" altLang="ko-KR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할아버지께서 </a:t>
            </a:r>
            <a:r>
              <a:rPr lang="ko-KR" altLang="en-US" b="1" u="sng" spc="-150" dirty="0">
                <a:latin typeface="나눔스퀘어OTF ExtraBold" pitchFamily="34" charset="-127"/>
                <a:ea typeface="나눔스퀘어OTF ExtraBold" pitchFamily="34" charset="-127"/>
              </a:rPr>
              <a:t>돌아가셨어요</a:t>
            </a:r>
            <a:r>
              <a:rPr lang="en-US" altLang="ko-KR" spc="-15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just"/>
            <a:endParaRPr lang="ko-KR" altLang="en-US" spc="-150" dirty="0"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02. </a:t>
            </a:r>
            <a:r>
              <a:rPr lang="ko-KR" altLang="en-US" sz="20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바로찬글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서비스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15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9" grpId="0" animBg="1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" r="61724" b="3069"/>
          <a:stretch/>
        </p:blipFill>
        <p:spPr>
          <a:xfrm>
            <a:off x="4079628" y="0"/>
            <a:ext cx="3713873" cy="673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7"/>
          <a:stretch/>
        </p:blipFill>
        <p:spPr>
          <a:xfrm>
            <a:off x="4368844" y="886264"/>
            <a:ext cx="3143303" cy="52894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38" y="1334089"/>
            <a:ext cx="1743665" cy="450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63"/>
          <a:stretch/>
        </p:blipFill>
        <p:spPr>
          <a:xfrm>
            <a:off x="4368844" y="1756275"/>
            <a:ext cx="498578" cy="6211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3" t="36100"/>
          <a:stretch/>
        </p:blipFill>
        <p:spPr>
          <a:xfrm>
            <a:off x="5027810" y="2420658"/>
            <a:ext cx="2078356" cy="4707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35338" y="1405358"/>
            <a:ext cx="1743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저 감기 </a:t>
            </a:r>
            <a:r>
              <a:rPr lang="ko-KR" altLang="en-US" sz="1400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걸렸어요ㅠ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sz="1400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ㅠ</a:t>
            </a:r>
            <a:endParaRPr lang="ko-KR" altLang="en-US" sz="1400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7810" y="2502140"/>
            <a:ext cx="177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그럼 언제 볼 수 있을까요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1400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2688" y="3365800"/>
            <a:ext cx="177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다음주에 </a:t>
            </a:r>
            <a:r>
              <a:rPr lang="ko-KR" altLang="en-US" sz="1400" spc="-150" dirty="0" err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뵈요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  <a:endParaRPr lang="ko-KR" altLang="en-US" sz="1400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15284" r="3283" b="1553"/>
          <a:stretch/>
        </p:blipFill>
        <p:spPr>
          <a:xfrm>
            <a:off x="4845141" y="1772529"/>
            <a:ext cx="1961823" cy="5946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4094" y="1988828"/>
            <a:ext cx="1636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빨리 </a:t>
            </a:r>
            <a:r>
              <a:rPr lang="ko-KR" altLang="en-US" sz="1400" spc="-15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낳길 </a:t>
            </a:r>
            <a:r>
              <a:rPr lang="ko-KR" altLang="en-US" sz="1400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바래요ㅠ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sz="1400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ㅠ</a:t>
            </a:r>
            <a:endParaRPr lang="ko-KR" altLang="en-US" sz="1400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24897" y="1506884"/>
            <a:ext cx="1748871" cy="384116"/>
          </a:xfrm>
          <a:prstGeom prst="rect">
            <a:avLst/>
          </a:prstGeom>
          <a:solidFill>
            <a:srgbClr val="FFE7E7">
              <a:alpha val="98039"/>
            </a:srgbClr>
          </a:solidFill>
          <a:ln w="254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13022" y="1543609"/>
            <a:ext cx="175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병이</a:t>
            </a:r>
            <a:r>
              <a:rPr lang="en-US" altLang="ko-KR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ko-KR" altLang="en-US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낫길 바래요</a:t>
            </a:r>
            <a:r>
              <a:rPr lang="en-US" altLang="ko-KR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600" spc="-150" dirty="0">
              <a:solidFill>
                <a:prstClr val="black">
                  <a:lumMod val="65000"/>
                  <a:lumOff val="3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72141" y="3078315"/>
            <a:ext cx="1291368" cy="384116"/>
          </a:xfrm>
          <a:prstGeom prst="rect">
            <a:avLst/>
          </a:prstGeom>
          <a:solidFill>
            <a:srgbClr val="FFE7E7">
              <a:alpha val="98039"/>
            </a:srgbClr>
          </a:solidFill>
          <a:ln w="254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0265" y="3115040"/>
            <a:ext cx="120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뵈어요 </a:t>
            </a:r>
            <a:r>
              <a:rPr lang="en-US" altLang="ko-KR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 </a:t>
            </a:r>
            <a:r>
              <a:rPr lang="ko-KR" altLang="en-US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봬요</a:t>
            </a:r>
            <a:r>
              <a:rPr lang="en-US" altLang="ko-KR" sz="1600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600" spc="-150" dirty="0">
              <a:solidFill>
                <a:prstClr val="black">
                  <a:lumMod val="65000"/>
                  <a:lumOff val="3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835510" y="3014367"/>
            <a:ext cx="243044" cy="251138"/>
          </a:xfrm>
          <a:prstGeom prst="ellipse">
            <a:avLst/>
          </a:prstGeom>
          <a:solidFill>
            <a:srgbClr val="FF9797"/>
          </a:solidFill>
          <a:ln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9797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6977117" y="2454383"/>
            <a:ext cx="1838327" cy="659484"/>
          </a:xfrm>
          <a:prstGeom prst="line">
            <a:avLst/>
          </a:prstGeom>
          <a:ln w="7302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375089" y="1398472"/>
            <a:ext cx="243044" cy="251138"/>
          </a:xfrm>
          <a:prstGeom prst="ellipse">
            <a:avLst/>
          </a:prstGeom>
          <a:solidFill>
            <a:srgbClr val="FF9797"/>
          </a:solidFill>
          <a:ln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9797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2943407" y="1486566"/>
            <a:ext cx="1581490" cy="810039"/>
          </a:xfrm>
          <a:prstGeom prst="line">
            <a:avLst/>
          </a:prstGeom>
          <a:ln w="7302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36095" y="2043275"/>
            <a:ext cx="2707312" cy="76664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0734" y="2254327"/>
            <a:ext cx="239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 전송된 메시지 교정</a:t>
            </a:r>
            <a:endParaRPr lang="ko-KR" altLang="en-US" sz="20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14594" y="545317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14594" y="1066656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8479" y="573993"/>
            <a:ext cx="279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교정 서비스</a:t>
            </a:r>
            <a:endParaRPr lang="ko-KR" altLang="en-US" sz="24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831570" y="2043275"/>
            <a:ext cx="2707312" cy="76664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29722" y="2177385"/>
            <a:ext cx="239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메시지 보내기 전에 점검 </a:t>
            </a:r>
            <a:endParaRPr lang="ko-KR" altLang="en-US" sz="20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9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r="5948" b="24332"/>
          <a:stretch/>
        </p:blipFill>
        <p:spPr>
          <a:xfrm>
            <a:off x="63630" y="1218538"/>
            <a:ext cx="8095891" cy="4344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71"/>
          <a:stretch/>
        </p:blipFill>
        <p:spPr>
          <a:xfrm>
            <a:off x="4085988" y="2151246"/>
            <a:ext cx="8147066" cy="470675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14594" y="545317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14594" y="1066656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479" y="573993"/>
            <a:ext cx="279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교정 서비스</a:t>
            </a:r>
            <a:endParaRPr lang="ko-KR" altLang="en-US" sz="24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61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67089" y="1716269"/>
            <a:ext cx="4206240" cy="3291840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71071" y="2378624"/>
            <a:ext cx="3798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en-US" altLang="ko-KR" sz="40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기술</a:t>
            </a:r>
            <a:endParaRPr lang="en-US" altLang="ko-KR" sz="40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차용 및</a:t>
            </a:r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적용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6074" y="151932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608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89102" y="2666453"/>
            <a:ext cx="3581753" cy="2908835"/>
            <a:chOff x="3027347" y="601002"/>
            <a:chExt cx="3581753" cy="290883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0" r="15402" b="13846"/>
            <a:stretch/>
          </p:blipFill>
          <p:spPr>
            <a:xfrm rot="3875759">
              <a:off x="4076949" y="449036"/>
              <a:ext cx="1200841" cy="1504773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>
              <a:off x="3662175" y="1900583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662175" y="2421922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96060" y="1966893"/>
              <a:ext cx="2799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latin typeface="+mj-lt"/>
                </a:rPr>
                <a:t>Speech-to-text</a:t>
              </a:r>
              <a:endParaRPr lang="ko-KR" altLang="en-US" sz="2000" b="1" spc="-150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27347" y="2494174"/>
              <a:ext cx="35817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‘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말하기 교정</a:t>
              </a:r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’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에서 제공되는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웨어러블의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정확한 음성 녹음 및 음성 인식과 텍스트화 변환 기술 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기술 차용 및 적용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747309" y="2046954"/>
            <a:ext cx="3714292" cy="3768737"/>
            <a:chOff x="6553169" y="88440"/>
            <a:chExt cx="3714292" cy="376873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4" r="4824" b="21533"/>
            <a:stretch/>
          </p:blipFill>
          <p:spPr>
            <a:xfrm flipH="1">
              <a:off x="8163187" y="88440"/>
              <a:ext cx="839665" cy="75645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t="16424" r="7584" b="26642"/>
            <a:stretch/>
          </p:blipFill>
          <p:spPr>
            <a:xfrm>
              <a:off x="7480972" y="913050"/>
              <a:ext cx="1532361" cy="106086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3" r="18484" b="16817"/>
            <a:stretch/>
          </p:blipFill>
          <p:spPr>
            <a:xfrm>
              <a:off x="8823866" y="924653"/>
              <a:ext cx="725752" cy="955339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7449399" y="1940500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449399" y="2461839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15569" y="2006810"/>
              <a:ext cx="3451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latin typeface="+mj-lt"/>
                </a:rPr>
                <a:t>자</a:t>
              </a:r>
              <a:r>
                <a:rPr lang="ko-KR" altLang="en-US" sz="2000" b="1" spc="-150" dirty="0">
                  <a:latin typeface="+mj-lt"/>
                </a:rPr>
                <a:t>체</a:t>
              </a:r>
              <a:r>
                <a:rPr lang="ko-KR" altLang="en-US" sz="2000" b="1" spc="-150" dirty="0" smtClean="0">
                  <a:latin typeface="+mj-lt"/>
                </a:rPr>
                <a:t> </a:t>
              </a:r>
              <a:r>
                <a:rPr lang="en-US" altLang="ko-KR" sz="2000" b="1" spc="-150" dirty="0" smtClean="0">
                  <a:latin typeface="+mj-lt"/>
                </a:rPr>
                <a:t>Grammar Checker</a:t>
              </a:r>
              <a:endParaRPr lang="ko-KR" altLang="en-US" sz="2000" b="1" spc="-15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169" y="2533738"/>
              <a:ext cx="37142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현재 국립 </a:t>
              </a:r>
              <a:r>
                <a:rPr lang="ko-KR" altLang="en-US" sz="20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국어원에서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제공하는 첨삭기능의 데이터베이스와 한국어 문법체계에 맞춰진 </a:t>
              </a:r>
              <a:r>
                <a:rPr lang="en-US" altLang="ko-KR" sz="20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Grammr</a:t>
              </a:r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Checker 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개발 필요 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914331" y="421036"/>
            <a:ext cx="4628271" cy="994522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70855" y="1152443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7384" y="58231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바로찬글</a:t>
            </a:r>
            <a:r>
              <a:rPr lang="ko-KR" altLang="en-US" sz="2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핵심기술</a:t>
            </a:r>
            <a:endParaRPr lang="ko-KR" altLang="en-US" sz="2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00109" y="2616962"/>
            <a:ext cx="368713" cy="357190"/>
          </a:xfrm>
          <a:prstGeom prst="rect">
            <a:avLst/>
          </a:prstGeom>
          <a:noFill/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0109" y="3188466"/>
            <a:ext cx="368713" cy="357190"/>
          </a:xfrm>
          <a:prstGeom prst="rect">
            <a:avLst/>
          </a:prstGeom>
          <a:noFill/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00109" y="3759970"/>
            <a:ext cx="368713" cy="357190"/>
          </a:xfrm>
          <a:prstGeom prst="rect">
            <a:avLst/>
          </a:prstGeom>
          <a:noFill/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00109" y="4331474"/>
            <a:ext cx="368713" cy="357190"/>
          </a:xfrm>
          <a:prstGeom prst="rect">
            <a:avLst/>
          </a:prstGeom>
          <a:noFill/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43117" y="175970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1745" y="175970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4441" y="175970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29001" y="175970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2057" y="1738604"/>
            <a:ext cx="40748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</a:t>
            </a:r>
            <a:endParaRPr lang="ko-KR" altLang="en-US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6658" y="1729551"/>
            <a:ext cx="4138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</a:t>
            </a:r>
            <a:endParaRPr lang="ko-KR" altLang="en-US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8803" y="2600341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서비스 계획 이유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8803" y="316749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바로찬글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서비스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8803" y="3734651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 차용 및 적용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8803" y="430180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해외 경쟁 모델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45741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97961" y="4851118"/>
            <a:ext cx="8053828" cy="1617045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54493" y="4976005"/>
            <a:ext cx="7140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ko-KR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웨어러블</a:t>
            </a:r>
            <a:r>
              <a:rPr lang="ko-KR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제공의 경우에는 최대한 잡음 없이 녹음을 하면서 음성을 텍스트로 변환되어야 한다는 점이 중요함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또한 변환된 텍스트는 해당 계정 </a:t>
            </a:r>
            <a:r>
              <a:rPr lang="ko-KR" altLang="ko-KR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클라우드로</a:t>
            </a:r>
            <a:r>
              <a:rPr lang="ko-KR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전송이 될 예정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이에 가장 널리 알려진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speech-to-text </a:t>
            </a:r>
            <a:r>
              <a:rPr lang="ko-KR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인공지능인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Siri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타 구조를 참고함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endParaRPr lang="en-US" altLang="ko-KR" sz="20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14594" y="545317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4594" y="1066656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479" y="593243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Speech-to-text</a:t>
            </a:r>
            <a:endParaRPr lang="ko-KR" altLang="en-US" sz="20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1" y="156410"/>
            <a:ext cx="5951621" cy="44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31" y="1671736"/>
            <a:ext cx="1437224" cy="14372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5" y="1520197"/>
            <a:ext cx="2023346" cy="20233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91" y="3561245"/>
            <a:ext cx="8922619" cy="312298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97961" y="3590218"/>
            <a:ext cx="8053828" cy="3055515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71554" y="1627667"/>
            <a:ext cx="71407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파이썬의</a:t>
            </a:r>
            <a:r>
              <a:rPr lang="ko-KR" altLang="en-US" sz="20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Natural Language processing</a:t>
            </a:r>
            <a:r>
              <a:rPr lang="ko-KR" altLang="en-US" sz="2000" spc="-1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0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기반으로</a:t>
            </a:r>
            <a:endParaRPr lang="en-US" altLang="ko-KR" sz="20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just"/>
            <a:r>
              <a:rPr lang="ko-KR" altLang="en-US" sz="20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자체적인 </a:t>
            </a:r>
            <a:r>
              <a:rPr lang="en-US" altLang="ko-KR" sz="20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Grammar Checker </a:t>
            </a:r>
            <a:r>
              <a:rPr lang="ko-KR" altLang="en-US" sz="20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</a:t>
            </a:r>
            <a:r>
              <a:rPr lang="en-US" altLang="ko-KR" sz="20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0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운영 중</a:t>
            </a:r>
            <a:endParaRPr lang="en-US" altLang="ko-KR" sz="20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just"/>
            <a:endParaRPr lang="en-US" altLang="ko-KR" sz="20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 algn="just">
              <a:buFont typeface="Symbol"/>
              <a:buChar char="Þ"/>
            </a:pPr>
            <a:r>
              <a:rPr lang="ko-KR" altLang="en-US" sz="20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가장 널리 쓰이는 공용어인 영어의 체계를 그대로</a:t>
            </a:r>
            <a:endParaRPr lang="en-US" altLang="ko-KR" sz="20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just"/>
            <a:r>
              <a:rPr lang="ko-KR" altLang="en-US" sz="20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한국어로 적용하기에는 다소 무리가 있음</a:t>
            </a:r>
            <a:r>
              <a:rPr lang="en-US" altLang="ko-KR" sz="20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14594" y="545317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4594" y="1066656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479" y="593243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자체 </a:t>
            </a:r>
            <a:r>
              <a:rPr lang="en-US" altLang="ko-KR" sz="20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Grammar Checker</a:t>
            </a:r>
            <a:endParaRPr lang="ko-KR" altLang="en-US" sz="20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79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514594" y="545317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4594" y="1066656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479" y="593243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자체 </a:t>
            </a:r>
            <a:r>
              <a:rPr lang="en-US" altLang="ko-KR" sz="20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Grammar Checker</a:t>
            </a:r>
            <a:endParaRPr lang="ko-KR" altLang="en-US" sz="20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64" y="242898"/>
            <a:ext cx="5456393" cy="62108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" y="2447262"/>
            <a:ext cx="3283216" cy="290438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57" y="713591"/>
            <a:ext cx="3346465" cy="55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3022" y="1716269"/>
            <a:ext cx="4206240" cy="3291840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71070" y="2686400"/>
            <a:ext cx="3798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40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해외 경쟁 모델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6074" y="151932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941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4.</a:t>
            </a:r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해외 경쟁 모델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86375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705" y="2020525"/>
            <a:ext cx="2628477" cy="26284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88" y="1800275"/>
            <a:ext cx="3683863" cy="36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363498" y="2030018"/>
            <a:ext cx="3863589" cy="1651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1157" y="102694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1" t="12771" r="20342" b="79567"/>
          <a:stretch/>
        </p:blipFill>
        <p:spPr>
          <a:xfrm>
            <a:off x="2630658" y="5120639"/>
            <a:ext cx="7244862" cy="57677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5409028" y="3338782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4447055" y="3828283"/>
            <a:ext cx="3696475" cy="495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질의 응답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Q&amp;A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729133" y="5153283"/>
            <a:ext cx="7413672" cy="529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800" dirty="0" smtClean="0">
                <a:solidFill>
                  <a:srgbClr val="FF979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  </a:t>
            </a:r>
            <a:r>
              <a:rPr lang="ko-KR" altLang="en-US" sz="2800" dirty="0" smtClean="0">
                <a:solidFill>
                  <a:srgbClr val="FF979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     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  정  은      안  시  은      강  영  은  </a:t>
            </a:r>
            <a:endParaRPr lang="en-US" altLang="ko-KR" sz="28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61172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67089" y="1716269"/>
            <a:ext cx="4206240" cy="3291840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71071" y="2352839"/>
            <a:ext cx="3798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</a:t>
            </a:r>
            <a:endParaRPr lang="en-US" altLang="ko-KR" sz="40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계획 이유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6074" y="151932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368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080" y="119264"/>
            <a:ext cx="477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⋏</a:t>
            </a:r>
            <a:r>
              <a:rPr lang="ko-KR" altLang="en-US" sz="2400" b="1" spc="-15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이런</a:t>
            </a:r>
            <a:r>
              <a:rPr lang="ko-KR" altLang="en-US" sz="24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맞춤법 틀리는 이성 </a:t>
            </a:r>
            <a:r>
              <a:rPr lang="en-US" altLang="ko-KR" sz="2400" b="1" spc="-15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sz="2400" b="1" spc="-15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못 참아</a:t>
            </a:r>
            <a:r>
              <a:rPr lang="en-US" altLang="ko-KR" sz="2400" b="1" spc="-15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!”</a:t>
            </a:r>
            <a:endParaRPr lang="ko-KR" altLang="en-US" sz="2400" b="1" spc="-15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8415" y="710608"/>
            <a:ext cx="267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병이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낳다 → 낫다   </a:t>
            </a:r>
            <a:r>
              <a:rPr lang="en-US" altLang="ko-KR" sz="1400" spc="-150" dirty="0" smtClean="0">
                <a:solidFill>
                  <a:srgbClr val="1C02D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21.3%</a:t>
            </a:r>
            <a:endParaRPr lang="ko-KR" altLang="en-US" sz="1400" spc="-150" dirty="0">
              <a:solidFill>
                <a:srgbClr val="1C02D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4173" y="1229860"/>
            <a:ext cx="2015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예기 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얘기  </a:t>
            </a:r>
            <a:r>
              <a:rPr lang="en-US" altLang="ko-KR" sz="1400" spc="-150" dirty="0" smtClean="0">
                <a:solidFill>
                  <a:srgbClr val="1C02D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15.3%</a:t>
            </a:r>
            <a:r>
              <a:rPr lang="ko-KR" altLang="en-US" sz="1400" spc="-150" dirty="0" smtClean="0">
                <a:solidFill>
                  <a:srgbClr val="1C02D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sz="1400" spc="-150" dirty="0">
              <a:solidFill>
                <a:srgbClr val="1C02D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4173" y="1782515"/>
            <a:ext cx="278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문안하다</a:t>
            </a:r>
            <a:r>
              <a:rPr lang="ko-KR" altLang="en-US" sz="1400" spc="-150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무난하다  </a:t>
            </a:r>
            <a:r>
              <a:rPr lang="en-US" altLang="ko-KR" sz="1400" spc="-150" dirty="0" smtClean="0">
                <a:solidFill>
                  <a:srgbClr val="1C02D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14.7%</a:t>
            </a:r>
            <a:endParaRPr lang="ko-KR" altLang="en-US" sz="1400" spc="-150" dirty="0">
              <a:solidFill>
                <a:srgbClr val="1C02D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4025" y="2337866"/>
            <a:ext cx="255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않</a:t>
            </a:r>
            <a:r>
              <a:rPr lang="ko-KR" altLang="en-US" sz="1400" spc="-150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해 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안 해  </a:t>
            </a:r>
            <a:r>
              <a:rPr lang="en-US" altLang="ko-KR" sz="1400" spc="-150" dirty="0" smtClean="0">
                <a:solidFill>
                  <a:srgbClr val="1C02D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10.9%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sz="1400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4173" y="2887706"/>
            <a:ext cx="278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어의없다</a:t>
            </a:r>
            <a:r>
              <a:rPr lang="ko-KR" altLang="en-US" sz="1400" spc="-150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어이없다  </a:t>
            </a:r>
            <a:r>
              <a:rPr lang="en-US" altLang="ko-KR" sz="1400" spc="-150" dirty="0" smtClean="0">
                <a:solidFill>
                  <a:srgbClr val="1C02D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8.6%</a:t>
            </a:r>
            <a:endParaRPr lang="ko-KR" altLang="en-US" sz="1400" spc="-150" dirty="0">
              <a:solidFill>
                <a:srgbClr val="1C02D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34324" y="997293"/>
            <a:ext cx="3237875" cy="2510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4325" y="1538385"/>
            <a:ext cx="2299131" cy="24682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1373" y="2085544"/>
            <a:ext cx="2192322" cy="24899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31372" y="2661240"/>
            <a:ext cx="1705497" cy="2283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1373" y="3181065"/>
            <a:ext cx="1383016" cy="24992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5080" y="3709148"/>
            <a:ext cx="477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⋏맞춤법 실수에 </a:t>
            </a:r>
            <a:r>
              <a:rPr lang="ko-KR" altLang="en-US" sz="2400" b="1" spc="-15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♥호감 </a:t>
            </a:r>
            <a:r>
              <a:rPr lang="ko-KR" altLang="en-US" sz="24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식은 적</a:t>
            </a:r>
            <a:r>
              <a:rPr lang="en-US" altLang="ko-KR" sz="24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24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5267" y="709211"/>
            <a:ext cx="267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병이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낳다 → 낫다   </a:t>
            </a:r>
            <a:r>
              <a:rPr lang="en-US" altLang="ko-KR" sz="1400" spc="-150" dirty="0" smtClean="0">
                <a:solidFill>
                  <a:srgbClr val="FF006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25.5%</a:t>
            </a:r>
            <a:endParaRPr lang="ko-KR" altLang="en-US" sz="1400" spc="-150" dirty="0">
              <a:solidFill>
                <a:srgbClr val="FF006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1024" y="2337203"/>
            <a:ext cx="2015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예기 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얘기  </a:t>
            </a:r>
            <a:r>
              <a:rPr lang="en-US" altLang="ko-KR" sz="1400" spc="-150" dirty="0" smtClean="0">
                <a:solidFill>
                  <a:srgbClr val="FF006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12.2%</a:t>
            </a:r>
            <a:endParaRPr lang="ko-KR" altLang="en-US" sz="1400" spc="-150" dirty="0">
              <a:solidFill>
                <a:srgbClr val="FF006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25267" y="1221648"/>
            <a:ext cx="278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문안하다</a:t>
            </a:r>
            <a:r>
              <a:rPr lang="ko-KR" altLang="en-US" sz="1400" spc="-150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무난하다  </a:t>
            </a:r>
            <a:r>
              <a:rPr lang="en-US" altLang="ko-KR" sz="1400" spc="-150" dirty="0" smtClean="0">
                <a:solidFill>
                  <a:srgbClr val="FF006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15.6%</a:t>
            </a:r>
            <a:endParaRPr lang="ko-KR" altLang="en-US" sz="1400" spc="-150" dirty="0">
              <a:solidFill>
                <a:srgbClr val="FF006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8145" y="1759206"/>
            <a:ext cx="255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않</a:t>
            </a:r>
            <a:r>
              <a:rPr lang="ko-KR" altLang="en-US" sz="1400" spc="-150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해 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안 해  </a:t>
            </a:r>
            <a:r>
              <a:rPr lang="en-US" altLang="ko-KR" sz="1400" spc="-150" dirty="0" smtClean="0">
                <a:solidFill>
                  <a:srgbClr val="FF006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13.8%</a:t>
            </a:r>
            <a:endParaRPr lang="ko-KR" altLang="en-US" sz="1400" spc="-150" dirty="0">
              <a:solidFill>
                <a:srgbClr val="FF006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4157" y="2851469"/>
            <a:ext cx="278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남녀의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400" spc="-150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연예 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연애 </a:t>
            </a:r>
            <a:r>
              <a:rPr lang="en-US" altLang="ko-KR" sz="1400" spc="-150" dirty="0" smtClean="0">
                <a:solidFill>
                  <a:srgbClr val="FF006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10%</a:t>
            </a:r>
            <a:endParaRPr lang="ko-KR" altLang="en-US" sz="1400" spc="-150" dirty="0">
              <a:solidFill>
                <a:srgbClr val="FF006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31614" y="989848"/>
            <a:ext cx="3292988" cy="248314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21325" y="2066983"/>
            <a:ext cx="1730308" cy="250379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34204" y="2659421"/>
            <a:ext cx="1590820" cy="219743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47083" y="3181065"/>
            <a:ext cx="1324722" cy="231819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18733" y="1508382"/>
            <a:ext cx="2011045" cy="24168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4" r="25845" b="13226"/>
          <a:stretch/>
        </p:blipFill>
        <p:spPr>
          <a:xfrm>
            <a:off x="6436434" y="4255588"/>
            <a:ext cx="1178237" cy="205499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1" r="29986" b="12840"/>
          <a:stretch/>
        </p:blipFill>
        <p:spPr>
          <a:xfrm>
            <a:off x="3060042" y="4324220"/>
            <a:ext cx="991404" cy="19831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85449" y="5460600"/>
            <a:ext cx="119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spc="-150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있다</a:t>
            </a:r>
            <a:endParaRPr lang="en-US" altLang="ko-KR" b="1" spc="-150" dirty="0" smtClean="0">
              <a:solidFill>
                <a:srgbClr val="0070C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en-US" altLang="ko-KR" b="1" spc="-150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28.6%</a:t>
            </a:r>
            <a:endParaRPr lang="ko-KR" altLang="en-US" b="1" spc="-150" dirty="0">
              <a:solidFill>
                <a:srgbClr val="0070C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7743" y="5385584"/>
            <a:ext cx="119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spc="-150" dirty="0" smtClean="0">
                <a:solidFill>
                  <a:srgbClr val="FF006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있다</a:t>
            </a:r>
            <a:endParaRPr lang="en-US" altLang="ko-KR" sz="2400" b="1" spc="-150" dirty="0" smtClean="0">
              <a:solidFill>
                <a:srgbClr val="FF006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en-US" altLang="ko-KR" sz="2400" b="1" spc="-150" dirty="0" smtClean="0">
                <a:solidFill>
                  <a:srgbClr val="FF006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65.5%</a:t>
            </a:r>
            <a:endParaRPr lang="ko-KR" altLang="en-US" sz="2400" b="1" spc="-150" dirty="0">
              <a:solidFill>
                <a:srgbClr val="FF006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5979" y="5449553"/>
            <a:ext cx="104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spc="-150" dirty="0" smtClean="0">
                <a:solidFill>
                  <a:srgbClr val="FF006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없다</a:t>
            </a:r>
            <a:endParaRPr lang="en-US" altLang="ko-KR" b="1" spc="-150" dirty="0" smtClean="0">
              <a:solidFill>
                <a:srgbClr val="FF006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en-US" altLang="ko-KR" b="1" spc="-150" dirty="0" smtClean="0">
                <a:solidFill>
                  <a:srgbClr val="FF006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34.5%</a:t>
            </a:r>
            <a:endParaRPr lang="ko-KR" altLang="en-US" b="1" spc="-150" dirty="0">
              <a:solidFill>
                <a:srgbClr val="FF006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1104" y="5275934"/>
            <a:ext cx="119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spc="-150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없다</a:t>
            </a:r>
            <a:endParaRPr lang="en-US" altLang="ko-KR" sz="2400" b="1" spc="-150" dirty="0" smtClean="0">
              <a:solidFill>
                <a:srgbClr val="0070C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en-US" altLang="ko-KR" sz="2400" b="1" spc="-150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71.4%</a:t>
            </a:r>
            <a:endParaRPr lang="ko-KR" altLang="en-US" sz="2400" b="1" spc="-150" dirty="0">
              <a:solidFill>
                <a:srgbClr val="0070C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92815" y="6432160"/>
            <a:ext cx="473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■출처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400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소셜데이팅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＇</a:t>
            </a:r>
            <a:r>
              <a:rPr lang="ko-KR" altLang="en-US" sz="1400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이츄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’(echu.co.kr) </a:t>
            </a:r>
            <a:r>
              <a:rPr lang="ko-KR" altLang="en-US" sz="1400" spc="-150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■ 대상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미혼남녀 </a:t>
            </a:r>
            <a:r>
              <a:rPr lang="en-US" altLang="ko-KR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1,249</a:t>
            </a:r>
            <a:r>
              <a:rPr lang="ko-KR" altLang="en-US" sz="1400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명 </a:t>
            </a:r>
            <a:endParaRPr lang="ko-KR" altLang="en-US" sz="1400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6377" y="5218721"/>
            <a:ext cx="1021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600" b="1" spc="-150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endParaRPr lang="ko-KR" altLang="en-US" sz="6600" b="1" spc="-150" dirty="0">
              <a:solidFill>
                <a:srgbClr val="0070C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96896" y="5199363"/>
            <a:ext cx="755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600" b="1" spc="-150" dirty="0" smtClean="0">
                <a:solidFill>
                  <a:srgbClr val="FF006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&gt;</a:t>
            </a:r>
            <a:endParaRPr lang="ko-KR" altLang="en-US" sz="6600" b="1" spc="-150" dirty="0">
              <a:solidFill>
                <a:srgbClr val="FF006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1097280" y="3587262"/>
            <a:ext cx="9847385" cy="14067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192172" y="1611572"/>
            <a:ext cx="28136" cy="5042446"/>
          </a:xfrm>
          <a:prstGeom prst="line">
            <a:avLst/>
          </a:prstGeom>
          <a:ln w="2857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87397" y="1611572"/>
            <a:ext cx="28136" cy="5042446"/>
          </a:xfrm>
          <a:prstGeom prst="line">
            <a:avLst/>
          </a:prstGeom>
          <a:ln w="2857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21545" y="4036162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21545" y="4557501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5430" y="4102472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부적절한 말하기 습관</a:t>
            </a:r>
            <a:endParaRPr lang="ko-KR" altLang="en-US" sz="20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430" y="4749784"/>
            <a:ext cx="2799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지나친 비속어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일방적 말하기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직설적 어투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지나친 </a:t>
            </a:r>
            <a:r>
              <a:rPr lang="ko-KR" altLang="en-US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완곡어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070231" y="4047554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70231" y="4568893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4116" y="4113864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쉽게 틀리는 맞춤법</a:t>
            </a:r>
            <a:endParaRPr lang="ko-KR" altLang="en-US" sz="20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4116" y="4761176"/>
            <a:ext cx="279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자주 틀리는 맞춤법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잘 모르는 맞춤법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65457" y="4032142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065457" y="4553481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99342" y="4098452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어려운 공문서 작성</a:t>
            </a:r>
            <a:endParaRPr lang="ko-KR" altLang="en-US" sz="20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99342" y="4745764"/>
            <a:ext cx="279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언어예절에 어긋나는 글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중복되는 어휘의 사용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일상 언어의 사용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01.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서비스 계획 이유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16698" r="18302" b="30038"/>
          <a:stretch/>
        </p:blipFill>
        <p:spPr>
          <a:xfrm>
            <a:off x="1430762" y="1884638"/>
            <a:ext cx="2281473" cy="18183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4116" y="2209184"/>
            <a:ext cx="2799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</a:t>
            </a:r>
            <a:r>
              <a:rPr lang="ko-KR" altLang="en-US" sz="4400" b="1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vs. </a:t>
            </a:r>
            <a:r>
              <a:rPr lang="ko-KR" altLang="en-US" sz="4400" b="1" spc="-15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않</a:t>
            </a:r>
            <a:endParaRPr lang="en-US" altLang="ko-KR" sz="4400" b="1" spc="-1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4400" b="1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되 </a:t>
            </a:r>
            <a:r>
              <a:rPr lang="en-US" altLang="ko-KR" sz="4400" b="1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vs. </a:t>
            </a:r>
            <a:r>
              <a:rPr lang="ko-KR" altLang="en-US" sz="4400" b="1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돼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3"/>
          <a:stretch/>
        </p:blipFill>
        <p:spPr>
          <a:xfrm>
            <a:off x="9271783" y="2113010"/>
            <a:ext cx="1785424" cy="15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3"/>
          <a:stretch/>
        </p:blipFill>
        <p:spPr>
          <a:xfrm>
            <a:off x="-28181" y="1776329"/>
            <a:ext cx="5885166" cy="508167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011282" y="2421099"/>
            <a:ext cx="1558344" cy="2025718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5219" y="2421099"/>
            <a:ext cx="206063" cy="502276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 rot="2660470">
            <a:off x="1817342" y="2878301"/>
            <a:ext cx="326572" cy="21894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2660470">
            <a:off x="1829566" y="3528803"/>
            <a:ext cx="455985" cy="46125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 rot="21424448">
            <a:off x="1840499" y="3940815"/>
            <a:ext cx="547015" cy="52309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7177" y="2807529"/>
            <a:ext cx="1179405" cy="1120969"/>
          </a:xfrm>
          <a:prstGeom prst="rect">
            <a:avLst/>
          </a:prstGeom>
          <a:solidFill>
            <a:schemeClr val="bg1"/>
          </a:solidFill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61248" y="2937183"/>
            <a:ext cx="1194465" cy="40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바로찬글</a:t>
            </a:r>
            <a:r>
              <a:rPr lang="ko-KR" altLang="en-US" sz="1400" dirty="0" smtClean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341580" y="3471438"/>
            <a:ext cx="700750" cy="0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2288737" y="3466910"/>
            <a:ext cx="939485" cy="4600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한국어 </a:t>
            </a:r>
            <a:endParaRPr lang="en-US" altLang="ko-KR" sz="900" dirty="0" smtClean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9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말하기 및 글쓰기 </a:t>
            </a:r>
            <a:endParaRPr lang="en-US" altLang="ko-KR" sz="900" dirty="0" smtClean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9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교정 서비스 </a:t>
            </a:r>
            <a:endParaRPr lang="en-US" altLang="ko-KR" sz="900" dirty="0" smtClean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038093" y="3211187"/>
            <a:ext cx="1440774" cy="260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바르고 옹골찬 글쓰기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1493" b="16673"/>
          <a:stretch/>
        </p:blipFill>
        <p:spPr>
          <a:xfrm rot="307665">
            <a:off x="3049797" y="3607829"/>
            <a:ext cx="264710" cy="282052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402052" y="503113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02052" y="1024452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937" y="531789"/>
            <a:ext cx="279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주요  </a:t>
            </a:r>
            <a:r>
              <a:rPr lang="ko-KR" altLang="en-US" sz="2400" b="1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타겟층</a:t>
            </a:r>
            <a:endParaRPr lang="ko-KR" altLang="en-US" sz="24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214737" y="2672237"/>
            <a:ext cx="243044" cy="251138"/>
          </a:xfrm>
          <a:prstGeom prst="ellipse">
            <a:avLst/>
          </a:prstGeom>
          <a:solidFill>
            <a:srgbClr val="FF9797"/>
          </a:solidFill>
          <a:ln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9797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356344" y="1201479"/>
            <a:ext cx="2073578" cy="1570258"/>
          </a:xfrm>
          <a:prstGeom prst="line">
            <a:avLst/>
          </a:prstGeom>
          <a:ln w="7302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415854" y="1201479"/>
            <a:ext cx="1674261" cy="0"/>
          </a:xfrm>
          <a:prstGeom prst="line">
            <a:avLst/>
          </a:prstGeom>
          <a:ln w="7302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763461" y="91494"/>
            <a:ext cx="2306068" cy="2219970"/>
          </a:xfrm>
          <a:prstGeom prst="ellipse">
            <a:avLst/>
          </a:prstGeom>
          <a:solidFill>
            <a:srgbClr val="FFCCCC"/>
          </a:solidFill>
          <a:ln w="793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207418" y="3142332"/>
            <a:ext cx="243044" cy="251138"/>
          </a:xfrm>
          <a:prstGeom prst="ellipse">
            <a:avLst/>
          </a:prstGeom>
          <a:solidFill>
            <a:srgbClr val="FF9797"/>
          </a:solidFill>
          <a:ln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9797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32" name="직선 연결선 31"/>
          <p:cNvCxnSpPr>
            <a:stCxn id="31" idx="6"/>
            <a:endCxn id="34" idx="2"/>
          </p:cNvCxnSpPr>
          <p:nvPr/>
        </p:nvCxnSpPr>
        <p:spPr>
          <a:xfrm flipV="1">
            <a:off x="3450462" y="3028899"/>
            <a:ext cx="5227910" cy="239002"/>
          </a:xfrm>
          <a:prstGeom prst="line">
            <a:avLst/>
          </a:prstGeom>
          <a:ln w="7302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8678372" y="1924571"/>
            <a:ext cx="2306068" cy="2208656"/>
          </a:xfrm>
          <a:prstGeom prst="ellipse">
            <a:avLst/>
          </a:prstGeom>
          <a:solidFill>
            <a:srgbClr val="FFCCCC"/>
          </a:solidFill>
          <a:ln w="793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228175" y="3827488"/>
            <a:ext cx="243044" cy="251138"/>
          </a:xfrm>
          <a:prstGeom prst="ellipse">
            <a:avLst/>
          </a:prstGeom>
          <a:solidFill>
            <a:srgbClr val="FF9797"/>
          </a:solidFill>
          <a:ln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9797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3369782" y="3926989"/>
            <a:ext cx="3832875" cy="1260499"/>
          </a:xfrm>
          <a:prstGeom prst="line">
            <a:avLst/>
          </a:prstGeom>
          <a:ln w="73025">
            <a:solidFill>
              <a:srgbClr val="FF97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6826259" y="4202360"/>
            <a:ext cx="2306068" cy="2219970"/>
          </a:xfrm>
          <a:prstGeom prst="ellipse">
            <a:avLst/>
          </a:prstGeom>
          <a:solidFill>
            <a:srgbClr val="FFCCCC"/>
          </a:solidFill>
          <a:ln w="793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5" name="Picture 4" descr="C:\Users\Bennie\AppData\Local\Temp\_AZTMP0_\icon_475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0170" y="265651"/>
            <a:ext cx="1120989" cy="1120989"/>
          </a:xfrm>
          <a:prstGeom prst="rect">
            <a:avLst/>
          </a:prstGeom>
          <a:noFill/>
        </p:spPr>
      </p:pic>
      <p:pic>
        <p:nvPicPr>
          <p:cNvPr id="56" name="Picture 3" descr="C:\Users\Bennie\AppData\Local\Temp\_AZTMP0_\icon_4750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2552" y="265651"/>
            <a:ext cx="1092736" cy="1092736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6968195" y="1407062"/>
            <a:ext cx="1944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</a:t>
            </a:r>
            <a:r>
              <a:rPr lang="ko-KR" altLang="en-US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 </a:t>
            </a:r>
            <a:r>
              <a:rPr lang="ko-KR" altLang="en-US" sz="2800" b="1" spc="-150" dirty="0" err="1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학생군</a:t>
            </a:r>
            <a:endParaRPr lang="ko-KR" altLang="en-US" sz="28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75699" y="3250119"/>
            <a:ext cx="1944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사회 초년생</a:t>
            </a:r>
            <a:endParaRPr lang="ko-KR" altLang="en-US" sz="28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8" r="31158" b="13001"/>
          <a:stretch/>
        </p:blipFill>
        <p:spPr>
          <a:xfrm>
            <a:off x="9831406" y="2128798"/>
            <a:ext cx="531237" cy="119844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2" t="25230" r="49863" b="38257"/>
          <a:stretch/>
        </p:blipFill>
        <p:spPr>
          <a:xfrm>
            <a:off x="9372448" y="2082019"/>
            <a:ext cx="516214" cy="127192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9" r="29760" b="12821"/>
          <a:stretch/>
        </p:blipFill>
        <p:spPr>
          <a:xfrm>
            <a:off x="7924019" y="4441986"/>
            <a:ext cx="589297" cy="1201539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 r="29555" b="13231"/>
          <a:stretch/>
        </p:blipFill>
        <p:spPr>
          <a:xfrm>
            <a:off x="7458990" y="4448766"/>
            <a:ext cx="579470" cy="120633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295050" y="5668858"/>
            <a:ext cx="1944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</a:t>
            </a:r>
            <a:r>
              <a:rPr lang="ko-KR" altLang="en-US" sz="2800" b="1" spc="-150" dirty="0" smtClean="0">
                <a:solidFill>
                  <a:prstClr val="black"/>
                </a:solidFill>
              </a:rPr>
              <a:t>∙</a:t>
            </a:r>
            <a:r>
              <a:rPr lang="ko-KR" altLang="en-US" sz="2800" b="1" spc="-150" dirty="0" smtClean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장년층</a:t>
            </a:r>
            <a:endParaRPr lang="ko-KR" altLang="en-US" sz="2800" b="1" spc="-150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3022" y="1716269"/>
            <a:ext cx="4206240" cy="3291840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71070" y="2392693"/>
            <a:ext cx="3798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  <a:p>
            <a:pPr algn="ctr"/>
            <a:r>
              <a:rPr lang="ko-KR" altLang="en-US" sz="40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바로찬글</a:t>
            </a:r>
            <a:endParaRPr lang="en-US" altLang="ko-KR" sz="40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6074" y="151932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113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02. </a:t>
            </a:r>
            <a:r>
              <a:rPr lang="ko-KR" altLang="en-US" sz="20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바로찬글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서비스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396060" y="364225"/>
            <a:ext cx="2811118" cy="2837835"/>
            <a:chOff x="3396060" y="364225"/>
            <a:chExt cx="2811118" cy="28378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0" r="15402" b="13846"/>
            <a:stretch/>
          </p:blipFill>
          <p:spPr>
            <a:xfrm rot="3875759">
              <a:off x="4002324" y="177297"/>
              <a:ext cx="1477108" cy="1850963"/>
            </a:xfrm>
            <a:prstGeom prst="rect">
              <a:avLst/>
            </a:prstGeom>
          </p:spPr>
        </p:pic>
        <p:cxnSp>
          <p:nvCxnSpPr>
            <p:cNvPr id="10" name="직선 연결선 9"/>
            <p:cNvCxnSpPr/>
            <p:nvPr/>
          </p:nvCxnSpPr>
          <p:spPr>
            <a:xfrm>
              <a:off x="3662175" y="1900583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662175" y="2421922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96060" y="1966893"/>
              <a:ext cx="2799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latin typeface="+mj-lt"/>
                </a:rPr>
                <a:t>Wearable Tech </a:t>
              </a:r>
              <a:endParaRPr lang="ko-KR" altLang="en-US" sz="2000" b="1" spc="-15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07706" y="2494174"/>
              <a:ext cx="2799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녹음 내용을 바탕으로 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언어 교정 서비스 제공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115371" y="87376"/>
            <a:ext cx="3451892" cy="3133934"/>
            <a:chOff x="6815569" y="107690"/>
            <a:chExt cx="3451892" cy="31339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4" r="4824" b="21533"/>
            <a:stretch/>
          </p:blipFill>
          <p:spPr>
            <a:xfrm flipH="1">
              <a:off x="8163187" y="107690"/>
              <a:ext cx="839665" cy="75645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t="16424" r="7584" b="26642"/>
            <a:stretch/>
          </p:blipFill>
          <p:spPr>
            <a:xfrm>
              <a:off x="7480972" y="913050"/>
              <a:ext cx="1532361" cy="106086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3" r="18484" b="16817"/>
            <a:stretch/>
          </p:blipFill>
          <p:spPr>
            <a:xfrm>
              <a:off x="8823866" y="924653"/>
              <a:ext cx="725752" cy="955339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7449399" y="1940500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449399" y="2461839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15569" y="2006810"/>
              <a:ext cx="3451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latin typeface="+mj-lt"/>
                </a:rPr>
                <a:t>글 첨삭  </a:t>
              </a:r>
              <a:r>
                <a:rPr lang="en-US" altLang="ko-KR" sz="2000" b="1" spc="-150" dirty="0" smtClean="0">
                  <a:latin typeface="+mj-lt"/>
                </a:rPr>
                <a:t>– PC &amp; Smart Phone</a:t>
              </a:r>
              <a:endParaRPr lang="ko-KR" altLang="en-US" sz="2000" b="1" spc="-15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83284" y="2533738"/>
              <a:ext cx="2799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PC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와 </a:t>
              </a:r>
              <a:r>
                <a:rPr lang="ko-KR" altLang="en-US" sz="20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스마트폰에서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모두 서비스 이용 가능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71931" y="2935827"/>
            <a:ext cx="2859387" cy="3611530"/>
            <a:chOff x="771931" y="2935827"/>
            <a:chExt cx="2859387" cy="361153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3"/>
            <a:stretch/>
          </p:blipFill>
          <p:spPr>
            <a:xfrm>
              <a:off x="1038046" y="3431253"/>
              <a:ext cx="1981511" cy="171097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3" r="12017" b="18417"/>
            <a:stretch/>
          </p:blipFill>
          <p:spPr>
            <a:xfrm>
              <a:off x="2350701" y="2935827"/>
              <a:ext cx="902999" cy="990853"/>
            </a:xfrm>
            <a:prstGeom prst="rect">
              <a:avLst/>
            </a:prstGeom>
          </p:spPr>
        </p:pic>
        <p:cxnSp>
          <p:nvCxnSpPr>
            <p:cNvPr id="25" name="직선 연결선 24"/>
            <p:cNvCxnSpPr/>
            <p:nvPr/>
          </p:nvCxnSpPr>
          <p:spPr>
            <a:xfrm>
              <a:off x="1038046" y="5211423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038046" y="5732762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71931" y="5277733"/>
              <a:ext cx="2799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latin typeface="+mj-lt"/>
                </a:rPr>
                <a:t>Daily Quiz</a:t>
              </a:r>
              <a:endParaRPr lang="ko-KR" altLang="en-US" sz="2000" b="1" spc="-15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1846" y="5839471"/>
              <a:ext cx="2799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어플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접속 시 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‘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오늘의 퀴즈</a:t>
              </a:r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’ 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서비스 제공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56560" y="3570236"/>
            <a:ext cx="2847987" cy="2990821"/>
            <a:chOff x="8907787" y="3510369"/>
            <a:chExt cx="2847987" cy="2990821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6"/>
            <a:stretch/>
          </p:blipFill>
          <p:spPr>
            <a:xfrm>
              <a:off x="9340956" y="3510369"/>
              <a:ext cx="1933135" cy="1416295"/>
            </a:xfrm>
            <a:prstGeom prst="rect">
              <a:avLst/>
            </a:prstGeom>
          </p:spPr>
        </p:pic>
        <p:cxnSp>
          <p:nvCxnSpPr>
            <p:cNvPr id="33" name="직선 연결선 32"/>
            <p:cNvCxnSpPr/>
            <p:nvPr/>
          </p:nvCxnSpPr>
          <p:spPr>
            <a:xfrm>
              <a:off x="9222417" y="5145112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9222417" y="5666451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956302" y="5211422"/>
              <a:ext cx="2799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latin typeface="+mj-lt"/>
                </a:rPr>
                <a:t>Cloud </a:t>
              </a:r>
              <a:r>
                <a:rPr lang="ko-KR" altLang="en-US" sz="2000" b="1" spc="-150" dirty="0" smtClean="0">
                  <a:latin typeface="+mj-lt"/>
                </a:rPr>
                <a:t>제공</a:t>
              </a:r>
              <a:endParaRPr lang="ko-KR" altLang="en-US" sz="2000" b="1" spc="-15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07787" y="5793304"/>
              <a:ext cx="2799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웹사이트 계정 생성 시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무료 </a:t>
              </a:r>
              <a:r>
                <a:rPr lang="ko-KR" altLang="en-US" sz="20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클라우드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제공 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7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02. </a:t>
            </a:r>
            <a:r>
              <a:rPr lang="ko-KR" altLang="en-US" sz="20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바로찬글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서비스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14331" y="421036"/>
            <a:ext cx="4628271" cy="994522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270855" y="1152443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57384" y="58231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글쓰기 습관 교정</a:t>
            </a:r>
            <a:endParaRPr lang="ko-KR" altLang="en-US" sz="2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1846" y="4587950"/>
            <a:ext cx="10900609" cy="1897255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625" y="2800365"/>
            <a:ext cx="1015139" cy="973276"/>
          </a:xfrm>
          <a:prstGeom prst="rect">
            <a:avLst/>
          </a:prstGeom>
          <a:ln w="31750">
            <a:solidFill>
              <a:srgbClr val="FF9797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952717" y="5028745"/>
            <a:ext cx="8658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한 번의 교정</a:t>
            </a:r>
            <a:r>
              <a:rPr lang="en-US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&amp;</a:t>
            </a:r>
            <a:r>
              <a:rPr lang="ko-KR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첨삭으로 그치지 않고</a:t>
            </a:r>
            <a:r>
              <a:rPr lang="en-US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사용자 언어 사용 습관의 발전을 위하여 </a:t>
            </a:r>
            <a:endParaRPr lang="en-US" altLang="ko-KR" sz="2000" kern="100" dirty="0" smtClean="0">
              <a:latin typeface="a옛날목욕탕L" panose="02020600000000000000" pitchFamily="18" charset="-127"/>
              <a:ea typeface="a옛날목욕탕L" panose="02020600000000000000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2000" kern="1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주로 </a:t>
            </a:r>
            <a:r>
              <a:rPr lang="ko-KR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지적 받았던 언어 습관에 대한 복습 퀴즈 제공</a:t>
            </a:r>
            <a:r>
              <a:rPr lang="en-US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, </a:t>
            </a:r>
            <a:endParaRPr lang="en-US" altLang="ko-KR" sz="2000" kern="100" dirty="0" smtClean="0">
              <a:latin typeface="a옛날목욕탕L" panose="02020600000000000000" pitchFamily="18" charset="-127"/>
              <a:ea typeface="a옛날목욕탕L" panose="02020600000000000000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2000" kern="1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오늘의 </a:t>
            </a:r>
            <a:r>
              <a:rPr lang="ko-KR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퀴즈 및 출석 체크 이벤트 제공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3"/>
          <a:stretch/>
        </p:blipFill>
        <p:spPr>
          <a:xfrm>
            <a:off x="4881177" y="2062663"/>
            <a:ext cx="1981511" cy="171097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3" r="12017" b="18417"/>
          <a:stretch/>
        </p:blipFill>
        <p:spPr>
          <a:xfrm>
            <a:off x="6193832" y="1567237"/>
            <a:ext cx="902999" cy="99085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727930" y="2921738"/>
            <a:ext cx="220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Daily Quiz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895046" y="2250388"/>
            <a:ext cx="876817" cy="623445"/>
          </a:xfrm>
          <a:prstGeom prst="line">
            <a:avLst/>
          </a:prstGeom>
          <a:ln w="2857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760288" y="2858432"/>
            <a:ext cx="2175856" cy="629345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798</Words>
  <Application>Microsoft Office PowerPoint</Application>
  <PresentationFormat>사용자 지정</PresentationFormat>
  <Paragraphs>214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굴림</vt:lpstr>
      <vt:lpstr>Arial</vt:lpstr>
      <vt:lpstr>Times New Roman</vt:lpstr>
      <vt:lpstr>210 콤퓨타세탁 L</vt:lpstr>
      <vt:lpstr>나눔스퀘어 Bold</vt:lpstr>
      <vt:lpstr>a동화M</vt:lpstr>
      <vt:lpstr>배달의민족 한나는 열한살</vt:lpstr>
      <vt:lpstr>나눔스퀘어OTF ExtraBold</vt:lpstr>
      <vt:lpstr>a옛날목욕탕L</vt:lpstr>
      <vt:lpstr>배달의민족 도현</vt:lpstr>
      <vt:lpstr>맑은 고딕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바로찬글 : 바르고 옹골한 글을 쓰라 는 뜻으로 지음.</dc:title>
  <dc:creator>오정은</dc:creator>
  <cp:lastModifiedBy>MH</cp:lastModifiedBy>
  <cp:revision>52</cp:revision>
  <dcterms:created xsi:type="dcterms:W3CDTF">2017-05-28T11:05:32Z</dcterms:created>
  <dcterms:modified xsi:type="dcterms:W3CDTF">2017-06-13T04:11:20Z</dcterms:modified>
</cp:coreProperties>
</file>