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324" r:id="rId4"/>
    <p:sldId id="323" r:id="rId5"/>
    <p:sldId id="325" r:id="rId6"/>
    <p:sldId id="326" r:id="rId7"/>
    <p:sldId id="327" r:id="rId8"/>
    <p:sldId id="29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5050"/>
    <a:srgbClr val="FFCCCC"/>
    <a:srgbClr val="FFFF99"/>
    <a:srgbClr val="FF9999"/>
    <a:srgbClr val="FFFF66"/>
    <a:srgbClr val="FFFFCC"/>
    <a:srgbClr val="CCFFFF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08" y="2070993"/>
            <a:ext cx="5855958" cy="2553619"/>
          </a:xfrm>
        </p:spPr>
        <p:txBody>
          <a:bodyPr>
            <a:normAutofit/>
          </a:bodyPr>
          <a:lstStyle>
            <a:lvl1pPr algn="r">
              <a:defRPr sz="5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9707" y="4636048"/>
            <a:ext cx="5855958" cy="821752"/>
          </a:xfrm>
        </p:spPr>
        <p:txBody>
          <a:bodyPr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  <a:latin typeface="Open Sans"/>
                <a:cs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2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509" y="1981744"/>
            <a:ext cx="5203073" cy="2263210"/>
          </a:xfrm>
        </p:spPr>
        <p:txBody>
          <a:bodyPr anchor="t"/>
          <a:lstStyle>
            <a:lvl1pPr algn="r">
              <a:defRPr sz="5000" b="1" cap="all">
                <a:solidFill>
                  <a:srgbClr val="FBB03D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9507" y="4256396"/>
            <a:ext cx="5211231" cy="447996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bg2"/>
                </a:solidFill>
                <a:latin typeface="Open Sans"/>
                <a:cs typeface="Open San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59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1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708" y="3035621"/>
            <a:ext cx="5855958" cy="255361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텍스트분석 기반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위치분석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신고 접수 프로그램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868146" y="6269811"/>
            <a:ext cx="2963721" cy="555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5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795" y="857232"/>
            <a:ext cx="5203073" cy="3158662"/>
          </a:xfrm>
        </p:spPr>
        <p:txBody>
          <a:bodyPr/>
          <a:lstStyle/>
          <a:p>
            <a:r>
              <a:rPr lang="ko-KR" altLang="en-US" dirty="0" smtClean="0"/>
              <a:t>구상 배경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68146" y="6269811"/>
            <a:ext cx="2963721" cy="555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Trebuchet MS"/>
              </a:rPr>
              <a:t>7</a:t>
            </a:r>
            <a:r>
              <a:rPr lang="ko-KR" altLang="en-US" sz="1800" dirty="0" smtClean="0">
                <a:solidFill>
                  <a:schemeClr val="bg1">
                    <a:lumMod val="85000"/>
                  </a:schemeClr>
                </a:solidFill>
                <a:latin typeface="Trebuchet MS"/>
              </a:rPr>
              <a:t>조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Trebuchet M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23928" y="1844825"/>
            <a:ext cx="4860956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base">
              <a:buAutoNum type="arabicPeriod"/>
            </a:pPr>
            <a:r>
              <a:rPr lang="ko-KR" altLang="en-US" sz="2400" dirty="0" smtClean="0"/>
              <a:t>사람의 언어를 분석하는</a:t>
            </a:r>
            <a:endParaRPr lang="en-US" altLang="ko-KR" sz="2400" dirty="0" smtClean="0"/>
          </a:p>
          <a:p>
            <a:pPr algn="l" fontAlgn="base"/>
            <a:r>
              <a:rPr lang="ko-KR" altLang="en-US" sz="2400" dirty="0" smtClean="0"/>
              <a:t>     음성인식 기술이 발달함</a:t>
            </a:r>
            <a:endParaRPr lang="en-US" altLang="ko-KR" sz="2400" dirty="0" smtClean="0"/>
          </a:p>
          <a:p>
            <a:pPr algn="l" fontAlgn="base"/>
            <a:endParaRPr lang="en-US" altLang="ko-KR" sz="2400" dirty="0" smtClean="0"/>
          </a:p>
          <a:p>
            <a:pPr algn="l" fontAlgn="base"/>
            <a:r>
              <a:rPr lang="en-US" sz="2400" dirty="0" smtClean="0"/>
              <a:t>2. </a:t>
            </a:r>
            <a:r>
              <a:rPr lang="ko-KR" altLang="en-US" sz="2400" dirty="0" smtClean="0"/>
              <a:t>신고 시에 신고자가 본인의</a:t>
            </a:r>
            <a:endParaRPr lang="en-US" altLang="ko-KR" sz="2400" dirty="0" smtClean="0"/>
          </a:p>
          <a:p>
            <a:pPr algn="l" fontAlgn="base"/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ko-KR" altLang="en-US" sz="2400" dirty="0" smtClean="0"/>
              <a:t>위치를 제대로 인지하지</a:t>
            </a:r>
            <a:endParaRPr lang="en-US" altLang="ko-KR" sz="2400" dirty="0" smtClean="0"/>
          </a:p>
          <a:p>
            <a:pPr algn="l" fontAlgn="base"/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ko-KR" altLang="en-US" sz="2400" dirty="0" smtClean="0"/>
              <a:t>못하거나 내용을 인식하지</a:t>
            </a:r>
            <a:endParaRPr lang="en-US" altLang="ko-KR" sz="2400" dirty="0" smtClean="0"/>
          </a:p>
          <a:p>
            <a:pPr algn="l" fontAlgn="base"/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ko-KR" altLang="en-US" sz="2400" dirty="0" smtClean="0"/>
              <a:t>못해서 곤란한 상황이 발생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1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428752"/>
          </a:xfr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rgbClr val="FF9900"/>
                </a:solidFill>
              </a:rPr>
              <a:t>상품의 원리</a:t>
            </a:r>
            <a:endParaRPr lang="en-US" dirty="0" smtClean="0">
              <a:solidFill>
                <a:srgbClr val="FF5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8146" y="6269811"/>
            <a:ext cx="2963721" cy="555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+mj-ea"/>
              <a:cs typeface="+mj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18276" y="5357826"/>
            <a:ext cx="7858180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신고 전화 또는 문자에 사용된 언어를 분석하여 신고 위치를 </a:t>
            </a:r>
            <a:endParaRPr lang="en-US" altLang="ko-KR" sz="2000" dirty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빠르게 찾아낼 수 있음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 rot="2731235">
            <a:off x="624555" y="5409492"/>
            <a:ext cx="261847" cy="261847"/>
          </a:xfrm>
          <a:prstGeom prst="rect">
            <a:avLst/>
          </a:prstGeom>
          <a:gradFill flip="none" rotWithShape="1">
            <a:gsLst>
              <a:gs pos="0">
                <a:srgbClr val="66FF99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27791"/>
            <a:ext cx="3787045" cy="25703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69217"/>
            <a:ext cx="3782194" cy="28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428752"/>
          </a:xfr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rgbClr val="FF9900"/>
                </a:solidFill>
              </a:rPr>
              <a:t>신고 상황</a:t>
            </a:r>
            <a:r>
              <a:rPr lang="en-US" dirty="0" smtClean="0">
                <a:solidFill>
                  <a:srgbClr val="FF9900"/>
                </a:solidFill>
              </a:rPr>
              <a:t> </a:t>
            </a:r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endParaRPr lang="en-US" dirty="0" smtClean="0">
              <a:solidFill>
                <a:srgbClr val="FF5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8146" y="6269811"/>
            <a:ext cx="2963721" cy="555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+mj-ea"/>
              <a:cs typeface="+mj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11560" y="1196752"/>
            <a:ext cx="7920880" cy="1577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신고 시에 프로그램이 신고자의 텍스트를 분석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사전에 수집되어 코드화된 사물데이터들과의 </a:t>
            </a:r>
            <a:r>
              <a:rPr lang="ko-KR" altLang="en-US" sz="2000" dirty="0" err="1" smtClean="0"/>
              <a:t>일치여부</a:t>
            </a:r>
            <a:r>
              <a:rPr lang="ko-KR" altLang="en-US" sz="2000" dirty="0" smtClean="0"/>
              <a:t> 확인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가능한 여러 장소들 중 가장 가능성이 높은 장소를 선정하여 전송</a:t>
            </a:r>
            <a:endParaRPr lang="ko-KR" alt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072066" y="1857364"/>
            <a:ext cx="4286280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ko-KR" altLang="en-US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44" y="2936352"/>
            <a:ext cx="8229600" cy="1428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ko-KR" altLang="en-US" dirty="0" smtClean="0">
                <a:solidFill>
                  <a:srgbClr val="FF9900"/>
                </a:solidFill>
              </a:rPr>
              <a:t>데이터 수집 </a:t>
            </a:r>
            <a:r>
              <a:rPr lang="en-US" altLang="ko-KR" dirty="0" smtClean="0">
                <a:solidFill>
                  <a:srgbClr val="FF9900"/>
                </a:solidFill>
              </a:rPr>
              <a:t>(</a:t>
            </a:r>
            <a:r>
              <a:rPr lang="ko-KR" altLang="en-US" dirty="0" smtClean="0">
                <a:solidFill>
                  <a:srgbClr val="FF9900"/>
                </a:solidFill>
              </a:rPr>
              <a:t>코드화</a:t>
            </a:r>
            <a:r>
              <a:rPr lang="en-US" altLang="ko-KR" dirty="0" smtClean="0">
                <a:solidFill>
                  <a:srgbClr val="FF9900"/>
                </a:solidFill>
              </a:rPr>
              <a:t>)</a:t>
            </a:r>
            <a:r>
              <a:rPr lang="en-US" dirty="0" smtClean="0">
                <a:solidFill>
                  <a:srgbClr val="FF9900"/>
                </a:solidFill>
              </a:rPr>
              <a:t/>
            </a:r>
            <a:br>
              <a:rPr lang="en-US" dirty="0" smtClean="0">
                <a:solidFill>
                  <a:srgbClr val="FF9900"/>
                </a:solidFill>
              </a:rPr>
            </a:br>
            <a:endParaRPr lang="en-US" dirty="0" smtClean="0">
              <a:solidFill>
                <a:srgbClr val="FF5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1904" y="3795320"/>
            <a:ext cx="7920880" cy="2225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로드뷰를</a:t>
            </a:r>
            <a:r>
              <a:rPr lang="ko-KR" altLang="en-US" sz="2000" dirty="0" smtClean="0"/>
              <a:t> 만드는 방식처럼 촬영하는 자동차가 도로를 지나면서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도로 주변을 전부 촬영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촬영하는 기계 안에는 사진 혹은 영상을 자동으로 인식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분석하여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사물을 분류하는 알고리즘 내장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촬영된 사물들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신호등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쓰레기통 등등을 각각 코드화</a:t>
            </a:r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데이터 수집에는 일반 사용자들의 참여도 가능하도록 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42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6032"/>
            <a:ext cx="8229600" cy="1428752"/>
          </a:xfr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rgbClr val="FF9900"/>
                </a:solidFill>
              </a:rPr>
              <a:t>상품 예시</a:t>
            </a:r>
            <a:endParaRPr lang="en-US" dirty="0" smtClean="0">
              <a:solidFill>
                <a:srgbClr val="FF5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8146" y="6269811"/>
            <a:ext cx="2963721" cy="555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+mj-ea"/>
              <a:cs typeface="+mj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90284" y="5572140"/>
            <a:ext cx="7858180" cy="1097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sz="2000" dirty="0" smtClean="0"/>
              <a:t>낯선 지역 교통사고 목격 신고 시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 smtClean="0"/>
              <a:t>“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웨딩홀</a:t>
            </a:r>
            <a:r>
              <a:rPr lang="ko-KR" altLang="en-US" sz="2000" dirty="0" smtClean="0"/>
              <a:t> 앞 </a:t>
            </a:r>
            <a:r>
              <a:rPr lang="ko-KR" altLang="en-US" sz="2000" dirty="0" smtClean="0">
                <a:solidFill>
                  <a:srgbClr val="0070C0"/>
                </a:solidFill>
              </a:rPr>
              <a:t>횡단보도</a:t>
            </a:r>
            <a:r>
              <a:rPr lang="ko-KR" altLang="en-US" sz="2000" dirty="0" smtClean="0"/>
              <a:t>에 교통사고가 났다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맞은편에 </a:t>
            </a:r>
            <a:r>
              <a:rPr lang="ko-KR" altLang="en-US" sz="2000" dirty="0" smtClean="0">
                <a:solidFill>
                  <a:srgbClr val="0070C0"/>
                </a:solidFill>
              </a:rPr>
              <a:t>파리바게트</a:t>
            </a:r>
            <a:r>
              <a:rPr lang="ko-KR" altLang="en-US" sz="2000" dirty="0" smtClean="0"/>
              <a:t>가 보인다</a:t>
            </a:r>
            <a:r>
              <a:rPr lang="en-US" altLang="ko-KR" sz="2000" dirty="0" smtClean="0"/>
              <a:t>“         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 rot="2731235">
            <a:off x="593775" y="5626363"/>
            <a:ext cx="261847" cy="261847"/>
          </a:xfrm>
          <a:prstGeom prst="rect">
            <a:avLst/>
          </a:prstGeom>
          <a:gradFill flip="none" rotWithShape="1">
            <a:gsLst>
              <a:gs pos="0">
                <a:srgbClr val="66FF99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6" y="1420738"/>
            <a:ext cx="5740955" cy="36644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172686"/>
            <a:ext cx="3048000" cy="202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428752"/>
          </a:xfr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rgbClr val="FF9900"/>
                </a:solidFill>
              </a:rPr>
              <a:t>필요한 기술</a:t>
            </a:r>
            <a:endParaRPr lang="en-US" dirty="0" smtClean="0">
              <a:solidFill>
                <a:srgbClr val="FF5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8146" y="6269811"/>
            <a:ext cx="2963721" cy="555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+mj-ea"/>
              <a:cs typeface="+mj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42910" y="5593230"/>
            <a:ext cx="7858180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fontAlgn="base" latinLnBrk="0"/>
            <a:r>
              <a:rPr lang="ko-KR" altLang="en-US" sz="2000" dirty="0" err="1" smtClean="0"/>
              <a:t>구글</a:t>
            </a:r>
            <a:r>
              <a:rPr lang="ko-KR" altLang="en-US" sz="2000" dirty="0" smtClean="0"/>
              <a:t> 렌즈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사진에 담긴 물체나 글자들을 인식해서 알려주는 기능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97174"/>
            <a:ext cx="7272808" cy="34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229600" cy="1428752"/>
          </a:xfrm>
        </p:spPr>
        <p:txBody>
          <a:bodyPr/>
          <a:lstStyle/>
          <a:p>
            <a:pPr fontAlgn="base"/>
            <a:r>
              <a:rPr lang="ko-KR" altLang="en-US" dirty="0" smtClean="0">
                <a:solidFill>
                  <a:srgbClr val="FF9900"/>
                </a:solidFill>
              </a:rPr>
              <a:t>대상 고객</a:t>
            </a:r>
            <a:endParaRPr lang="en-US" dirty="0" smtClean="0">
              <a:solidFill>
                <a:srgbClr val="FF505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8146" y="6269811"/>
            <a:ext cx="2963721" cy="555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7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/>
                <a:ea typeface="+mj-ea"/>
                <a:cs typeface="+mj-cs"/>
              </a:rPr>
              <a:t>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/>
              <a:ea typeface="+mj-ea"/>
              <a:cs typeface="+mj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59632" y="5517374"/>
            <a:ext cx="5472608" cy="110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fontAlgn="base" latinLnBrk="0"/>
            <a:r>
              <a:rPr lang="ko-KR" altLang="en-US" sz="2000" dirty="0" smtClean="0"/>
              <a:t>경찰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소방 등의 공공서비스 기관</a:t>
            </a:r>
            <a:endParaRPr lang="en-US" altLang="ko-KR" sz="2000" dirty="0" smtClean="0"/>
          </a:p>
        </p:txBody>
      </p:sp>
      <p:sp>
        <p:nvSpPr>
          <p:cNvPr id="9" name="직사각형 8"/>
          <p:cNvSpPr/>
          <p:nvPr/>
        </p:nvSpPr>
        <p:spPr>
          <a:xfrm rot="2731235">
            <a:off x="5796866" y="4989774"/>
            <a:ext cx="261847" cy="261847"/>
          </a:xfrm>
          <a:prstGeom prst="rect">
            <a:avLst/>
          </a:prstGeom>
          <a:gradFill flip="none" rotWithShape="1">
            <a:gsLst>
              <a:gs pos="0">
                <a:srgbClr val="66FF99"/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14488"/>
            <a:ext cx="3816424" cy="25379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870" y="2569540"/>
            <a:ext cx="403154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68146" y="6269811"/>
            <a:ext cx="2963721" cy="555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prstClr val="white">
                    <a:lumMod val="85000"/>
                  </a:prstClr>
                </a:solidFill>
              </a:rPr>
              <a:t>7</a:t>
            </a:r>
            <a:r>
              <a:rPr lang="ko-KR" altLang="en-US" sz="1800" dirty="0" smtClean="0">
                <a:solidFill>
                  <a:prstClr val="white">
                    <a:lumMod val="85000"/>
                  </a:prstClr>
                </a:solidFill>
              </a:rPr>
              <a:t>조</a:t>
            </a:r>
            <a:endParaRPr lang="en-US" sz="1800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2E30"/>
      </a:dk2>
      <a:lt2>
        <a:srgbClr val="D9D9DA"/>
      </a:lt2>
      <a:accent1>
        <a:srgbClr val="FBB03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193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Open Sans</vt:lpstr>
      <vt:lpstr>맑은 고딕</vt:lpstr>
      <vt:lpstr>Arial</vt:lpstr>
      <vt:lpstr>Trebuchet MS</vt:lpstr>
      <vt:lpstr>Office Theme</vt:lpstr>
      <vt:lpstr>텍스트분석 기반 위치분석  신고 접수 프로그램</vt:lpstr>
      <vt:lpstr>구상 배경</vt:lpstr>
      <vt:lpstr>상품의 원리</vt:lpstr>
      <vt:lpstr>신고 상황  </vt:lpstr>
      <vt:lpstr>상품 예시</vt:lpstr>
      <vt:lpstr>필요한 기술</vt:lpstr>
      <vt:lpstr>대상 고객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user</cp:lastModifiedBy>
  <cp:revision>229</cp:revision>
  <dcterms:created xsi:type="dcterms:W3CDTF">2015-09-15T09:42:51Z</dcterms:created>
  <dcterms:modified xsi:type="dcterms:W3CDTF">2017-05-30T05:31:04Z</dcterms:modified>
</cp:coreProperties>
</file>