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9" r:id="rId2"/>
    <p:sldId id="256" r:id="rId3"/>
    <p:sldId id="297" r:id="rId4"/>
    <p:sldId id="298" r:id="rId5"/>
    <p:sldId id="299" r:id="rId6"/>
    <p:sldId id="300" r:id="rId7"/>
    <p:sldId id="301" r:id="rId8"/>
    <p:sldId id="293" r:id="rId9"/>
    <p:sldId id="303" r:id="rId10"/>
    <p:sldId id="304" r:id="rId11"/>
    <p:sldId id="285" r:id="rId12"/>
    <p:sldId id="305" r:id="rId13"/>
    <p:sldId id="306" r:id="rId14"/>
    <p:sldId id="307" r:id="rId15"/>
    <p:sldId id="308" r:id="rId16"/>
    <p:sldId id="310" r:id="rId17"/>
    <p:sldId id="309" r:id="rId18"/>
    <p:sldId id="292" r:id="rId19"/>
  </p:sldIdLst>
  <p:sldSz cx="9144000" cy="5715000" type="screen16x10"/>
  <p:notesSz cx="6858000" cy="9144000"/>
  <p:embeddedFontLst>
    <p:embeddedFont>
      <p:font typeface="-윤고딕360" charset="-127"/>
      <p:regular r:id="rId21"/>
    </p:embeddedFont>
    <p:embeddedFont>
      <p:font typeface="-윤고딕340" pitchFamily="18" charset="-127"/>
      <p:regular r:id="rId22"/>
    </p:embeddedFont>
    <p:embeddedFont>
      <p:font typeface="한컴 윤고딕 250" pitchFamily="18" charset="-127"/>
      <p:regular r:id="rId23"/>
    </p:embeddedFont>
    <p:embeddedFont>
      <p:font typeface="-윤고딕330" charset="-127"/>
      <p:regular r:id="rId24"/>
    </p:embeddedFont>
    <p:embeddedFont>
      <p:font typeface="한컴 윤고딕 230" pitchFamily="18" charset="-127"/>
      <p:regular r:id="rId25"/>
    </p:embeddedFont>
    <p:embeddedFont>
      <p:font typeface="PT Sans" charset="0"/>
      <p:bold r:id="rId26"/>
      <p:italic r:id="rId27"/>
    </p:embeddedFont>
    <p:embeddedFont>
      <p:font typeface="10X10 Bold" pitchFamily="50" charset="-127"/>
      <p:regular r:id="rId28"/>
    </p:embeddedFont>
    <p:embeddedFont>
      <p:font typeface="양재소슬체S" pitchFamily="18" charset="-127"/>
      <p:regular r:id="rId29"/>
    </p:embeddedFont>
    <p:embeddedFont>
      <p:font typeface="맑은 고딕" pitchFamily="50" charset="-127"/>
      <p:regular r:id="rId30"/>
      <p:bold r:id="rId31"/>
    </p:embeddedFont>
    <p:embeddedFont>
      <p:font typeface="-윤고딕350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98AE15-2903-4462-BD57-40333293C4AB}">
          <p14:sldIdLst>
            <p14:sldId id="259"/>
            <p14:sldId id="256"/>
            <p14:sldId id="297"/>
            <p14:sldId id="298"/>
            <p14:sldId id="299"/>
            <p14:sldId id="300"/>
            <p14:sldId id="301"/>
            <p14:sldId id="293"/>
            <p14:sldId id="303"/>
            <p14:sldId id="304"/>
            <p14:sldId id="285"/>
            <p14:sldId id="305"/>
            <p14:sldId id="306"/>
            <p14:sldId id="307"/>
            <p14:sldId id="308"/>
            <p14:sldId id="310"/>
            <p14:sldId id="309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F4"/>
    <a:srgbClr val="272D5E"/>
    <a:srgbClr val="431C61"/>
    <a:srgbClr val="0921E8"/>
    <a:srgbClr val="00641A"/>
    <a:srgbClr val="CEEBC9"/>
    <a:srgbClr val="FFD2C9"/>
    <a:srgbClr val="FFED69"/>
    <a:srgbClr val="FFCC66"/>
    <a:srgbClr val="0F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6" autoAdjust="0"/>
    <p:restoredTop sz="94048" autoAdjust="0"/>
  </p:normalViewPr>
  <p:slideViewPr>
    <p:cSldViewPr>
      <p:cViewPr varScale="1">
        <p:scale>
          <a:sx n="131" d="100"/>
          <a:sy n="131" d="100"/>
        </p:scale>
        <p:origin x="-558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DEA-16C4-427D-BA83-3B1BA1D097E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8265F-DFB4-4BD6-8452-64E6965E85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7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0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1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1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8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8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한컴 윤고딕 230" pitchFamily="18" charset="-127"/>
                <a:ea typeface="한컴 윤고딕 230" pitchFamily="18" charset="-127"/>
              </a:rPr>
              <a:t>영어의 자연어 인식 비율은 </a:t>
            </a:r>
            <a:r>
              <a:rPr lang="en-US" altLang="ko-KR" sz="1200" dirty="0" smtClean="0">
                <a:latin typeface="한컴 윤고딕 230" pitchFamily="18" charset="-127"/>
                <a:ea typeface="한컴 윤고딕 230" pitchFamily="18" charset="-127"/>
              </a:rPr>
              <a:t>93%</a:t>
            </a:r>
            <a:r>
              <a:rPr lang="ko-KR" altLang="en-US" sz="1200" dirty="0" smtClean="0">
                <a:latin typeface="한컴 윤고딕 230" pitchFamily="18" charset="-127"/>
                <a:ea typeface="한컴 윤고딕 230" pitchFamily="18" charset="-127"/>
              </a:rPr>
              <a:t>에 달한다</a:t>
            </a:r>
            <a:r>
              <a:rPr lang="en-US" altLang="ko-KR" sz="1200" dirty="0" smtClean="0">
                <a:latin typeface="한컴 윤고딕 230" pitchFamily="18" charset="-127"/>
                <a:ea typeface="한컴 윤고딕 230" pitchFamily="18" charset="-127"/>
              </a:rPr>
              <a:t>. </a:t>
            </a:r>
            <a:r>
              <a:rPr lang="ko-KR" altLang="en-US" sz="12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altLang="ko-KR" sz="1200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08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1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79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6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5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6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318720" y="3289548"/>
            <a:ext cx="2133600" cy="1519594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9144000" cy="399396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9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1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98000">
              <a:schemeClr val="bg1"/>
            </a:gs>
            <a:gs pos="29000">
              <a:schemeClr val="bg1">
                <a:lumMod val="9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7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987824" cy="5715000"/>
          </a:xfrm>
          <a:prstGeom prst="rect">
            <a:avLst/>
          </a:prstGeom>
          <a:solidFill>
            <a:srgbClr val="038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95536" y="337220"/>
            <a:ext cx="4182278" cy="4968552"/>
          </a:xfrm>
          <a:prstGeom prst="ellipse">
            <a:avLst/>
          </a:prstGeom>
          <a:solidFill>
            <a:schemeClr val="bg1">
              <a:alpha val="32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1777380"/>
            <a:ext cx="258647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0" y="2209428"/>
            <a:ext cx="3744416" cy="648072"/>
          </a:xfrm>
          <a:prstGeom prst="rect">
            <a:avLst/>
          </a:prstGeom>
          <a:solidFill>
            <a:srgbClr val="038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Right"/>
              <a:lightRig rig="threePt" dir="t"/>
            </a:scene3d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창업 경제타운 아이디어</a:t>
            </a:r>
            <a:endParaRPr lang="en-US" altLang="ko-KR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아이디어 사업계획 발표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8432" y="4729708"/>
            <a:ext cx="16369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9</a:t>
            </a:r>
            <a:r>
              <a:rPr lang="ko-KR" altLang="en-US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조 </a:t>
            </a:r>
            <a:r>
              <a:rPr lang="en-US" altLang="ko-KR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14011977 </a:t>
            </a:r>
            <a:r>
              <a:rPr lang="ko-KR" altLang="en-US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최강민</a:t>
            </a:r>
            <a:endParaRPr lang="en-US" altLang="ko-KR" sz="12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14011885 </a:t>
            </a:r>
            <a:r>
              <a:rPr lang="ko-KR" altLang="en-US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강선우</a:t>
            </a:r>
            <a:endParaRPr lang="ko-KR" altLang="en-US" sz="12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44008" y="131571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  <a:cs typeface="Times New Roman" pitchFamily="18" charset="0"/>
              </a:rPr>
              <a:t>나만 믿어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4599" y="3006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</a:t>
            </a:r>
            <a:r>
              <a:rPr lang="ko-KR" alt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기술성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00" y="57071"/>
            <a:ext cx="36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기술적 실현 가능성</a:t>
            </a:r>
            <a:endParaRPr lang="ko-KR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83" y="765385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dirty="0" err="1" smtClean="0">
                <a:latin typeface="한컴 윤고딕 250" pitchFamily="18" charset="-127"/>
                <a:ea typeface="한컴 윤고딕 250" pitchFamily="18" charset="-127"/>
              </a:rPr>
              <a:t>챗봇에</a:t>
            </a: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 대한 기술적 실현 가능성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489348"/>
            <a:ext cx="660148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“현재 </a:t>
            </a:r>
            <a:r>
              <a:rPr lang="ko-KR" altLang="en-US" sz="1600" dirty="0" err="1">
                <a:latin typeface="한컴 윤고딕 230" pitchFamily="18" charset="-127"/>
                <a:ea typeface="한컴 윤고딕 230" pitchFamily="18" charset="-127"/>
              </a:rPr>
              <a:t>챗봇은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 영화예매나 제품구매 등 명확한 시나리오가 있거나 </a:t>
            </a:r>
            <a:endParaRPr lang="en-US" altLang="ko-KR" sz="16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인증과정을 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처리하는 데 주로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사용”</a:t>
            </a:r>
            <a:endParaRPr lang="en-US" altLang="ko-KR" sz="1600" dirty="0" err="1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altLang="ko-KR" sz="16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“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하지만 한국에서 자연어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처리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·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이해 기술은 이제 막 발전하기 시작한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단계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263" y="3433564"/>
            <a:ext cx="777648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“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현재 </a:t>
            </a:r>
            <a:r>
              <a:rPr lang="ko-KR" altLang="en-US" sz="1600" dirty="0" err="1">
                <a:latin typeface="한컴 윤고딕 230" pitchFamily="18" charset="-127"/>
                <a:ea typeface="한컴 윤고딕 230" pitchFamily="18" charset="-127"/>
              </a:rPr>
              <a:t>챗봇이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 한국어 자연어 단문에 대해서 고객 의도를 인지하는 비율은 </a:t>
            </a:r>
            <a:r>
              <a:rPr lang="en-US" altLang="ko-KR" sz="1600" dirty="0">
                <a:latin typeface="한컴 윤고딕 230" pitchFamily="18" charset="-127"/>
                <a:ea typeface="한컴 윤고딕 230" pitchFamily="18" charset="-127"/>
              </a:rPr>
              <a:t>70%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정도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수치로 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보면 높아 보이지만</a:t>
            </a:r>
            <a:r>
              <a:rPr lang="en-US" altLang="ko-KR" sz="1600" dirty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이는 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사업용으로 사용하기에는 부족한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수준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/>
            </a:r>
            <a:b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</a:br>
            <a:endParaRPr lang="en-US" altLang="ko-KR" sz="16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원활한 </a:t>
            </a:r>
            <a:r>
              <a:rPr lang="ko-KR" altLang="en-US" sz="1600" dirty="0" err="1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챗봇</a:t>
            </a:r>
            <a:r>
              <a:rPr lang="ko-KR" altLang="en-US" sz="1600" dirty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 상담을 위해서는 </a:t>
            </a:r>
            <a:r>
              <a:rPr lang="ko-KR" altLang="en-US" sz="1600" dirty="0" smtClean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한국어 </a:t>
            </a:r>
            <a:r>
              <a:rPr lang="ko-KR" altLang="en-US" sz="1600" dirty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자연어 인식 비율이 적어도 </a:t>
            </a:r>
            <a:r>
              <a:rPr lang="en-US" altLang="ko-KR" sz="1600" dirty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90% </a:t>
            </a:r>
            <a:r>
              <a:rPr lang="ko-KR" altLang="en-US" sz="1600" dirty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이상은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되어야 한다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.</a:t>
            </a:r>
            <a:endParaRPr lang="ko-KR" altLang="en-US" sz="160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3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아이디어의 시장성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시장분석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6" y="1048363"/>
            <a:ext cx="7859367" cy="38253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57" y="1048363"/>
            <a:ext cx="78917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6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아이디어의 시장성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성장성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8" y="841276"/>
            <a:ext cx="748568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6814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04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세부일정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0350" y="1417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20656"/>
              </p:ext>
            </p:extLst>
          </p:nvPr>
        </p:nvGraphicFramePr>
        <p:xfrm>
          <a:off x="467544" y="625252"/>
          <a:ext cx="8352928" cy="49213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3881"/>
                <a:gridCol w="527377"/>
                <a:gridCol w="460435"/>
                <a:gridCol w="437170"/>
                <a:gridCol w="438702"/>
                <a:gridCol w="437170"/>
                <a:gridCol w="438702"/>
                <a:gridCol w="429507"/>
                <a:gridCol w="440236"/>
                <a:gridCol w="438702"/>
                <a:gridCol w="529142"/>
                <a:gridCol w="495418"/>
                <a:gridCol w="510748"/>
                <a:gridCol w="635738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창업사업화</a:t>
                      </a:r>
                      <a:r>
                        <a:rPr lang="en-US" altLang="ko-KR" sz="1200" baseline="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추진내용</a:t>
                      </a:r>
                      <a:endParaRPr lang="ko-KR" altLang="en-US" sz="12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M2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M3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M4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M5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M6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M7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M8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M9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M10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M11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M12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비고</a:t>
                      </a:r>
                      <a:endParaRPr lang="ko-KR" altLang="en-US" sz="12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527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어플리케이션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572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세부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시장조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사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세부 사업기획</a:t>
                      </a: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508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기업 및 점포에 사업제안서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광고주 계약</a:t>
                      </a: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어플리케이션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런칭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마케팅</a:t>
                      </a: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앱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 업그레이드 개발</a:t>
                      </a: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04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총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사업비 내역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23263"/>
              </p:ext>
            </p:extLst>
          </p:nvPr>
        </p:nvGraphicFramePr>
        <p:xfrm>
          <a:off x="683568" y="1777380"/>
          <a:ext cx="7920880" cy="27363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1004337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합계</a:t>
                      </a: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총 사업비</a:t>
                      </a: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(100%)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정부지원금</a:t>
                      </a: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(53%)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/>
                      </a:r>
                      <a:b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</a:b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예비</a:t>
                      </a: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창업자 부담금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0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현 금</a:t>
                      </a: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( 0% )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현 물</a:t>
                      </a: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( 100% ) 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소 계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72208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5,400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2,850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2,550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2,550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4048" y="1345332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단위</a:t>
            </a:r>
            <a:r>
              <a:rPr lang="en-US" altLang="ko-KR" sz="1400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: 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만 원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4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769268"/>
            <a:ext cx="2159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 윤고딕 250" pitchFamily="18" charset="-127"/>
                <a:ea typeface="한컴 윤고딕 250" pitchFamily="18" charset="-127"/>
              </a:rPr>
              <a:t>총 사업비 산출</a:t>
            </a:r>
            <a:endParaRPr lang="ko-KR" altLang="en-US" sz="1600" b="1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4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04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총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사업비 내역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7305" y="1110833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단위</a:t>
            </a:r>
            <a:r>
              <a:rPr lang="en-US" altLang="ko-KR" sz="1400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: 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만 원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400" dirty="0">
              <a:latin typeface="한컴 윤고딕 250" pitchFamily="18" charset="-127"/>
              <a:ea typeface="한컴 윤고딕 25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55406"/>
              </p:ext>
            </p:extLst>
          </p:nvPr>
        </p:nvGraphicFramePr>
        <p:xfrm>
          <a:off x="415914" y="1561356"/>
          <a:ext cx="8332150" cy="30116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6224"/>
                <a:gridCol w="2736304"/>
                <a:gridCol w="3579622"/>
              </a:tblGrid>
              <a:tr h="430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품명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한컴 윤고딕 250" pitchFamily="18" charset="-127"/>
                          <a:ea typeface="한컴 윤고딕 250" pitchFamily="18" charset="-127"/>
                        </a:rPr>
                        <a:t>현물환산액</a:t>
                      </a: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계</a:t>
                      </a: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)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산출내역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928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예비</a:t>
                      </a: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)</a:t>
                      </a: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창업자 인건비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1,200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1,000 × 12개월 (12개월 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이내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52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재료비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150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1 x 150</a:t>
                      </a:r>
                    </a:p>
                  </a:txBody>
                  <a:tcPr/>
                </a:tc>
              </a:tr>
              <a:tr h="583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사무실 임차료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1,200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1000 × 12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개월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(12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개월 이내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)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</a:txBody>
                  <a:tcPr/>
                </a:tc>
              </a:tr>
              <a:tr h="764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합계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2,550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1635" y="769268"/>
            <a:ext cx="137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 윤고딕 250" pitchFamily="18" charset="-127"/>
                <a:ea typeface="한컴 윤고딕 250" pitchFamily="18" charset="-127"/>
              </a:rPr>
              <a:t>현물 산출</a:t>
            </a:r>
            <a:endParaRPr lang="ko-KR" altLang="en-US" sz="1600" b="1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0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04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총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사업비 내역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9086" y="1047427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단위</a:t>
            </a:r>
            <a:r>
              <a:rPr lang="en-US" altLang="ko-KR" sz="1400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: 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만 원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4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780413"/>
            <a:ext cx="173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 윤고딕 250" pitchFamily="18" charset="-127"/>
                <a:ea typeface="한컴 윤고딕 250" pitchFamily="18" charset="-127"/>
              </a:rPr>
              <a:t>사업비 집행 계획</a:t>
            </a:r>
            <a:endParaRPr lang="ko-KR" altLang="en-US" sz="1600" b="1" dirty="0">
              <a:latin typeface="한컴 윤고딕 250" pitchFamily="18" charset="-127"/>
              <a:ea typeface="한컴 윤고딕 25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59670"/>
              </p:ext>
            </p:extLst>
          </p:nvPr>
        </p:nvGraphicFramePr>
        <p:xfrm>
          <a:off x="338126" y="1633364"/>
          <a:ext cx="8640960" cy="31465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2162"/>
                <a:gridCol w="994093"/>
                <a:gridCol w="1022667"/>
                <a:gridCol w="1024255"/>
                <a:gridCol w="1014730"/>
                <a:gridCol w="1149667"/>
                <a:gridCol w="1200467"/>
                <a:gridCol w="972919"/>
              </a:tblGrid>
              <a:tr h="223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항목</a:t>
                      </a:r>
                      <a:endParaRPr lang="ko-KR" altLang="en-US" sz="14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M1~M2</a:t>
                      </a:r>
                      <a:endParaRPr lang="ko-KR" altLang="en-US" sz="14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M3~M4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M5~M6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M7~M8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M9~M10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M11~M12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소 계</a:t>
                      </a:r>
                      <a:endParaRPr lang="ko-KR" altLang="en-US" sz="14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9287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시제품개발비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350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800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300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 1,900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566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마케팅비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200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200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 600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기술정보활동비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80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80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 350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626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합 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190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430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950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480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  2,850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PT Sans" pitchFamily="34" charset="0"/>
              </a:rPr>
              <a:t>04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9872" y="1921396"/>
            <a:ext cx="199766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Q &amp; A</a:t>
            </a:r>
            <a:endParaRPr lang="ko-KR" altLang="en-US" sz="48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PT Sans" pitchFamily="34" charset="0"/>
              </a:rPr>
              <a:t>04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42387" y="2065412"/>
            <a:ext cx="36343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감 사 합 </a:t>
            </a:r>
            <a:r>
              <a:rPr lang="ko-KR" altLang="en-US" sz="40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니</a:t>
            </a:r>
            <a:r>
              <a:rPr lang="ko-KR" altLang="en-US" sz="4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다 </a:t>
            </a:r>
            <a:r>
              <a:rPr lang="en-US" altLang="ko-KR" sz="4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!</a:t>
            </a:r>
            <a:endParaRPr lang="ko-KR" altLang="en-US" sz="40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5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H="1">
            <a:off x="2724270" y="-376840"/>
            <a:ext cx="3629805" cy="685800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95736" y="63999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" sz="2400" b="1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  <a:cs typeface="Times New Roman" pitchFamily="18" charset="0"/>
              </a:rPr>
              <a:t>CONTENTS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  <a:cs typeface="Times New Roman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76056" y="2111145"/>
            <a:ext cx="2880320" cy="1055136"/>
            <a:chOff x="5233993" y="1202684"/>
            <a:chExt cx="2880320" cy="1055136"/>
          </a:xfrm>
        </p:grpSpPr>
        <p:sp>
          <p:nvSpPr>
            <p:cNvPr id="20" name="TextBox 19"/>
            <p:cNvSpPr txBox="1"/>
            <p:nvPr/>
          </p:nvSpPr>
          <p:spPr>
            <a:xfrm>
              <a:off x="5728691" y="1202684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2</a:t>
              </a:r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. </a:t>
              </a:r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아이디어 </a:t>
              </a:r>
              <a:r>
                <a:rPr lang="ko-KR" altLang="en-US" dirty="0" err="1" smtClean="0">
                  <a:latin typeface="한컴 윤고딕 250" pitchFamily="18" charset="-127"/>
                  <a:ea typeface="한컴 윤고딕 250" pitchFamily="18" charset="-127"/>
                </a:rPr>
                <a:t>기술성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33993" y="1611489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기술적 차별성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기술적 모방성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기술적 실현 가능성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endParaRPr lang="en-US" altLang="ko-KR" sz="9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55976" y="3406821"/>
            <a:ext cx="2691133" cy="744425"/>
            <a:chOff x="4572000" y="2783213"/>
            <a:chExt cx="2691133" cy="744425"/>
          </a:xfrm>
        </p:grpSpPr>
        <p:sp>
          <p:nvSpPr>
            <p:cNvPr id="22" name="TextBox 21"/>
            <p:cNvSpPr txBox="1"/>
            <p:nvPr/>
          </p:nvSpPr>
          <p:spPr>
            <a:xfrm>
              <a:off x="4976930" y="2783213"/>
              <a:ext cx="228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>
              <a:defPPr>
                <a:defRPr lang="ko-KR"/>
              </a:defPPr>
              <a:lvl1pPr>
                <a:defRPr>
                  <a:latin typeface="PT Sans" panose="020B0503020203090204" pitchFamily="34" charset="0"/>
                </a:defRPr>
              </a:lvl1pPr>
            </a:lstStyle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3</a:t>
              </a:r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. </a:t>
              </a:r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아이디어의 시장성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72000" y="3158306"/>
              <a:ext cx="211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시장분석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성장성</a:t>
              </a:r>
              <a:endParaRPr lang="en-US" altLang="ko-KR" sz="9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09064" y="4553316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en-US" altLang="ko-KR" dirty="0">
                <a:latin typeface="한컴 윤고딕 250" pitchFamily="18" charset="-127"/>
                <a:ea typeface="한컴 윤고딕 250" pitchFamily="18" charset="-127"/>
              </a:rPr>
              <a:t>4</a:t>
            </a:r>
            <a:r>
              <a:rPr lang="en-US" altLang="ko-KR" dirty="0" smtClean="0">
                <a:latin typeface="한컴 윤고딕 250" pitchFamily="18" charset="-127"/>
                <a:ea typeface="한컴 윤고딕 250" pitchFamily="18" charset="-127"/>
              </a:rPr>
              <a:t>. </a:t>
            </a: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 smtClean="0">
              <a:latin typeface="한컴 윤고딕 250" pitchFamily="18" charset="-127"/>
              <a:ea typeface="한컴 윤고딕 250" pitchFamily="18" charset="-127"/>
            </a:endParaRPr>
          </a:p>
          <a:p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52120" y="584004"/>
            <a:ext cx="3245772" cy="1332136"/>
            <a:chOff x="5233993" y="1202684"/>
            <a:chExt cx="3245772" cy="1332136"/>
          </a:xfrm>
        </p:grpSpPr>
        <p:sp>
          <p:nvSpPr>
            <p:cNvPr id="15" name="TextBox 14"/>
            <p:cNvSpPr txBox="1"/>
            <p:nvPr/>
          </p:nvSpPr>
          <p:spPr>
            <a:xfrm>
              <a:off x="5728691" y="1202684"/>
              <a:ext cx="275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1. </a:t>
              </a:r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아이디어 비즈니스 분석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3993" y="1611490"/>
              <a:ext cx="28803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가치 제안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고객 세분화</a:t>
              </a:r>
              <a:endParaRPr lang="en-US" altLang="ko-KR" sz="900" dirty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유통 채널 </a:t>
              </a:r>
              <a:r>
                <a:rPr lang="en-US" altLang="ko-KR" sz="900" dirty="0" smtClean="0">
                  <a:latin typeface="한컴 윤고딕 230" pitchFamily="18" charset="-127"/>
                  <a:ea typeface="한컴 윤고딕 230" pitchFamily="18" charset="-127"/>
                </a:rPr>
                <a:t>/ </a:t>
              </a: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고객 관계 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err="1" smtClean="0">
                  <a:latin typeface="한컴 윤고딕 230" pitchFamily="18" charset="-127"/>
                  <a:ea typeface="한컴 윤고딕 230" pitchFamily="18" charset="-127"/>
                </a:rPr>
                <a:t>수익원</a:t>
              </a: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 </a:t>
              </a:r>
              <a:r>
                <a:rPr lang="en-US" altLang="ko-KR" sz="900" dirty="0" smtClean="0">
                  <a:latin typeface="한컴 윤고딕 230" pitchFamily="18" charset="-127"/>
                  <a:ea typeface="한컴 윤고딕 230" pitchFamily="18" charset="-127"/>
                </a:rPr>
                <a:t>/ </a:t>
              </a: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핵심자원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핵심 활동 </a:t>
              </a:r>
              <a:r>
                <a:rPr lang="en-US" altLang="ko-KR" sz="900" dirty="0" smtClean="0">
                  <a:latin typeface="한컴 윤고딕 230" pitchFamily="18" charset="-127"/>
                  <a:ea typeface="한컴 윤고딕 230" pitchFamily="18" charset="-127"/>
                </a:rPr>
                <a:t>/ </a:t>
              </a: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핵심 파트너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lvl="1"/>
              <a:endParaRPr lang="en-US" altLang="ko-KR" sz="9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632748" y="4801716"/>
            <a:ext cx="2119847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lvl="1"/>
            <a:endParaRPr lang="en-US" altLang="ko-KR" sz="900" dirty="0" smtClean="0">
              <a:latin typeface="-윤고딕340" pitchFamily="18" charset="-127"/>
              <a:ea typeface="-윤고딕340" pitchFamily="18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latin typeface="한컴 윤고딕 230" pitchFamily="18" charset="-127"/>
                <a:ea typeface="한컴 윤고딕 230" pitchFamily="18" charset="-127"/>
              </a:rPr>
              <a:t>창업</a:t>
            </a:r>
            <a:r>
              <a:rPr lang="en-US" altLang="ko-KR" sz="900" dirty="0" smtClean="0">
                <a:latin typeface="한컴 윤고딕 230" pitchFamily="18" charset="-127"/>
                <a:ea typeface="한컴 윤고딕 230" pitchFamily="18" charset="-127"/>
              </a:rPr>
              <a:t>/</a:t>
            </a:r>
            <a:r>
              <a:rPr lang="ko-KR" altLang="en-US" sz="900" dirty="0" smtClean="0">
                <a:latin typeface="한컴 윤고딕 230" pitchFamily="18" charset="-127"/>
                <a:ea typeface="한컴 윤고딕 230" pitchFamily="18" charset="-127"/>
              </a:rPr>
              <a:t>사업화 세부일정</a:t>
            </a:r>
            <a:endParaRPr lang="en-US" altLang="ko-KR" sz="9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latin typeface="한컴 윤고딕 230" pitchFamily="18" charset="-127"/>
                <a:ea typeface="한컴 윤고딕 230" pitchFamily="18" charset="-127"/>
              </a:rPr>
              <a:t>총 사업비 내역</a:t>
            </a:r>
            <a:endParaRPr lang="en-US" altLang="ko-KR" sz="9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16" y="1545024"/>
            <a:ext cx="2606222" cy="26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70955"/>
            <a:ext cx="6192688" cy="5180791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599" y="30064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가치 제안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810" y="913284"/>
            <a:ext cx="4063182" cy="4392488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7201" y="1088342"/>
            <a:ext cx="3101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나만 </a:t>
            </a:r>
            <a:r>
              <a:rPr lang="ko-KR" altLang="en-US" sz="16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믿어란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?</a:t>
            </a:r>
            <a:endParaRPr lang="ko-KR" altLang="en-US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173" y="1426896"/>
            <a:ext cx="362448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상품 재고가 있는 최단 거리 매장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실시간 재고 상황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상품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등에 대한 정보 제공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각 매장에서 소비자가 많이 구매한 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상품에 대한 정보 제공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상품을 온라인에서 구매하고 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매장에 방문하여 찾아가는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O2O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서비스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배달비용을 지불하면 상품을 배달해주는 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퀵서비스 이용 가능 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단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원거리일 경우 택배 서비스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PubRRectCallout"/>
          <p:cNvSpPr>
            <a:spLocks noEditPoints="1" noChangeArrowheads="1"/>
          </p:cNvSpPr>
          <p:nvPr/>
        </p:nvSpPr>
        <p:spPr bwMode="auto">
          <a:xfrm>
            <a:off x="6296582" y="1207309"/>
            <a:ext cx="1908873" cy="762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latin typeface="양재소슬체S" pitchFamily="18" charset="-127"/>
                <a:ea typeface="양재소슬체S" pitchFamily="18" charset="-127"/>
              </a:rPr>
              <a:t>나이키</a:t>
            </a:r>
            <a:r>
              <a:rPr lang="en-US" altLang="ko-KR" sz="1000" b="1" dirty="0">
                <a:latin typeface="양재소슬체S" pitchFamily="18" charset="-127"/>
                <a:ea typeface="양재소슬체S" pitchFamily="18" charset="-127"/>
              </a:rPr>
              <a:t> </a:t>
            </a:r>
            <a:r>
              <a:rPr lang="ko-KR" altLang="en-US" sz="1000" b="1" dirty="0" err="1" smtClean="0">
                <a:latin typeface="양재소슬체S" pitchFamily="18" charset="-127"/>
                <a:ea typeface="양재소슬체S" pitchFamily="18" charset="-127"/>
              </a:rPr>
              <a:t>에어맥스</a:t>
            </a:r>
            <a:r>
              <a:rPr lang="ko-KR" altLang="en-US" sz="1000" b="1" dirty="0" smtClean="0">
                <a:latin typeface="양재소슬체S" pitchFamily="18" charset="-127"/>
                <a:ea typeface="양재소슬체S" pitchFamily="18" charset="-127"/>
              </a:rPr>
              <a:t> </a:t>
            </a:r>
            <a:r>
              <a:rPr lang="ko-KR" altLang="en-US" sz="1000" b="1" dirty="0" err="1" smtClean="0">
                <a:latin typeface="양재소슬체S" pitchFamily="18" charset="-127"/>
                <a:ea typeface="양재소슬체S" pitchFamily="18" charset="-127"/>
              </a:rPr>
              <a:t>테아</a:t>
            </a:r>
            <a:r>
              <a:rPr lang="ko-KR" altLang="en-US" sz="1000" b="1" dirty="0" smtClean="0">
                <a:latin typeface="양재소슬체S" pitchFamily="18" charset="-127"/>
                <a:ea typeface="양재소슬체S" pitchFamily="18" charset="-127"/>
              </a:rPr>
              <a:t> </a:t>
            </a:r>
            <a:r>
              <a:rPr lang="en-US" altLang="ko-KR" sz="1000" b="1" dirty="0" smtClean="0">
                <a:latin typeface="양재소슬체S" pitchFamily="18" charset="-127"/>
                <a:ea typeface="양재소슬체S" pitchFamily="18" charset="-127"/>
              </a:rPr>
              <a:t>250mm    </a:t>
            </a:r>
            <a:r>
              <a:rPr lang="ko-KR" altLang="en-US" sz="1000" b="1" dirty="0" smtClean="0">
                <a:latin typeface="양재소슬체S" pitchFamily="18" charset="-127"/>
                <a:ea typeface="양재소슬체S" pitchFamily="18" charset="-127"/>
              </a:rPr>
              <a:t>사이즈 어디서 파는지 알려줘</a:t>
            </a:r>
            <a:endParaRPr lang="ko-KR" altLang="en-US" sz="1000" b="1" dirty="0">
              <a:latin typeface="양재소슬체S" pitchFamily="18" charset="-127"/>
              <a:ea typeface="양재소슬체S" pitchFamily="18" charset="-127"/>
            </a:endParaRPr>
          </a:p>
        </p:txBody>
      </p:sp>
      <p:sp>
        <p:nvSpPr>
          <p:cNvPr id="15" name="PubRRectCallout"/>
          <p:cNvSpPr>
            <a:spLocks noEditPoints="1" noChangeArrowheads="1"/>
          </p:cNvSpPr>
          <p:nvPr/>
        </p:nvSpPr>
        <p:spPr bwMode="auto">
          <a:xfrm>
            <a:off x="5414147" y="2073228"/>
            <a:ext cx="2016224" cy="1053889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  <a:sp3d prstMaterial="translucentPowder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10X10 Bold" pitchFamily="50" charset="-127"/>
                <a:ea typeface="10X10 Bold" pitchFamily="50" charset="-127"/>
              </a:rPr>
              <a:t>색상을 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선택해주세요</a:t>
            </a:r>
            <a:endParaRPr lang="en-US" altLang="ko-KR" sz="1000" dirty="0" smtClean="0">
              <a:latin typeface="양재소슬체S" pitchFamily="18" charset="-127"/>
              <a:ea typeface="양재소슬체S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10X10 Bold" pitchFamily="50" charset="-127"/>
                <a:ea typeface="10X10 Bold" pitchFamily="50" charset="-127"/>
              </a:rPr>
              <a:t>블랙</a:t>
            </a:r>
            <a:endParaRPr lang="en-US" altLang="ko-KR" sz="1000" dirty="0" smtClean="0">
              <a:latin typeface="10X10 Bold" pitchFamily="50" charset="-127"/>
              <a:ea typeface="10X10 Bold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10X10 Bold" pitchFamily="50" charset="-127"/>
                <a:ea typeface="10X10 Bold" pitchFamily="50" charset="-127"/>
              </a:rPr>
              <a:t>화이</a:t>
            </a:r>
            <a:r>
              <a:rPr lang="ko-KR" altLang="en-US" sz="1000" dirty="0">
                <a:latin typeface="10X10 Bold" pitchFamily="50" charset="-127"/>
                <a:ea typeface="10X10 Bold" pitchFamily="50" charset="-127"/>
              </a:rPr>
              <a:t>트</a:t>
            </a:r>
          </a:p>
        </p:txBody>
      </p:sp>
      <p:sp>
        <p:nvSpPr>
          <p:cNvPr id="17" name="PubRRectCallout"/>
          <p:cNvSpPr>
            <a:spLocks noEditPoints="1" noChangeArrowheads="1"/>
          </p:cNvSpPr>
          <p:nvPr/>
        </p:nvSpPr>
        <p:spPr bwMode="auto">
          <a:xfrm>
            <a:off x="6440598" y="3208309"/>
            <a:ext cx="1764857" cy="407493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화이트 </a:t>
            </a:r>
            <a:endParaRPr lang="ko-KR" altLang="en-US" sz="1000" dirty="0">
              <a:latin typeface="양재소슬체S" pitchFamily="18" charset="-127"/>
              <a:ea typeface="양재소슬체S" pitchFamily="18" charset="-127"/>
            </a:endParaRPr>
          </a:p>
        </p:txBody>
      </p:sp>
      <p:sp>
        <p:nvSpPr>
          <p:cNvPr id="19" name="PubRRectCallout"/>
          <p:cNvSpPr>
            <a:spLocks noEditPoints="1" noChangeArrowheads="1"/>
          </p:cNvSpPr>
          <p:nvPr/>
        </p:nvSpPr>
        <p:spPr bwMode="auto">
          <a:xfrm>
            <a:off x="5414147" y="3721596"/>
            <a:ext cx="2448272" cy="1224136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  <a:sp3d prstMaterial="translucentPowder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해당 제품이 있는 매장 중 현재 위치인 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[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세종대학교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]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에서 가까운 매장은     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[ABC</a:t>
            </a:r>
            <a:r>
              <a:rPr lang="ko-KR" altLang="en-US" sz="1000" dirty="0" err="1" smtClean="0">
                <a:latin typeface="양재소슬체S" pitchFamily="18" charset="-127"/>
                <a:ea typeface="양재소슬체S" pitchFamily="18" charset="-127"/>
              </a:rPr>
              <a:t>마트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 </a:t>
            </a:r>
            <a:r>
              <a:rPr lang="ko-KR" altLang="en-US" sz="1000" dirty="0" err="1" smtClean="0">
                <a:latin typeface="양재소슬체S" pitchFamily="18" charset="-127"/>
                <a:ea typeface="양재소슬체S" pitchFamily="18" charset="-127"/>
              </a:rPr>
              <a:t>강변점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]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입니다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구매하시겠습니까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?</a:t>
            </a:r>
            <a:endParaRPr lang="ko-KR" altLang="en-US" sz="1000" dirty="0">
              <a:latin typeface="양재소슬체S" pitchFamily="18" charset="-127"/>
              <a:ea typeface="양재소슬체S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7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599" y="3006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고객 세분화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2" y="3649588"/>
            <a:ext cx="1417812" cy="1417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23" y="3649588"/>
            <a:ext cx="1424609" cy="14246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683697"/>
            <a:ext cx="1390500" cy="1390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83697"/>
            <a:ext cx="1390500" cy="1390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627240"/>
            <a:ext cx="1440160" cy="14401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2" y="906943"/>
            <a:ext cx="2795701" cy="2795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811">
            <a:off x="2036283" y="1173248"/>
            <a:ext cx="1023549" cy="102354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73" y="1381398"/>
            <a:ext cx="751266" cy="75126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0" y="1777380"/>
            <a:ext cx="720522" cy="72052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55" y="704281"/>
            <a:ext cx="3133015" cy="313301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54" y="1228123"/>
            <a:ext cx="918605" cy="918605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618">
            <a:off x="5410351" y="2067652"/>
            <a:ext cx="664925" cy="66492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2811">
            <a:off x="3604394" y="2077609"/>
            <a:ext cx="694096" cy="694096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2613">
            <a:off x="6237342" y="1045344"/>
            <a:ext cx="2792615" cy="2627626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8693">
            <a:off x="6957885" y="1209963"/>
            <a:ext cx="1321403" cy="1423347"/>
          </a:xfrm>
          <a:prstGeom prst="rect">
            <a:avLst/>
          </a:prstGeom>
        </p:spPr>
      </p:pic>
      <p:sp>
        <p:nvSpPr>
          <p:cNvPr id="78" name="타원 77"/>
          <p:cNvSpPr/>
          <p:nvPr/>
        </p:nvSpPr>
        <p:spPr>
          <a:xfrm>
            <a:off x="1312150" y="5045060"/>
            <a:ext cx="1346386" cy="526404"/>
          </a:xfrm>
          <a:prstGeom prst="ellipse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20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대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951442" y="5045060"/>
            <a:ext cx="1791371" cy="526404"/>
          </a:xfrm>
          <a:prstGeom prst="ellipse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30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대 이상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660232" y="5055692"/>
            <a:ext cx="1539334" cy="526404"/>
          </a:xfrm>
          <a:prstGeom prst="ellipse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한컴 윤고딕 230" pitchFamily="18" charset="-127"/>
                <a:ea typeface="한컴 윤고딕 230" pitchFamily="18" charset="-127"/>
              </a:rPr>
              <a:t>마니아층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108914" y="1282808"/>
            <a:ext cx="2172039" cy="4206804"/>
            <a:chOff x="1108914" y="1196329"/>
            <a:chExt cx="2172039" cy="4206804"/>
          </a:xfrm>
        </p:grpSpPr>
        <p:grpSp>
          <p:nvGrpSpPr>
            <p:cNvPr id="21" name="그룹 20"/>
            <p:cNvGrpSpPr/>
            <p:nvPr/>
          </p:nvGrpSpPr>
          <p:grpSpPr>
            <a:xfrm>
              <a:off x="1108914" y="3339295"/>
              <a:ext cx="2063838" cy="2063838"/>
              <a:chOff x="407264" y="3183786"/>
              <a:chExt cx="2063838" cy="2063838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264" y="3183786"/>
                <a:ext cx="2063838" cy="2063838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531" y="4097050"/>
                <a:ext cx="544410" cy="544410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1404296" y="1196329"/>
              <a:ext cx="1876657" cy="1876657"/>
              <a:chOff x="577401" y="1304845"/>
              <a:chExt cx="1876657" cy="1876657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401" y="1304845"/>
                <a:ext cx="1876657" cy="1876657"/>
              </a:xfrm>
              <a:prstGeom prst="rect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460" y="1662910"/>
                <a:ext cx="503269" cy="503269"/>
              </a:xfrm>
              <a:prstGeom prst="rect">
                <a:avLst/>
              </a:prstGeom>
            </p:spPr>
          </p:pic>
        </p:grpSp>
      </p:grp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4599" y="3006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유통채널 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고객관계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20" y="4034212"/>
            <a:ext cx="2172940" cy="15255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11538"/>
            <a:ext cx="2088232" cy="14277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5984" y="3577580"/>
            <a:ext cx="3240360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설문조사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를 통한 고객들의 수요 파악</a:t>
            </a:r>
            <a:endParaRPr lang="ko-KR" altLang="en-US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6220" y="1282808"/>
            <a:ext cx="3275872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빅데이터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/ </a:t>
            </a:r>
            <a:r>
              <a:rPr lang="ko-KR" altLang="en-US" sz="14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딥러닝</a:t>
            </a:r>
            <a:r>
              <a:rPr lang="ko-KR" altLang="en-US" sz="14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를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통해 고객들의 수요 파악</a:t>
            </a:r>
            <a:endParaRPr lang="ko-KR" altLang="en-US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512" y="726072"/>
            <a:ext cx="3760216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유통채널 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– 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구글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앱스토어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애플 스토어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760965"/>
            <a:ext cx="3760216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고객관계 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– 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딥러닝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시장 설문조사 </a:t>
            </a:r>
            <a:endParaRPr lang="ko-KR" altLang="en-US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3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4599" y="3006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수익원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1000"/>
                    </a14:imgEffect>
                    <a14:imgEffect>
                      <a14:brightnessContrast bright="-100000"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8" y="1057300"/>
            <a:ext cx="6466598" cy="3879959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0" name="TextBox 19"/>
          <p:cNvSpPr txBox="1"/>
          <p:nvPr/>
        </p:nvSpPr>
        <p:spPr>
          <a:xfrm>
            <a:off x="667768" y="1777380"/>
            <a:ext cx="42343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어플에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 배너 광고를 유치하여 광고비 창출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345" y="2812613"/>
            <a:ext cx="60942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기업의 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제품 정보를 등록할 경우 기업으로부터 수익 창출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5345" y="3865612"/>
            <a:ext cx="4830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판매가 원활할 경우 기업으로부터 중개 비용 수익 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0225" y="945583"/>
            <a:ext cx="1671984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50" pitchFamily="18" charset="-127"/>
                <a:ea typeface="한컴 윤고딕 250" pitchFamily="18" charset="-127"/>
              </a:rPr>
              <a:t>주요 </a:t>
            </a:r>
            <a:r>
              <a:rPr lang="ko-KR" altLang="en-US" sz="2000" dirty="0" err="1" smtClean="0">
                <a:latin typeface="한컴 윤고딕 250" pitchFamily="18" charset="-127"/>
                <a:ea typeface="한컴 윤고딕 250" pitchFamily="18" charset="-127"/>
              </a:rPr>
              <a:t>수익원</a:t>
            </a:r>
            <a:endParaRPr lang="ko-KR" altLang="en-US" sz="2000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1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4599" y="3006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핵심 활동 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핵심 파트너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65" y="625252"/>
            <a:ext cx="1449058" cy="14490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20324" y="2137420"/>
            <a:ext cx="15415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배달 업체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61863" y="1633364"/>
            <a:ext cx="1198369" cy="1880159"/>
          </a:xfrm>
          <a:prstGeom prst="line">
            <a:avLst/>
          </a:prstGeom>
          <a:ln w="92075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240" y="2506752"/>
            <a:ext cx="1913050" cy="19130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13523"/>
            <a:ext cx="1419686" cy="14196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78368" y="5089748"/>
            <a:ext cx="1334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다양한 기업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835762" y="1633364"/>
            <a:ext cx="1077448" cy="1880159"/>
          </a:xfrm>
          <a:prstGeom prst="line">
            <a:avLst/>
          </a:prstGeom>
          <a:ln w="92075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72121" y="4657700"/>
            <a:ext cx="2741594" cy="0"/>
          </a:xfrm>
          <a:prstGeom prst="line">
            <a:avLst/>
          </a:prstGeom>
          <a:ln w="92075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65276"/>
            <a:ext cx="1296144" cy="12961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940152" y="5089748"/>
            <a:ext cx="2289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IT 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전문가 </a:t>
            </a:r>
            <a:r>
              <a: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보안 업체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4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4599" y="3006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</a:t>
            </a:r>
            <a:r>
              <a:rPr lang="ko-KR" alt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기술성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기술적 차별성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7366" y="743013"/>
            <a:ext cx="6890767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온라인이 아닌 </a:t>
            </a:r>
            <a:r>
              <a:rPr lang="ko-KR" altLang="en-US" sz="2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한컴 윤고딕 250" pitchFamily="18" charset="-127"/>
                <a:ea typeface="한컴 윤고딕 250" pitchFamily="18" charset="-127"/>
              </a:rPr>
              <a:t>오프라인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매장의 제품에 대해 온라인으로 검색 및 구매</a:t>
            </a:r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소비자가 원할 경우 </a:t>
            </a:r>
            <a:r>
              <a:rPr lang="ko-KR" altLang="en-US" sz="2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한컴 윤고딕 250" pitchFamily="18" charset="-127"/>
                <a:ea typeface="한컴 윤고딕 250" pitchFamily="18" charset="-127"/>
              </a:rPr>
              <a:t>배달 서비스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까지 제공</a:t>
            </a:r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매장 직원이 아닌 </a:t>
            </a:r>
            <a:r>
              <a:rPr lang="ko-KR" altLang="en-US" sz="20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한컴 윤고딕 250" pitchFamily="18" charset="-127"/>
                <a:ea typeface="한컴 윤고딕 250" pitchFamily="18" charset="-127"/>
              </a:rPr>
              <a:t>챗봇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을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통해 상품 문의</a:t>
            </a:r>
            <a:r>
              <a:rPr lang="en-US" altLang="ko-KR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및 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실시간으로 재고 파악 가능</a:t>
            </a:r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353524" y="1129308"/>
            <a:ext cx="5868360" cy="0"/>
          </a:xfrm>
          <a:prstGeom prst="line">
            <a:avLst/>
          </a:prstGeom>
          <a:ln w="60325" cap="rnd" cmpd="dbl">
            <a:solidFill>
              <a:schemeClr val="accent2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1705">
            <a:off x="493722" y="829550"/>
            <a:ext cx="1047286" cy="96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4139951" y="1743287"/>
            <a:ext cx="3744415" cy="0"/>
          </a:xfrm>
          <a:prstGeom prst="line">
            <a:avLst/>
          </a:prstGeom>
          <a:ln w="63500" cap="rnd" cmpd="dbl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3364">
            <a:off x="7669567" y="1505656"/>
            <a:ext cx="823249" cy="76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연결선 13"/>
          <p:cNvCxnSpPr/>
          <p:nvPr/>
        </p:nvCxnSpPr>
        <p:spPr>
          <a:xfrm flipV="1">
            <a:off x="1045800" y="2271922"/>
            <a:ext cx="6089671" cy="19224"/>
          </a:xfrm>
          <a:prstGeom prst="line">
            <a:avLst/>
          </a:prstGeom>
          <a:ln w="57150" cap="rnd" cmpd="dbl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9699">
            <a:off x="292045" y="1975597"/>
            <a:ext cx="838168" cy="77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96" y="2408672"/>
            <a:ext cx="2846139" cy="28461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58" y="2408672"/>
            <a:ext cx="2511271" cy="187619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47705"/>
            <a:ext cx="2087361" cy="20873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88024" y="2673532"/>
            <a:ext cx="203518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양재소슬체S" pitchFamily="18" charset="-127"/>
                <a:ea typeface="양재소슬체S" pitchFamily="18" charset="-127"/>
              </a:rPr>
              <a:t>You can buy it here!</a:t>
            </a:r>
            <a:endParaRPr lang="ko-KR" altLang="en-US" sz="28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양재소슬체S" pitchFamily="18" charset="-127"/>
              <a:ea typeface="양재소슬체S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1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9188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1F497D">
                    <a:lumMod val="20000"/>
                    <a:lumOff val="80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4599" y="3006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rgbClr val="1F497D">
                    <a:lumMod val="20000"/>
                    <a:lumOff val="80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아이디어 </a:t>
            </a:r>
            <a:r>
              <a:rPr lang="ko-KR" altLang="en-US" dirty="0" err="1" smtClean="0">
                <a:solidFill>
                  <a:srgbClr val="1F497D">
                    <a:lumMod val="20000"/>
                    <a:lumOff val="80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기술성</a:t>
            </a:r>
            <a:endParaRPr lang="en-US" altLang="ko-KR" dirty="0">
              <a:solidFill>
                <a:srgbClr val="1F497D">
                  <a:lumMod val="20000"/>
                  <a:lumOff val="80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기술적 모방성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2" y="1746506"/>
            <a:ext cx="2166676" cy="25864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64" y="1667104"/>
            <a:ext cx="2808312" cy="280831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203848" y="2867889"/>
            <a:ext cx="288032" cy="288032"/>
          </a:xfrm>
          <a:prstGeom prst="ellipse">
            <a:avLst/>
          </a:prstGeom>
          <a:solidFill>
            <a:srgbClr val="03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56357" y="2857500"/>
            <a:ext cx="288032" cy="288032"/>
          </a:xfrm>
          <a:prstGeom prst="ellipse">
            <a:avLst/>
          </a:prstGeom>
          <a:solidFill>
            <a:srgbClr val="03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83968" y="2865884"/>
            <a:ext cx="288032" cy="288032"/>
          </a:xfrm>
          <a:prstGeom prst="ellipse">
            <a:avLst/>
          </a:prstGeom>
          <a:solidFill>
            <a:srgbClr val="03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8" y="1711312"/>
            <a:ext cx="2601186" cy="26011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88" y="1121145"/>
            <a:ext cx="1880371" cy="18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8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002060"/>
          </a:solidFill>
        </a:ln>
      </a:spPr>
      <a:bodyPr wrap="square" rtlCol="0">
        <a:spAutoFit/>
      </a:bodyPr>
      <a:lstStyle>
        <a:defPPr>
          <a:defRPr sz="1200" dirty="0">
            <a:ln>
              <a:solidFill>
                <a:schemeClr val="bg1">
                  <a:lumMod val="65000"/>
                  <a:alpha val="0"/>
                </a:schemeClr>
              </a:solidFill>
            </a:ln>
            <a:latin typeface="-윤고딕330" panose="02030504000101010101" pitchFamily="18" charset="-127"/>
            <a:ea typeface="-윤고딕330" panose="02030504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628</Words>
  <Application>Microsoft Office PowerPoint</Application>
  <PresentationFormat>화면 슬라이드 쇼(16:10)</PresentationFormat>
  <Paragraphs>241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굴림</vt:lpstr>
      <vt:lpstr>Arial</vt:lpstr>
      <vt:lpstr>-윤고딕360</vt:lpstr>
      <vt:lpstr>-윤고딕340</vt:lpstr>
      <vt:lpstr>한컴 윤고딕 250</vt:lpstr>
      <vt:lpstr>-윤고딕330</vt:lpstr>
      <vt:lpstr>Wingdings</vt:lpstr>
      <vt:lpstr>한컴 윤고딕 230</vt:lpstr>
      <vt:lpstr>PT Sans</vt:lpstr>
      <vt:lpstr>10X10 Bold</vt:lpstr>
      <vt:lpstr>양재소슬체S</vt:lpstr>
      <vt:lpstr>Times New Roman</vt:lpstr>
      <vt:lpstr>맑은 고딕</vt:lpstr>
      <vt:lpstr>-윤고딕350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DRONEVOLUTION</dc:creator>
  <cp:keywords>LG 글로벌 챌린저</cp:keywords>
  <cp:lastModifiedBy>User</cp:lastModifiedBy>
  <cp:revision>378</cp:revision>
  <dcterms:created xsi:type="dcterms:W3CDTF">2015-03-26T10:48:50Z</dcterms:created>
  <dcterms:modified xsi:type="dcterms:W3CDTF">2017-06-13T04:02:51Z</dcterms:modified>
</cp:coreProperties>
</file>