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73" r:id="rId10"/>
    <p:sldId id="277" r:id="rId11"/>
    <p:sldId id="278" r:id="rId12"/>
    <p:sldId id="274" r:id="rId13"/>
    <p:sldId id="275" r:id="rId14"/>
    <p:sldId id="276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2" r:id="rId30"/>
  </p:sldIdLst>
  <p:sldSz cx="12192000" cy="6858000"/>
  <p:notesSz cx="6858000" cy="9144000"/>
  <p:embeddedFontLst>
    <p:embeddedFont>
      <p:font typeface="Jua" panose="020B0600000101010101" charset="-127"/>
      <p:regular r:id="rId32"/>
    </p:embeddedFont>
    <p:embeddedFont>
      <p:font typeface="LG Smart UI Bold" panose="020B08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맑은 고딕" panose="020B0503020000020004" pitchFamily="50" charset="-127"/>
      <p:regular r:id="rId34"/>
      <p:bold r:id="rId35"/>
    </p:embeddedFont>
    <p:embeddedFont>
      <p:font typeface="맑은 고딕 Semilight" panose="020B0502040204020203" pitchFamily="50" charset="-127"/>
      <p:regular r:id="rId36"/>
    </p:embeddedFont>
    <p:embeddedFont>
      <p:font typeface="휴먼둥근헤드라인" panose="02030504000101010101" pitchFamily="18" charset="-127"/>
      <p:regular r:id="rId37"/>
    </p:embeddedFont>
    <p:embeddedFont>
      <p:font typeface="Abadi" panose="020B0604020104020204" pitchFamily="3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ucida Sans" panose="020B0602030504020204" pitchFamily="3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2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56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56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00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77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70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3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4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74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8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292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065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374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918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223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352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485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180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39b2f6b5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gd39b2f6b5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9b2f6b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d39b2f6b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9b2f6d4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d39b2f6d4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9b2f6d4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d39b2f6d4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44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9b2f6d4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d39b2f6d4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b2f6d4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d39b2f6d4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d5473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d4d5473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2B8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04900" y="2767674"/>
            <a:ext cx="105537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Black Han Sans"/>
                <a:sym typeface="Black Han Sans"/>
              </a:rPr>
              <a:t>심리 성향 예측 </a:t>
            </a:r>
            <a:r>
              <a:rPr lang="en-US" altLang="ko-KR" sz="44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Black Han Sans"/>
                <a:sym typeface="Black Han Sans"/>
              </a:rPr>
              <a:t>AI  </a:t>
            </a:r>
            <a:r>
              <a:rPr lang="ko-KR" altLang="en-US" sz="44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Black Han Sans"/>
                <a:sym typeface="Black Han Sans"/>
              </a:rPr>
              <a:t>경진대회</a:t>
            </a:r>
            <a:endParaRPr sz="44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Black Han Sans"/>
              <a:sym typeface="Black Han Sans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1219200" y="3914800"/>
            <a:ext cx="96201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/>
          <p:nvPr/>
        </p:nvSpPr>
        <p:spPr>
          <a:xfrm>
            <a:off x="1219200" y="4260550"/>
            <a:ext cx="80961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 err="1">
                <a:solidFill>
                  <a:schemeClr val="lt1"/>
                </a:solidFill>
                <a:latin typeface="+mn-ea"/>
                <a:ea typeface="+mn-ea"/>
                <a:cs typeface="맑은 고딕 Semilight" panose="020B0502040204020203" pitchFamily="50" charset="-127"/>
                <a:sym typeface="Jua"/>
              </a:rPr>
              <a:t>Team</a:t>
            </a:r>
            <a:r>
              <a:rPr lang="ko-KR" sz="2500" dirty="0">
                <a:solidFill>
                  <a:schemeClr val="lt1"/>
                </a:solidFill>
                <a:latin typeface="+mn-ea"/>
                <a:ea typeface="+mn-ea"/>
                <a:cs typeface="맑은 고딕 Semilight" panose="020B0502040204020203" pitchFamily="50" charset="-127"/>
                <a:sym typeface="Jua"/>
              </a:rPr>
              <a:t> 2</a:t>
            </a:r>
            <a:r>
              <a:rPr lang="en-US" altLang="ko-KR" sz="2500" dirty="0">
                <a:solidFill>
                  <a:schemeClr val="lt1"/>
                </a:solidFill>
                <a:latin typeface="+mn-ea"/>
                <a:ea typeface="+mn-ea"/>
                <a:cs typeface="맑은 고딕 Semilight" panose="020B0502040204020203" pitchFamily="50" charset="-127"/>
                <a:sym typeface="Jua"/>
              </a:rPr>
              <a:t>   </a:t>
            </a:r>
            <a:r>
              <a:rPr lang="en-US" sz="25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	 </a:t>
            </a:r>
            <a:endParaRPr sz="25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104900" y="1907600"/>
            <a:ext cx="809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700" b="1" dirty="0" err="1">
                <a:solidFill>
                  <a:schemeClr val="lt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Smarcle</a:t>
            </a:r>
            <a:r>
              <a:rPr lang="ko-KR" sz="2700" b="1" dirty="0">
                <a:solidFill>
                  <a:schemeClr val="lt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Data </a:t>
            </a:r>
            <a:r>
              <a:rPr lang="ko-KR" sz="2700" b="1" dirty="0" err="1">
                <a:solidFill>
                  <a:schemeClr val="lt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Analysis</a:t>
            </a:r>
            <a:r>
              <a:rPr lang="ko-KR" sz="2700" b="1" dirty="0">
                <a:solidFill>
                  <a:schemeClr val="lt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ko-KR" sz="2700" b="1" dirty="0" err="1">
                <a:solidFill>
                  <a:schemeClr val="lt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Study</a:t>
            </a:r>
            <a:endParaRPr sz="3400" dirty="0">
              <a:solidFill>
                <a:schemeClr val="lt1"/>
              </a:solid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</p:txBody>
      </p:sp>
      <p:pic>
        <p:nvPicPr>
          <p:cNvPr id="88" name="Google Shape;88;p13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0BA1D-532C-4672-A0C4-3C9CBEF85E36}"/>
              </a:ext>
            </a:extLst>
          </p:cNvPr>
          <p:cNvSpPr txBox="1"/>
          <p:nvPr/>
        </p:nvSpPr>
        <p:spPr>
          <a:xfrm>
            <a:off x="6029250" y="4549571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Jua"/>
                <a:sym typeface="Jua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  <a:cs typeface="Jua"/>
                <a:sym typeface="Jua"/>
              </a:rPr>
              <a:t>데이터 분석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  <a:cs typeface="Jua"/>
                <a:sym typeface="Jua"/>
              </a:rPr>
              <a:t>: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  <a:cs typeface="Jua"/>
                <a:sym typeface="Jua"/>
              </a:rPr>
              <a:t>박지하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  <a:cs typeface="Jua"/>
              <a:sym typeface="Ju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데이터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최태규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 모델 학습 및 평가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장윤정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발표자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구범준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Q_E DATA </a:t>
            </a:r>
            <a:r>
              <a:rPr lang="ko-KR" altLang="en-US" dirty="0">
                <a:latin typeface="Abadi" panose="020B0604020104020204" pitchFamily="34" charset="0"/>
              </a:rPr>
              <a:t>이상치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9B290-1720-4795-90BE-17C3A56FB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50" y="1691071"/>
            <a:ext cx="10001201" cy="4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9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Q_E DATA </a:t>
            </a:r>
            <a:r>
              <a:rPr lang="ko-KR" altLang="en-US" dirty="0">
                <a:latin typeface="Abadi" panose="020B0604020104020204" pitchFamily="34" charset="0"/>
              </a:rPr>
              <a:t>이상치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F0644-4981-43C2-A251-F5686378A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38" y="1429567"/>
            <a:ext cx="6975834" cy="51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Q_E DATA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24020-B505-4765-84A8-E66587BE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50" y="1627761"/>
            <a:ext cx="8677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Q_E DATA </a:t>
            </a:r>
            <a:r>
              <a:rPr lang="ko-KR" altLang="en-US" dirty="0">
                <a:latin typeface="Abadi" panose="020B0604020104020204" pitchFamily="34" charset="0"/>
              </a:rPr>
              <a:t>이상치 제거 후 </a:t>
            </a:r>
            <a:r>
              <a:rPr lang="en-US" altLang="ko-KR" dirty="0">
                <a:latin typeface="Abadi" panose="020B0604020104020204" pitchFamily="34" charset="0"/>
              </a:rPr>
              <a:t>log </a:t>
            </a:r>
            <a:r>
              <a:rPr lang="ko-KR" altLang="en-US" dirty="0">
                <a:latin typeface="Abadi" panose="020B0604020104020204" pitchFamily="34" charset="0"/>
              </a:rPr>
              <a:t>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A9621-56B3-4A0E-B9E2-62053B535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748" y="1429567"/>
            <a:ext cx="6809934" cy="51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AAF81-0D53-4F05-A8A7-4C1EB58F1AFD}"/>
              </a:ext>
            </a:extLst>
          </p:cNvPr>
          <p:cNvSpPr txBox="1"/>
          <p:nvPr/>
        </p:nvSpPr>
        <p:spPr>
          <a:xfrm>
            <a:off x="537328" y="970961"/>
            <a:ext cx="99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Q_E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데이터는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편차가 심하고 데이터 값이 커서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MinMaxScaler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0~1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사이 변환</a:t>
            </a:r>
          </a:p>
          <a:p>
            <a:endParaRPr lang="ko-KR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12C0B-57DC-4776-B140-A2CEBCD05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8" y="1261687"/>
            <a:ext cx="9210460" cy="55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AAF81-0D53-4F05-A8A7-4C1EB58F1AFD}"/>
              </a:ext>
            </a:extLst>
          </p:cNvPr>
          <p:cNvSpPr txBox="1"/>
          <p:nvPr/>
        </p:nvSpPr>
        <p:spPr>
          <a:xfrm>
            <a:off x="537328" y="970961"/>
            <a:ext cx="99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MinMaxScaler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0~1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사이 변환</a:t>
            </a:r>
          </a:p>
          <a:p>
            <a:endParaRPr lang="ko-KR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E1988-D568-495D-80AD-6A6F408CA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78" y="1346374"/>
            <a:ext cx="11642772" cy="4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LGBM model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FDFA4C-FFD3-454A-B52F-00B24DF47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070" y="1154352"/>
            <a:ext cx="66960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LGBM model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E4FB8-D0C2-4EA6-AC6C-B2921F67F33D}"/>
              </a:ext>
            </a:extLst>
          </p:cNvPr>
          <p:cNvSpPr txBox="1"/>
          <p:nvPr/>
        </p:nvSpPr>
        <p:spPr>
          <a:xfrm>
            <a:off x="622169" y="1809946"/>
            <a:ext cx="8210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Light GBM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Tree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가 수직적으로 확장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(leaf-wise)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되는 반면에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다른 알고리즘은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Tree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가 수평적으로 확장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(level-wise)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됩니다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즉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동일한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leaf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를 확장할 때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Light GBM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은 더 많은 손실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(loss)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을 줄일 수 있습니다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장점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큰 사이즈의 데이터를 다룰 때 속도가 빠르고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실행 시 적은 메모리를 차지합니다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단점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과적합에 민감하여 작은 사이즈의 데이터에는 적합하지 않습니다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E40FA3-3109-4645-8F41-594B5D0E1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505" y="3002486"/>
            <a:ext cx="4840615" cy="37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LGBM model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908B2F-5BF2-4D91-8BE9-D50931C99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08602"/>
            <a:ext cx="12106275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E6A1F-B77A-45ED-B397-C639F116C864}"/>
              </a:ext>
            </a:extLst>
          </p:cNvPr>
          <p:cNvSpPr txBox="1"/>
          <p:nvPr/>
        </p:nvSpPr>
        <p:spPr>
          <a:xfrm>
            <a:off x="3289135" y="4336330"/>
            <a:ext cx="59011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public(0.5788903241)</a:t>
            </a:r>
          </a:p>
          <a:p>
            <a:pPr algn="l"/>
            <a:r>
              <a:rPr lang="en-US" altLang="ko-KR" sz="3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private(0.5750718696)</a:t>
            </a: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CAT+LGBM+XGB 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앙상블 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537C9-E33C-46B3-8FA0-08531B6C3596}"/>
              </a:ext>
            </a:extLst>
          </p:cNvPr>
          <p:cNvSpPr txBox="1"/>
          <p:nvPr/>
        </p:nvSpPr>
        <p:spPr>
          <a:xfrm>
            <a:off x="848412" y="1857080"/>
            <a:ext cx="459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Classifier</a:t>
            </a:r>
            <a:endParaRPr lang="ko-KR" altLang="en-US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756-8BD1-4769-A939-55852335E47B}"/>
              </a:ext>
            </a:extLst>
          </p:cNvPr>
          <p:cNvSpPr txBox="1"/>
          <p:nvPr/>
        </p:nvSpPr>
        <p:spPr>
          <a:xfrm>
            <a:off x="848412" y="2243579"/>
            <a:ext cx="813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트리 기반의 알고리즘의 앙상블 학습에서 각광받는 알고리즘 중 하나입니다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ko-KR" altLang="en-US" dirty="0">
                <a:latin typeface="Abadi" panose="020B0604020104020204" pitchFamily="34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GBM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에 기반하고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GBM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의 단점인 느린 수행시간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과적합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규제 등을 해결한 알고리즘입니다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DEC4-D90B-4E58-8404-FD5B19A1BADA}"/>
              </a:ext>
            </a:extLst>
          </p:cNvPr>
          <p:cNvSpPr txBox="1"/>
          <p:nvPr/>
        </p:nvSpPr>
        <p:spPr>
          <a:xfrm>
            <a:off x="848412" y="2931736"/>
            <a:ext cx="188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CatBoostClassifier</a:t>
            </a:r>
            <a:endParaRPr lang="ko-KR" altLang="en-US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79C03-7C46-4655-A60E-19952D48D2D0}"/>
              </a:ext>
            </a:extLst>
          </p:cNvPr>
          <p:cNvSpPr txBox="1"/>
          <p:nvPr/>
        </p:nvSpPr>
        <p:spPr>
          <a:xfrm>
            <a:off x="848412" y="3239513"/>
            <a:ext cx="7711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기본 파라미터 최적화가 잘 되어있어 두 모델에 비해서는 복잡한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하이퍼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파라미터 튜닝을 필요로 하지는 않습니다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학습 데이터에 대한 샘플링을 통해 모델을 만들고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샘플링이 되지 않은 데이터의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잔차를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추정하면서 학습 합니다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5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2B8B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904875" y="600050"/>
            <a:ext cx="3609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700" dirty="0">
                <a:solidFill>
                  <a:schemeClr val="lt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Jua"/>
                <a:sym typeface="Jua"/>
              </a:rPr>
              <a:t>목차</a:t>
            </a:r>
            <a:endParaRPr sz="700" dirty="0">
              <a:latin typeface="LG Smart UI Bold" panose="020B0800000101010101" pitchFamily="50" charset="-127"/>
              <a:ea typeface="LG Smart UI Bold" panose="020B0800000101010101" pitchFamily="50" charset="-127"/>
              <a:cs typeface="Jua"/>
              <a:sym typeface="Ju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rot="10800000" flipH="1">
            <a:off x="990600" y="1542910"/>
            <a:ext cx="9982200" cy="1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/>
          <p:nvPr/>
        </p:nvSpPr>
        <p:spPr>
          <a:xfrm>
            <a:off x="990600" y="1992895"/>
            <a:ext cx="62961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01 .  문제 정의 </a:t>
            </a:r>
            <a:r>
              <a:rPr lang="ko-KR" sz="25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및  탐색적 데이터 분석</a:t>
            </a:r>
            <a:endParaRPr sz="2500" b="1" dirty="0">
              <a:solidFill>
                <a:schemeClr val="lt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90600" y="4005255"/>
            <a:ext cx="387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03</a:t>
            </a:r>
            <a:r>
              <a:rPr lang="ko-KR" sz="25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.  모델 구축과 검증</a:t>
            </a:r>
            <a:endParaRPr sz="2500" b="1" dirty="0">
              <a:solidFill>
                <a:schemeClr val="lt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90600" y="2999075"/>
            <a:ext cx="304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02 .</a:t>
            </a:r>
            <a:r>
              <a:rPr lang="ko-KR" sz="2500" b="1" dirty="0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 데이터 </a:t>
            </a:r>
            <a:r>
              <a:rPr lang="ko-KR" sz="2500" b="1" dirty="0" err="1">
                <a:solidFill>
                  <a:schemeClr val="lt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전처리</a:t>
            </a:r>
            <a:endParaRPr sz="2500" b="1" dirty="0">
              <a:solidFill>
                <a:schemeClr val="lt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oogle Shape;99;p14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515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CAT+LGBM+XGB 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앙상블 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A2F3FA-B7AB-4E59-87DB-ACCC6A670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4" y="1703257"/>
            <a:ext cx="11142482" cy="41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1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CAT+LGBM+XGB 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앙상블 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C35B7-BA86-4D34-9C3E-0E4D33760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50" y="2045926"/>
            <a:ext cx="11844300" cy="3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6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CAT+LGBM+XGB 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앙상블 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7321D-D920-458D-BD8B-EF7EFD840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50" y="2122275"/>
            <a:ext cx="11844300" cy="37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CAT+LGBM+XGB </a:t>
            </a:r>
            <a:r>
              <a:rPr lang="ko-KR" altLang="en-US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앙상블 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EAD1D-6177-4CD6-800C-23A189387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50" y="2131870"/>
            <a:ext cx="11944350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28DC2-1C26-4833-B354-328CC43B7B04}"/>
              </a:ext>
            </a:extLst>
          </p:cNvPr>
          <p:cNvSpPr txBox="1"/>
          <p:nvPr/>
        </p:nvSpPr>
        <p:spPr>
          <a:xfrm>
            <a:off x="3650395" y="4536045"/>
            <a:ext cx="50150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public(0.5890179708)</a:t>
            </a:r>
          </a:p>
          <a:p>
            <a:pPr algn="l"/>
            <a:r>
              <a:rPr lang="en-US" altLang="ko-KR" sz="3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private(0.5922709518)</a:t>
            </a: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Auto ML </a:t>
            </a:r>
            <a:r>
              <a:rPr lang="ko-KR" altLang="en-US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C4670-A4DF-4277-AA64-66F55272D461}"/>
              </a:ext>
            </a:extLst>
          </p:cNvPr>
          <p:cNvSpPr txBox="1"/>
          <p:nvPr/>
        </p:nvSpPr>
        <p:spPr>
          <a:xfrm>
            <a:off x="1178351" y="1949975"/>
            <a:ext cx="940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Hyperparameter Optimization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분야에서 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Bayesian Optimization(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베이지안 최적화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베이즈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최적화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를 사용한 코드</a:t>
            </a:r>
            <a:endParaRPr lang="ko-KR" altLang="en-US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1EA4ED-2581-430B-9E28-59BFF838E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069" y="2488485"/>
            <a:ext cx="4904639" cy="2322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94C70-7D28-4D9F-8E6C-21BEA016242F}"/>
              </a:ext>
            </a:extLst>
          </p:cNvPr>
          <p:cNvSpPr txBox="1"/>
          <p:nvPr/>
        </p:nvSpPr>
        <p:spPr>
          <a:xfrm>
            <a:off x="1088192" y="5448693"/>
            <a:ext cx="1028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기본 모델로는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LGBM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을 사용하고 그 최적의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하이퍼파라미터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값을 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Bayesian Optimization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방법으로 찾아내는 모델입니다</a:t>
            </a:r>
            <a:endParaRPr lang="ko-KR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6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Auto ML </a:t>
            </a:r>
            <a:r>
              <a:rPr lang="ko-KR" altLang="en-US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D8E51-94D4-4DAC-B6FB-9DCB9F981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41" y="2149126"/>
            <a:ext cx="11538408" cy="402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D771-C806-41E7-AAB5-DCB78C4E1707}"/>
              </a:ext>
            </a:extLst>
          </p:cNvPr>
          <p:cNvSpPr txBox="1"/>
          <p:nvPr/>
        </p:nvSpPr>
        <p:spPr>
          <a:xfrm>
            <a:off x="4506012" y="1754824"/>
            <a:ext cx="353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목적 함수를 생성해서</a:t>
            </a:r>
          </a:p>
        </p:txBody>
      </p:sp>
    </p:spTree>
    <p:extLst>
      <p:ext uri="{BB962C8B-B14F-4D97-AF65-F5344CB8AC3E}">
        <p14:creationId xmlns:p14="http://schemas.microsoft.com/office/powerpoint/2010/main" val="264183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Auto ML </a:t>
            </a:r>
            <a:r>
              <a:rPr lang="ko-KR" altLang="en-US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ED771-C806-41E7-AAB5-DCB78C4E1707}"/>
              </a:ext>
            </a:extLst>
          </p:cNvPr>
          <p:cNvSpPr txBox="1"/>
          <p:nvPr/>
        </p:nvSpPr>
        <p:spPr>
          <a:xfrm>
            <a:off x="3601039" y="1747761"/>
            <a:ext cx="578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파라미터의 탐색 대상 구간 설정 후 베이지안 최적화 수행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FBF1C-72C7-4F3B-A4DC-25E92AAFD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8" y="2062601"/>
            <a:ext cx="11613823" cy="45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6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Auto ML </a:t>
            </a:r>
            <a:r>
              <a:rPr lang="ko-KR" altLang="en-US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ED771-C806-41E7-AAB5-DCB78C4E1707}"/>
              </a:ext>
            </a:extLst>
          </p:cNvPr>
          <p:cNvSpPr txBox="1"/>
          <p:nvPr/>
        </p:nvSpPr>
        <p:spPr>
          <a:xfrm>
            <a:off x="3601039" y="1747761"/>
            <a:ext cx="578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파라미터의 탐색 대상 구간 설정 후 베이지안 최적화 수행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E29CB-3DE2-410F-B769-4C44EB35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74" y="1679257"/>
            <a:ext cx="9945278" cy="5095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04F10-ADB1-4F6D-A173-7BA3094F423F}"/>
              </a:ext>
            </a:extLst>
          </p:cNvPr>
          <p:cNvSpPr txBox="1"/>
          <p:nvPr/>
        </p:nvSpPr>
        <p:spPr>
          <a:xfrm>
            <a:off x="5839882" y="1158339"/>
            <a:ext cx="37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찾은 파라미터를 </a:t>
            </a:r>
            <a:r>
              <a:rPr lang="en-US" altLang="ko-KR" dirty="0" err="1">
                <a:latin typeface="Abadi" panose="020B0604020104020204" pitchFamily="34" charset="0"/>
              </a:rPr>
              <a:t>lgbm</a:t>
            </a:r>
            <a:r>
              <a:rPr lang="en-US" altLang="ko-KR" dirty="0">
                <a:latin typeface="Abadi" panose="020B0604020104020204" pitchFamily="34" charset="0"/>
              </a:rPr>
              <a:t> model</a:t>
            </a:r>
            <a:r>
              <a:rPr lang="ko-KR" altLang="en-US" dirty="0">
                <a:latin typeface="Abadi" panose="020B0604020104020204" pitchFamily="34" charset="0"/>
              </a:rPr>
              <a:t>에 넣어주면 끝</a:t>
            </a:r>
          </a:p>
        </p:txBody>
      </p:sp>
    </p:spTree>
    <p:extLst>
      <p:ext uri="{BB962C8B-B14F-4D97-AF65-F5344CB8AC3E}">
        <p14:creationId xmlns:p14="http://schemas.microsoft.com/office/powerpoint/2010/main" val="34716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</a:t>
            </a:r>
            <a:r>
              <a:rPr lang="en-US" alt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2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모델 실험 및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1FDC9-A998-48CE-A07E-0A688E37851B}"/>
              </a:ext>
            </a:extLst>
          </p:cNvPr>
          <p:cNvSpPr txBox="1"/>
          <p:nvPr/>
        </p:nvSpPr>
        <p:spPr>
          <a:xfrm>
            <a:off x="490194" y="923827"/>
            <a:ext cx="73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Auto ML </a:t>
            </a:r>
            <a:r>
              <a:rPr lang="ko-KR" altLang="en-US" sz="4800" b="1" i="0" dirty="0"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cs typeface="맑은 고딕 Semilight" panose="020B0502040204020203" pitchFamily="50" charset="-127"/>
              </a:rPr>
              <a:t>모델</a:t>
            </a:r>
            <a:endParaRPr lang="ko-KR" altLang="en-US" sz="4000" b="0" i="0" dirty="0">
              <a:solidFill>
                <a:schemeClr val="tx1"/>
              </a:solidFill>
              <a:effectLst/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4E85C-6299-4305-AEE9-38D552E91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67" y="2217213"/>
            <a:ext cx="6124575" cy="116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04B2D-7827-4C77-AE4B-E597F0942F1E}"/>
              </a:ext>
            </a:extLst>
          </p:cNvPr>
          <p:cNvSpPr txBox="1"/>
          <p:nvPr/>
        </p:nvSpPr>
        <p:spPr>
          <a:xfrm>
            <a:off x="3098276" y="4402318"/>
            <a:ext cx="5995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public(0.6220532941) 657</a:t>
            </a:r>
            <a:r>
              <a:rPr lang="ko-KR" altLang="en-US" sz="2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등</a:t>
            </a:r>
          </a:p>
          <a:p>
            <a:pPr algn="l"/>
            <a:r>
              <a:rPr lang="en-US" altLang="ko-KR" sz="2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private(0.6227340114)</a:t>
            </a: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0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2B8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29"/>
          <p:cNvCxnSpPr/>
          <p:nvPr/>
        </p:nvCxnSpPr>
        <p:spPr>
          <a:xfrm>
            <a:off x="1219200" y="3914800"/>
            <a:ext cx="96201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29"/>
          <p:cNvSpPr txBox="1"/>
          <p:nvPr/>
        </p:nvSpPr>
        <p:spPr>
          <a:xfrm>
            <a:off x="1219200" y="4282405"/>
            <a:ext cx="809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dirty="0" err="1">
                <a:solidFill>
                  <a:schemeClr val="lt1"/>
                </a:solidFill>
                <a:latin typeface="Lucida Sans" panose="020B0602030504020204" pitchFamily="34" charset="0"/>
                <a:ea typeface="Jua"/>
                <a:cs typeface="Jua"/>
                <a:sym typeface="Jua"/>
              </a:rPr>
              <a:t>Team</a:t>
            </a:r>
            <a:r>
              <a:rPr lang="ko-KR" sz="2500" dirty="0">
                <a:solidFill>
                  <a:schemeClr val="lt1"/>
                </a:solidFill>
                <a:latin typeface="Lucida Sans" panose="020B0602030504020204" pitchFamily="34" charset="0"/>
                <a:ea typeface="Jua"/>
                <a:cs typeface="Jua"/>
                <a:sym typeface="Jua"/>
              </a:rPr>
              <a:t> 2 _ 구범준, </a:t>
            </a:r>
            <a:r>
              <a:rPr lang="ko-KR" sz="2500" dirty="0" err="1">
                <a:solidFill>
                  <a:schemeClr val="lt1"/>
                </a:solidFill>
                <a:latin typeface="Lucida Sans" panose="020B0602030504020204" pitchFamily="34" charset="0"/>
                <a:ea typeface="Jua"/>
                <a:cs typeface="Jua"/>
                <a:sym typeface="Jua"/>
              </a:rPr>
              <a:t>박지하</a:t>
            </a:r>
            <a:r>
              <a:rPr lang="ko-KR" sz="2500" dirty="0">
                <a:solidFill>
                  <a:schemeClr val="lt1"/>
                </a:solidFill>
                <a:latin typeface="Lucida Sans" panose="020B0602030504020204" pitchFamily="34" charset="0"/>
                <a:ea typeface="Jua"/>
                <a:cs typeface="Jua"/>
                <a:sym typeface="Jua"/>
              </a:rPr>
              <a:t>, 최태규, 장윤정</a:t>
            </a:r>
            <a:endParaRPr sz="2500" dirty="0">
              <a:solidFill>
                <a:schemeClr val="lt1"/>
              </a:solidFill>
              <a:latin typeface="Lucida Sans" panose="020B0602030504020204" pitchFamily="34" charset="0"/>
              <a:ea typeface="Jua"/>
              <a:cs typeface="Jua"/>
              <a:sym typeface="Jua"/>
            </a:endParaRPr>
          </a:p>
        </p:txBody>
      </p:sp>
      <p:pic>
        <p:nvPicPr>
          <p:cNvPr id="291" name="Google Shape;291;p29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1219200" y="2639225"/>
            <a:ext cx="44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lt1"/>
                </a:solidFill>
                <a:latin typeface="Abadi" panose="020B0604020104020204" pitchFamily="34" charset="0"/>
                <a:ea typeface="Black Han Sans"/>
                <a:cs typeface="Black Han Sans"/>
                <a:sym typeface="Black Han Sans"/>
              </a:rPr>
              <a:t>감사합니다 :)</a:t>
            </a:r>
            <a:endParaRPr sz="5400" dirty="0">
              <a:solidFill>
                <a:schemeClr val="lt1"/>
              </a:solidFill>
              <a:latin typeface="Abadi" panose="020B0604020104020204" pitchFamily="34" charset="0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01.1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7" name="Google Shape;107;p15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latin typeface="Malgun Gothic"/>
                <a:ea typeface="Malgun Gothic"/>
                <a:cs typeface="Malgun Gothic"/>
                <a:sym typeface="Malgun Gothic"/>
              </a:rPr>
              <a:t>문제 정의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57606" y="1135218"/>
            <a:ext cx="11664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altLang="ko-KR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altLang="ko-KR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목적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/>
            <a:r>
              <a:rPr lang="ko-KR" altLang="en-US" sz="20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마키아벨리즘 심리테스트를 활용하여 테스트 참가자의 국가 선거 투표 여부 예측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A6178-AF6E-4147-8003-E8929000F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480" y="795173"/>
            <a:ext cx="281940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p16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5EFB4-C958-4AE7-9591-4231F90B2F81}"/>
              </a:ext>
            </a:extLst>
          </p:cNvPr>
          <p:cNvSpPr txBox="1"/>
          <p:nvPr/>
        </p:nvSpPr>
        <p:spPr>
          <a:xfrm>
            <a:off x="358219" y="834010"/>
            <a:ext cx="1034628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Q&amp;A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질문에 대한 응답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Q&amp;E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질문에 응답하기까지 걸린 시간</a:t>
            </a:r>
          </a:p>
          <a:p>
            <a:pPr algn="l"/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age_group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연령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education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교육 수준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? 1=Less than high school, 2=High school, 3=University degree, 4=Graduate degree, 0=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무응답</a:t>
            </a:r>
          </a:p>
          <a:p>
            <a:pPr algn="l"/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engnat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모국어가 영어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? (1=Yes, 2=No, 0=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무응답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familysize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형제자매 수</a:t>
            </a:r>
          </a:p>
          <a:p>
            <a:pPr algn="l"/>
            <a:r>
              <a:rPr lang="en-US" altLang="ko-KR" b="0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gender : 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성별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+mj-ea"/>
                <a:ea typeface="+mj-ea"/>
              </a:rPr>
              <a:t>(Male, Female)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hand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필기하는 손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(1=Right, 2=Left, 3=Both, 0=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무응답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married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혼인 상태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(1=Never married, 2=Currently married, 3=Previously married, 0=Other)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race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인종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(Asian, Arab, Black, Indigenous Australian, Native American, White, Other)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religion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종교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(Agnostic, Atheist, Buddhist,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Christian_Catholic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Christian_Mormon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Christian_Protestant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Christian_Other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Hindu, Jewish, Muslim, Sikh, Other)</a:t>
            </a:r>
          </a:p>
          <a:p>
            <a:pPr algn="l"/>
            <a:r>
              <a:rPr lang="en-US" altLang="ko-KR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tp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__ : items were rated "I see myself as:" _____ such that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tp01 : Extraverted, enthusiastic.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tp02 : Critical, quarrelsome.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tp03 : Dependable, self-disciplined.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tp04 : Anxious, easily upset.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tp05 : Open to new experiences,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tp06 : Reserved, quiet.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tp07 : Sympathetic, warm.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tp08 : Disorganized, careless.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tp09 : Calm, emotionally stable.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tp10 : Conventional, uncreative.</a:t>
            </a:r>
          </a:p>
          <a:p>
            <a:pPr algn="l"/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urban 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유년기의 거주 구역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(1=Rural (country side), 2=Suburban, 3=Urban (town, city), 0=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무응답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wr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_(01~13)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실존하는 해당 단어의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정의을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앎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(1=Yes, 0=No)</a:t>
            </a:r>
          </a:p>
          <a:p>
            <a:pPr algn="l"/>
            <a:r>
              <a:rPr lang="en-US" altLang="ko-KR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wf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_(01~03) 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허구인 단어의 정의를 앎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(1=Yes, 0=No)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* voted 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타겟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):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지난 해 국가 선거 투표 여부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(1=Yes, 2=No) -&gt; (0 = yes, 1 = No)</a:t>
            </a:r>
          </a:p>
          <a:p>
            <a:endParaRPr lang="ko-KR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294356-9AB1-4A12-99EF-7834F8B9B3FE}"/>
              </a:ext>
            </a:extLst>
          </p:cNvPr>
          <p:cNvSpPr/>
          <p:nvPr/>
        </p:nvSpPr>
        <p:spPr>
          <a:xfrm>
            <a:off x="8917757" y="3968685"/>
            <a:ext cx="188536" cy="179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187FD9-4FB2-4BF7-A2C9-FD5E381EE500}"/>
              </a:ext>
            </a:extLst>
          </p:cNvPr>
          <p:cNvSpPr/>
          <p:nvPr/>
        </p:nvSpPr>
        <p:spPr>
          <a:xfrm>
            <a:off x="8917757" y="4403889"/>
            <a:ext cx="188536" cy="1791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D5ABA3-1E95-4526-A62B-88057CFA603C}"/>
              </a:ext>
            </a:extLst>
          </p:cNvPr>
          <p:cNvSpPr/>
          <p:nvPr/>
        </p:nvSpPr>
        <p:spPr>
          <a:xfrm>
            <a:off x="8917757" y="4839093"/>
            <a:ext cx="188536" cy="1791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2BF68-0AE2-4D37-A4B6-C576A2A5256A}"/>
              </a:ext>
            </a:extLst>
          </p:cNvPr>
          <p:cNvSpPr txBox="1"/>
          <p:nvPr/>
        </p:nvSpPr>
        <p:spPr>
          <a:xfrm>
            <a:off x="9147746" y="3919194"/>
            <a:ext cx="140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Mean-encoding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9942C-C36F-463A-98AD-69529A5E0E66}"/>
              </a:ext>
            </a:extLst>
          </p:cNvPr>
          <p:cNvSpPr txBox="1"/>
          <p:nvPr/>
        </p:nvSpPr>
        <p:spPr>
          <a:xfrm>
            <a:off x="9147745" y="4332305"/>
            <a:ext cx="181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One hot-encoding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2F69D-C504-4415-B56A-F786CA53B692}"/>
              </a:ext>
            </a:extLst>
          </p:cNvPr>
          <p:cNvSpPr txBox="1"/>
          <p:nvPr/>
        </p:nvSpPr>
        <p:spPr>
          <a:xfrm>
            <a:off x="9144774" y="4793546"/>
            <a:ext cx="181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 </a:t>
            </a:r>
            <a:r>
              <a:rPr lang="ko-KR" altLang="en-US" dirty="0" err="1">
                <a:latin typeface="Abadi" panose="020B0604020104020204" pitchFamily="34" charset="0"/>
              </a:rPr>
              <a:t>전처리</a:t>
            </a:r>
            <a:r>
              <a:rPr lang="ko-KR" altLang="en-US" dirty="0">
                <a:latin typeface="Abadi" panose="020B0604020104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x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17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(Mean-encoding)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2F394-06B9-4247-B9B3-160BC94EF4BF}"/>
              </a:ext>
            </a:extLst>
          </p:cNvPr>
          <p:cNvSpPr txBox="1"/>
          <p:nvPr/>
        </p:nvSpPr>
        <p:spPr>
          <a:xfrm>
            <a:off x="395926" y="829559"/>
            <a:ext cx="1049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		one-hot-encoding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D230E-385D-4A49-8707-2E0E101D5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806" y="1360774"/>
            <a:ext cx="6800272" cy="20071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DBB3C2-6238-4918-A0EE-1B3DF08D4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806" y="4248193"/>
            <a:ext cx="6800272" cy="2034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357A5-1C30-4F2E-9C55-52F966EB47A1}"/>
              </a:ext>
            </a:extLst>
          </p:cNvPr>
          <p:cNvSpPr txBox="1"/>
          <p:nvPr/>
        </p:nvSpPr>
        <p:spPr>
          <a:xfrm>
            <a:off x="2241806" y="3764202"/>
            <a:ext cx="694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mean-encoding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7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17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(Mean-encoding)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357A5-1C30-4F2E-9C55-52F966EB47A1}"/>
              </a:ext>
            </a:extLst>
          </p:cNvPr>
          <p:cNvSpPr txBox="1"/>
          <p:nvPr/>
        </p:nvSpPr>
        <p:spPr>
          <a:xfrm>
            <a:off x="1072883" y="851320"/>
            <a:ext cx="69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mean-encoding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CF886A-8A55-480D-97D8-E19B67261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83" y="1557337"/>
            <a:ext cx="72294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p18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ABF53-4638-47FF-81C1-92DFF659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5" y="2199007"/>
            <a:ext cx="12006250" cy="391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6C7B2-C591-4409-B80E-F5FCF40228DE}"/>
              </a:ext>
            </a:extLst>
          </p:cNvPr>
          <p:cNvSpPr txBox="1"/>
          <p:nvPr/>
        </p:nvSpPr>
        <p:spPr>
          <a:xfrm>
            <a:off x="389744" y="1146319"/>
            <a:ext cx="448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badi" panose="020B0604020104020204" pitchFamily="34" charset="0"/>
              </a:rPr>
              <a:t>Q&amp;A DATA</a:t>
            </a:r>
            <a:endParaRPr lang="ko-KR" altLang="en-US" sz="20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2389F-3FCE-4CF7-B5E7-D199ACAFC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50" y="2238723"/>
            <a:ext cx="11844300" cy="3320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Q&amp;A DATA </a:t>
            </a:r>
            <a:r>
              <a:rPr lang="en-US" altLang="ko-KR" dirty="0" err="1">
                <a:latin typeface="Abadi" panose="020B0604020104020204" pitchFamily="34" charset="0"/>
              </a:rPr>
              <a:t>Mean_encoding</a:t>
            </a:r>
            <a:r>
              <a:rPr lang="en-US" altLang="ko-KR" dirty="0">
                <a:latin typeface="Abadi" panose="020B0604020104020204" pitchFamily="34" charset="0"/>
              </a:rPr>
              <a:t> </a:t>
            </a:r>
            <a:r>
              <a:rPr lang="ko-KR" altLang="en-US" dirty="0">
                <a:latin typeface="Abadi" panose="020B0604020104020204" pitchFamily="34" charset="0"/>
              </a:rPr>
              <a:t>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85750" y="83375"/>
            <a:ext cx="12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rgbClr val="632B8B"/>
                </a:solidFill>
                <a:latin typeface="Abadi" panose="020B0604020104020204" pitchFamily="34" charset="0"/>
              </a:rPr>
              <a:t>01</a:t>
            </a:r>
            <a:endParaRPr sz="3500" b="1" dirty="0">
              <a:solidFill>
                <a:srgbClr val="632B8B"/>
              </a:solidFill>
              <a:latin typeface="Abadi" panose="020B0604020104020204" pitchFamily="34" charset="0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315" y="3036745"/>
            <a:ext cx="727457" cy="727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 flipH="1">
            <a:off x="185750" y="714275"/>
            <a:ext cx="11844300" cy="14400"/>
          </a:xfrm>
          <a:prstGeom prst="straightConnector1">
            <a:avLst/>
          </a:prstGeom>
          <a:noFill/>
          <a:ln w="9525" cap="flat" cmpd="sng">
            <a:solidFill>
              <a:srgbClr val="632B8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19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4500" y="6081010"/>
            <a:ext cx="1487500" cy="77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42150" y="82175"/>
            <a:ext cx="102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3000" dirty="0"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000" dirty="0" err="1"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3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E589-39DF-4659-8890-0C4417DB4196}"/>
              </a:ext>
            </a:extLst>
          </p:cNvPr>
          <p:cNvSpPr txBox="1"/>
          <p:nvPr/>
        </p:nvSpPr>
        <p:spPr>
          <a:xfrm>
            <a:off x="813950" y="1121790"/>
            <a:ext cx="448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Q_E DATA </a:t>
            </a:r>
            <a:r>
              <a:rPr lang="ko-KR" altLang="en-US" dirty="0">
                <a:latin typeface="Abadi" panose="020B0604020104020204" pitchFamily="34" charset="0"/>
              </a:rPr>
              <a:t>극 값 이상치 발견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85031-081B-4903-8F31-B4654CF88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8" y="1822681"/>
            <a:ext cx="8871415" cy="47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924</Words>
  <Application>Microsoft Office PowerPoint</Application>
  <PresentationFormat>와이드스크린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Jua</vt:lpstr>
      <vt:lpstr>맑은 고딕 Semilight</vt:lpstr>
      <vt:lpstr>Roboto</vt:lpstr>
      <vt:lpstr>Arial</vt:lpstr>
      <vt:lpstr>Lucida Sans</vt:lpstr>
      <vt:lpstr>Abadi</vt:lpstr>
      <vt:lpstr>맑은 고딕</vt:lpstr>
      <vt:lpstr>LG Smart UI Bold</vt:lpstr>
      <vt:lpstr>Calibri</vt:lpstr>
      <vt:lpstr>맑은 고딕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ru5358</dc:creator>
  <cp:lastModifiedBy>구범준</cp:lastModifiedBy>
  <cp:revision>15</cp:revision>
  <dcterms:modified xsi:type="dcterms:W3CDTF">2021-05-26T13:24:05Z</dcterms:modified>
</cp:coreProperties>
</file>