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61" r:id="rId3"/>
    <p:sldId id="281" r:id="rId4"/>
    <p:sldId id="283" r:id="rId5"/>
    <p:sldId id="282" r:id="rId6"/>
    <p:sldId id="264" r:id="rId7"/>
    <p:sldId id="284" r:id="rId8"/>
    <p:sldId id="286" r:id="rId9"/>
    <p:sldId id="287" r:id="rId10"/>
    <p:sldId id="288" r:id="rId11"/>
    <p:sldId id="289" r:id="rId12"/>
    <p:sldId id="291" r:id="rId13"/>
    <p:sldId id="290" r:id="rId14"/>
    <p:sldId id="293" r:id="rId15"/>
    <p:sldId id="294" r:id="rId16"/>
    <p:sldId id="295" r:id="rId17"/>
    <p:sldId id="266" r:id="rId18"/>
    <p:sldId id="278" r:id="rId19"/>
  </p:sldIdLst>
  <p:sldSz cx="9144000" cy="5143500" type="screen16x9"/>
  <p:notesSz cx="6858000" cy="9144000"/>
  <p:embeddedFontLst>
    <p:embeddedFont>
      <p:font typeface="Roboto Condensed Light" panose="020B0600000101010101" charset="0"/>
      <p:regular r:id="rId21"/>
      <p:bold r:id="rId22"/>
      <p:italic r:id="rId23"/>
      <p:boldItalic r:id="rId24"/>
    </p:embeddedFont>
    <p:embeddedFont>
      <p:font typeface="Exo 2" panose="020B0600000101010101" charset="0"/>
      <p:regular r:id="rId25"/>
      <p:bold r:id="rId26"/>
      <p:italic r:id="rId27"/>
      <p:boldItalic r:id="rId28"/>
    </p:embeddedFont>
    <p:embeddedFont>
      <p:font typeface="Squada One" panose="020B0600000101010101" charset="0"/>
      <p:regular r:id="rId29"/>
    </p:embeddedFont>
    <p:embeddedFont>
      <p:font typeface="Fira Sans Extra Condensed Medium" panose="020B0600000101010101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bb04f3d4700dc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70DEFF-C6CF-4F64-82D6-C3D05410130B}">
  <a:tblStyle styleId="{0970DEFF-C6CF-4F64-82D6-C3D0541013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5T20:31:39.79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1-07-15T20:31:40.348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62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74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45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21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63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896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37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2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0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75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36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47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4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68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5472333" y="2313180"/>
            <a:ext cx="2625476" cy="4196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ko-KR" dirty="0"/>
              <a:t>HEMANI KAUSHAL, GEORGES </a:t>
            </a:r>
            <a:r>
              <a:rPr lang="en-US" altLang="ko-KR" dirty="0" smtClean="0"/>
              <a:t>KADDOUM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83101" y="530880"/>
            <a:ext cx="7403803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</a:rPr>
              <a:t>Underwater Optical Wireless Communication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 flipV="1">
            <a:off x="1016683" y="2199249"/>
            <a:ext cx="7044105" cy="163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36;p28"/>
          <p:cNvSpPr txBox="1">
            <a:spLocks/>
          </p:cNvSpPr>
          <p:nvPr/>
        </p:nvSpPr>
        <p:spPr>
          <a:xfrm>
            <a:off x="5472333" y="3637888"/>
            <a:ext cx="2625476" cy="41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altLang="ko-KR" dirty="0" smtClean="0"/>
              <a:t>2021.07.15</a:t>
            </a:r>
          </a:p>
          <a:p>
            <a:pPr marL="0" indent="0"/>
            <a:r>
              <a:rPr lang="ko-KR" altLang="en-US" dirty="0" smtClean="0"/>
              <a:t>세종대학교 스마트기기전공</a:t>
            </a:r>
            <a:endParaRPr lang="en-US" altLang="ko-KR" dirty="0" smtClean="0"/>
          </a:p>
          <a:p>
            <a:pPr marL="0" indent="0"/>
            <a:r>
              <a:rPr lang="ko-KR" altLang="en-US" dirty="0" smtClean="0"/>
              <a:t>오승현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POINTING AND ALIGNMEN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8" y="1111480"/>
            <a:ext cx="3685125" cy="13269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112" y="1111480"/>
            <a:ext cx="3287088" cy="34414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62204" y="1111480"/>
            <a:ext cx="379828" cy="344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551" y="4503967"/>
            <a:ext cx="3656209" cy="4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 smtClean="0">
                <a:solidFill>
                  <a:schemeClr val="tx1"/>
                </a:solidFill>
              </a:rPr>
              <a:t>BackGround</a:t>
            </a:r>
            <a:r>
              <a:rPr lang="en-US" altLang="ko-KR" dirty="0" smtClean="0">
                <a:solidFill>
                  <a:schemeClr val="tx1"/>
                </a:solidFill>
              </a:rPr>
              <a:t> Noise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59" y="684628"/>
            <a:ext cx="4818535" cy="4091427"/>
          </a:xfrm>
          <a:prstGeom prst="rect">
            <a:avLst/>
          </a:prstGeom>
        </p:spPr>
      </p:pic>
      <p:sp>
        <p:nvSpPr>
          <p:cNvPr id="8" name="Google Shape;258;p37"/>
          <p:cNvSpPr/>
          <p:nvPr/>
        </p:nvSpPr>
        <p:spPr>
          <a:xfrm>
            <a:off x="5275373" y="772241"/>
            <a:ext cx="2583778" cy="67204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 smtClean="0">
                <a:solidFill>
                  <a:schemeClr val="bg1"/>
                </a:solidFill>
              </a:rPr>
              <a:t>diffused </a:t>
            </a:r>
            <a:r>
              <a:rPr lang="en-US" altLang="ko-KR" dirty="0">
                <a:solidFill>
                  <a:schemeClr val="bg1"/>
                </a:solidFill>
              </a:rPr>
              <a:t>extended background noise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258;p37"/>
          <p:cNvSpPr/>
          <p:nvPr/>
        </p:nvSpPr>
        <p:spPr>
          <a:xfrm>
            <a:off x="5275373" y="1749351"/>
            <a:ext cx="2583778" cy="67029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background noise from the Sun or other stellar (point) objects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Google Shape;258;p37"/>
          <p:cNvSpPr/>
          <p:nvPr/>
        </p:nvSpPr>
        <p:spPr>
          <a:xfrm>
            <a:off x="5275373" y="2724711"/>
            <a:ext cx="2583778" cy="67029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scattered light collected by the receiver.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 smtClean="0">
                <a:solidFill>
                  <a:schemeClr val="tx1"/>
                </a:solidFill>
              </a:rPr>
              <a:t>BackGround</a:t>
            </a:r>
            <a:r>
              <a:rPr lang="en-US" altLang="ko-KR" dirty="0" smtClean="0">
                <a:solidFill>
                  <a:schemeClr val="tx1"/>
                </a:solidFill>
              </a:rPr>
              <a:t> Noise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71" y="1805488"/>
            <a:ext cx="3538318" cy="5848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71" y="2751688"/>
            <a:ext cx="3679141" cy="501701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 rot="2058140">
            <a:off x="1458349" y="2363192"/>
            <a:ext cx="239150" cy="351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348" y="2658238"/>
            <a:ext cx="1820814" cy="688599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16200000">
            <a:off x="4433636" y="2826690"/>
            <a:ext cx="239150" cy="351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352" y="1717897"/>
            <a:ext cx="4016777" cy="728001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 rot="16200000">
            <a:off x="4210930" y="1917530"/>
            <a:ext cx="239150" cy="351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Left Aspect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Google Shape;258;p37"/>
          <p:cNvSpPr/>
          <p:nvPr/>
        </p:nvSpPr>
        <p:spPr>
          <a:xfrm>
            <a:off x="641235" y="1050521"/>
            <a:ext cx="2583778" cy="67204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MULTIPATH INTERFERENCE AND DISPERSION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Google Shape;258;p37"/>
          <p:cNvSpPr/>
          <p:nvPr/>
        </p:nvSpPr>
        <p:spPr>
          <a:xfrm>
            <a:off x="5625814" y="1050520"/>
            <a:ext cx="2583778" cy="67204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PHYSICAL OBSTRUCTIONS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>
            <a:stCxn id="14" idx="1"/>
          </p:cNvCxnSpPr>
          <p:nvPr/>
        </p:nvCxnSpPr>
        <p:spPr>
          <a:xfrm>
            <a:off x="1933124" y="1722562"/>
            <a:ext cx="0" cy="77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013906" y="1722562"/>
            <a:ext cx="0" cy="77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lue Laser Diode Enables Underwater Communication at 12.4 Gbps | Scientific  Repo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3" y="2499360"/>
            <a:ext cx="3949149" cy="216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792394" y="2499360"/>
            <a:ext cx="4290646" cy="2194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37761" y="2677551"/>
            <a:ext cx="304331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ARQ(Automatic Repeat Request)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37761" y="3526168"/>
            <a:ext cx="304331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FEC(Forward Error Correction)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845165" y="2611901"/>
            <a:ext cx="3225001" cy="15662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14683" y="2611901"/>
            <a:ext cx="923839" cy="1510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Hybrid</a:t>
            </a:r>
          </a:p>
          <a:p>
            <a:pPr algn="ctr"/>
            <a:r>
              <a:rPr lang="en-US" altLang="ko-KR" dirty="0" smtClean="0"/>
              <a:t>ARQ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7840393" y="3207434"/>
            <a:ext cx="459544" cy="2624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smtClean="0"/>
              <a:t>Direct </a:t>
            </a:r>
            <a:r>
              <a:rPr lang="en-US" altLang="ko-KR" dirty="0"/>
              <a:t>LOS </a:t>
            </a:r>
            <a:r>
              <a:rPr lang="en-US" altLang="ko-KR" dirty="0" smtClean="0"/>
              <a:t>links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83" y="768814"/>
            <a:ext cx="5133155" cy="17352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282" y="2718900"/>
            <a:ext cx="5133155" cy="9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NLOS LINKS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41" y="872196"/>
            <a:ext cx="3776775" cy="34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RETRO-REFLECTOR LINKS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94" y="679834"/>
            <a:ext cx="4495653" cy="2297533"/>
          </a:xfrm>
          <a:prstGeom prst="rect">
            <a:avLst/>
          </a:prstGeom>
        </p:spPr>
      </p:pic>
      <p:sp>
        <p:nvSpPr>
          <p:cNvPr id="5" name="Google Shape;258;p37"/>
          <p:cNvSpPr/>
          <p:nvPr/>
        </p:nvSpPr>
        <p:spPr>
          <a:xfrm>
            <a:off x="514552" y="3566948"/>
            <a:ext cx="1018827" cy="67204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 smtClean="0">
                <a:solidFill>
                  <a:schemeClr val="bg1"/>
                </a:solidFill>
              </a:rPr>
              <a:t>Scenario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75804" y="3277773"/>
            <a:ext cx="304331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) Photon Limited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75804" y="4065563"/>
            <a:ext cx="304331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ii) Contrast Limited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27194" y="3127717"/>
            <a:ext cx="3948332" cy="1575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1772529" y="3727121"/>
            <a:ext cx="239150" cy="351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Historical approach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Kind of Aspect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Kind of Links</a:t>
            </a:r>
            <a:endParaRPr dirty="0"/>
          </a:p>
        </p:txBody>
      </p:sp>
      <p:cxnSp>
        <p:nvCxnSpPr>
          <p:cNvPr id="275" name="Google Shape;275;p38"/>
          <p:cNvCxnSpPr/>
          <p:nvPr/>
        </p:nvCxnSpPr>
        <p:spPr>
          <a:xfrm>
            <a:off x="32352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/>
          <p:nvPr/>
        </p:nvSpPr>
        <p:spPr>
          <a:xfrm>
            <a:off x="1576050" y="1853650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4249650" y="3516549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6923250" y="1855160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8"/>
          <p:cNvGrpSpPr/>
          <p:nvPr/>
        </p:nvGrpSpPr>
        <p:grpSpPr>
          <a:xfrm>
            <a:off x="1733606" y="2012194"/>
            <a:ext cx="329595" cy="327598"/>
            <a:chOff x="-6689825" y="3992050"/>
            <a:chExt cx="293025" cy="291250"/>
          </a:xfrm>
        </p:grpSpPr>
        <p:sp>
          <p:nvSpPr>
            <p:cNvPr id="281" name="Google Shape;281;p38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8"/>
          <p:cNvGrpSpPr/>
          <p:nvPr/>
        </p:nvGrpSpPr>
        <p:grpSpPr>
          <a:xfrm>
            <a:off x="7080796" y="2013156"/>
            <a:ext cx="330494" cy="328723"/>
            <a:chOff x="-3031325" y="3597450"/>
            <a:chExt cx="293825" cy="292250"/>
          </a:xfrm>
        </p:grpSpPr>
        <p:sp>
          <p:nvSpPr>
            <p:cNvPr id="294" name="Google Shape;294;p38"/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8"/>
          <p:cNvGrpSpPr/>
          <p:nvPr/>
        </p:nvGrpSpPr>
        <p:grpSpPr>
          <a:xfrm>
            <a:off x="4406312" y="3674544"/>
            <a:ext cx="331366" cy="328695"/>
            <a:chOff x="-5613150" y="3991275"/>
            <a:chExt cx="294600" cy="292225"/>
          </a:xfrm>
        </p:grpSpPr>
        <p:sp>
          <p:nvSpPr>
            <p:cNvPr id="299" name="Google Shape;299;p38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598;p51"/>
          <p:cNvSpPr txBox="1">
            <a:spLocks/>
          </p:cNvSpPr>
          <p:nvPr/>
        </p:nvSpPr>
        <p:spPr>
          <a:xfrm flipH="1">
            <a:off x="1791271" y="2030436"/>
            <a:ext cx="5195700" cy="90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4200" dirty="0" smtClean="0"/>
              <a:t>THANKS</a:t>
            </a:r>
            <a:endParaRPr lang="en-US" sz="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660512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710015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Industry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781115" y="3914773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1000" dirty="0">
                <a:solidFill>
                  <a:schemeClr val="bg1"/>
                </a:solidFill>
              </a:rPr>
              <a:t>pollution monitoring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pPr lvl="0" algn="ctr"/>
            <a:r>
              <a:rPr lang="en-US" altLang="ko-KR" sz="1000" dirty="0">
                <a:solidFill>
                  <a:schemeClr val="bg1"/>
                </a:solidFill>
              </a:rPr>
              <a:t>oil control and maintenance,</a:t>
            </a:r>
            <a:endParaRPr sz="10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6046450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6087111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Scientific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5927399" y="3914773"/>
            <a:ext cx="171178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altLang="ko-KR" sz="1000" dirty="0">
                <a:solidFill>
                  <a:schemeClr val="bg1"/>
                </a:solidFill>
              </a:rPr>
              <a:t>offshore </a:t>
            </a:r>
            <a:r>
              <a:rPr lang="en-US" altLang="ko-KR" sz="1000" dirty="0" smtClean="0">
                <a:solidFill>
                  <a:schemeClr val="bg1"/>
                </a:solidFill>
              </a:rPr>
              <a:t>explorations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altLang="ko-KR" sz="1000" dirty="0">
                <a:solidFill>
                  <a:schemeClr val="bg1"/>
                </a:solidFill>
              </a:rPr>
              <a:t>climate change </a:t>
            </a:r>
            <a:r>
              <a:rPr lang="en-US" altLang="ko-KR" sz="1000" dirty="0" smtClean="0">
                <a:solidFill>
                  <a:schemeClr val="bg1"/>
                </a:solidFill>
              </a:rPr>
              <a:t>monitoring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altLang="ko-KR" sz="1000" dirty="0">
                <a:solidFill>
                  <a:schemeClr val="bg1"/>
                </a:solidFill>
              </a:rPr>
              <a:t>oceanography research</a:t>
            </a:r>
            <a:endParaRPr sz="10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ANNOUNCEMENT</a:t>
            </a:r>
            <a:endParaRPr dirty="0"/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834350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33"/>
          <p:cNvCxnSpPr>
            <a:stCxn id="202" idx="0"/>
            <a:endCxn id="203" idx="0"/>
          </p:cNvCxnSpPr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stCxn id="205" idx="2"/>
            <a:endCxn id="206" idx="0"/>
          </p:cNvCxnSpPr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856617" y="258171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Reason</a:t>
            </a:r>
            <a:endParaRPr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3188396" y="2855329"/>
            <a:ext cx="27672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sz="1000" dirty="0"/>
              <a:t>Why we have to research about underwater communication?</a:t>
            </a:r>
          </a:p>
        </p:txBody>
      </p:sp>
      <p:sp>
        <p:nvSpPr>
          <p:cNvPr id="209" name="Google Shape;209;p33"/>
          <p:cNvSpPr txBox="1"/>
          <p:nvPr/>
        </p:nvSpPr>
        <p:spPr>
          <a:xfrm>
            <a:off x="3874904" y="1084115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Military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946004" y="1352325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altLang="ko-KR" sz="1000" dirty="0">
                <a:solidFill>
                  <a:schemeClr val="bg1"/>
                </a:solidFill>
              </a:rPr>
              <a:t>tactical surveillance</a:t>
            </a:r>
            <a:endParaRPr sz="10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37"/>
          <p:cNvCxnSpPr/>
          <p:nvPr/>
        </p:nvCxnSpPr>
        <p:spPr>
          <a:xfrm rot="10800000">
            <a:off x="3110698" y="1839575"/>
            <a:ext cx="603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7"/>
          <p:cNvCxnSpPr/>
          <p:nvPr/>
        </p:nvCxnSpPr>
        <p:spPr>
          <a:xfrm flipH="1" flipV="1">
            <a:off x="2978967" y="2859778"/>
            <a:ext cx="6165031" cy="56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7"/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37"/>
          <p:cNvSpPr/>
          <p:nvPr/>
        </p:nvSpPr>
        <p:spPr>
          <a:xfrm>
            <a:off x="3317622" y="1606925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Acoustic Wave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4491465" y="2633500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7"/>
          <p:cNvSpPr/>
          <p:nvPr/>
        </p:nvSpPr>
        <p:spPr>
          <a:xfrm>
            <a:off x="5580342" y="3658967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RF Wave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3" name="Google Shape;263;p37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Optical Wave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PHYSICAL ASPECTS OF UNDERWATER WIRELESS COMMUNICATION</a:t>
            </a:r>
            <a:endParaRPr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" y="2213409"/>
            <a:ext cx="2973825" cy="19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6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PHYSICAL ASPECTS OF UNDERWATER WIRELESS COMMUNICATION</a:t>
            </a:r>
            <a:endParaRPr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42" y="995204"/>
            <a:ext cx="3213043" cy="28546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0" y="998806"/>
            <a:ext cx="5405195" cy="2851052"/>
          </a:xfrm>
          <a:prstGeom prst="rect">
            <a:avLst/>
          </a:prstGeom>
        </p:spPr>
      </p:pic>
      <p:sp>
        <p:nvSpPr>
          <p:cNvPr id="21" name="Google Shape;218;p34"/>
          <p:cNvSpPr txBox="1">
            <a:spLocks/>
          </p:cNvSpPr>
          <p:nvPr/>
        </p:nvSpPr>
        <p:spPr>
          <a:xfrm>
            <a:off x="59541" y="3849858"/>
            <a:ext cx="3559126" cy="286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&lt;Paper : Underwater </a:t>
            </a:r>
            <a:r>
              <a:rPr lang="en-US" altLang="ko-KR" sz="9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Optical Wireless </a:t>
            </a:r>
            <a:r>
              <a:rPr lang="en-US" altLang="ko-KR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Communication - Table 2&gt;</a:t>
            </a:r>
            <a:endParaRPr lang="en-US" sz="9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Google Shape;218;p34"/>
          <p:cNvSpPr txBox="1">
            <a:spLocks/>
          </p:cNvSpPr>
          <p:nvPr/>
        </p:nvSpPr>
        <p:spPr>
          <a:xfrm>
            <a:off x="5739554" y="3849858"/>
            <a:ext cx="3085514" cy="520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&lt;Paper : Underwater Optical Wireless Communications</a:t>
            </a:r>
          </a:p>
          <a:p>
            <a:pPr algn="r"/>
            <a:r>
              <a:rPr lang="en-US" altLang="ko-KR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Networking, and localization: a survey &gt;</a:t>
            </a:r>
            <a:endParaRPr lang="en-US" sz="9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Optical Beam Propagation Underwater</a:t>
            </a:r>
            <a:endParaRPr dirty="0"/>
          </a:p>
        </p:txBody>
      </p:sp>
      <p:sp>
        <p:nvSpPr>
          <p:cNvPr id="9" name="Google Shape;258;p37"/>
          <p:cNvSpPr/>
          <p:nvPr/>
        </p:nvSpPr>
        <p:spPr>
          <a:xfrm>
            <a:off x="663518" y="154127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Pure Sea Water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Google Shape;258;p37"/>
          <p:cNvSpPr/>
          <p:nvPr/>
        </p:nvSpPr>
        <p:spPr>
          <a:xfrm>
            <a:off x="663518" y="2263931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Clear Ocean Water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258;p37"/>
          <p:cNvSpPr/>
          <p:nvPr/>
        </p:nvSpPr>
        <p:spPr>
          <a:xfrm>
            <a:off x="663518" y="298658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Coastal Ocean Water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258;p37"/>
          <p:cNvSpPr/>
          <p:nvPr/>
        </p:nvSpPr>
        <p:spPr>
          <a:xfrm>
            <a:off x="663518" y="376631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Turbid Harbor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24" y="2450260"/>
            <a:ext cx="3286125" cy="714375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>
            <a:off x="2935458" y="2058572"/>
            <a:ext cx="445477" cy="170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>
            <a:off x="5355102" y="2476994"/>
            <a:ext cx="211015" cy="24712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>
            <a:off x="6187441" y="2287821"/>
            <a:ext cx="211015" cy="24712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7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Factors that affect UWOC</a:t>
            </a:r>
            <a:endParaRPr dirty="0"/>
          </a:p>
        </p:txBody>
      </p:sp>
      <p:sp>
        <p:nvSpPr>
          <p:cNvPr id="23" name="Google Shape;258;p37"/>
          <p:cNvSpPr/>
          <p:nvPr/>
        </p:nvSpPr>
        <p:spPr>
          <a:xfrm>
            <a:off x="733855" y="1461559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Absorption and scattering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Google Shape;258;p37"/>
          <p:cNvSpPr/>
          <p:nvPr/>
        </p:nvSpPr>
        <p:spPr>
          <a:xfrm>
            <a:off x="3221491" y="1461559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Beam Spreading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Google Shape;258;p37"/>
          <p:cNvSpPr/>
          <p:nvPr/>
        </p:nvSpPr>
        <p:spPr>
          <a:xfrm>
            <a:off x="5859184" y="1461559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Turbulence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" name="Google Shape;258;p37"/>
          <p:cNvSpPr/>
          <p:nvPr/>
        </p:nvSpPr>
        <p:spPr>
          <a:xfrm>
            <a:off x="733855" y="2504913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Alignment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" name="Google Shape;258;p37"/>
          <p:cNvSpPr/>
          <p:nvPr/>
        </p:nvSpPr>
        <p:spPr>
          <a:xfrm>
            <a:off x="3221491" y="2504913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Multipath interference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" name="Google Shape;258;p37"/>
          <p:cNvSpPr/>
          <p:nvPr/>
        </p:nvSpPr>
        <p:spPr>
          <a:xfrm>
            <a:off x="5859184" y="2504913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Physical obstruction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Google Shape;258;p37"/>
          <p:cNvSpPr/>
          <p:nvPr/>
        </p:nvSpPr>
        <p:spPr>
          <a:xfrm>
            <a:off x="733855" y="3548267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Background noise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323557" y="1461559"/>
            <a:ext cx="267286" cy="463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907267" y="1461559"/>
            <a:ext cx="267286" cy="463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5512191" y="1461559"/>
            <a:ext cx="267286" cy="463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328236" y="2504913"/>
            <a:ext cx="267286" cy="463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4" name="세로로 말린 두루마리 모양 33"/>
          <p:cNvSpPr/>
          <p:nvPr/>
        </p:nvSpPr>
        <p:spPr>
          <a:xfrm>
            <a:off x="2916108" y="2504913"/>
            <a:ext cx="267286" cy="463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세로로 말린 두루마리 모양 34"/>
          <p:cNvSpPr/>
          <p:nvPr/>
        </p:nvSpPr>
        <p:spPr>
          <a:xfrm>
            <a:off x="5515703" y="2504913"/>
            <a:ext cx="267286" cy="463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6" name="세로로 말린 두루마리 모양 35"/>
          <p:cNvSpPr/>
          <p:nvPr/>
        </p:nvSpPr>
        <p:spPr>
          <a:xfrm>
            <a:off x="323557" y="3569798"/>
            <a:ext cx="267286" cy="463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solidFill>
                  <a:schemeClr val="tx1"/>
                </a:solidFill>
              </a:rPr>
              <a:t>Absorption &amp;</a:t>
            </a:r>
            <a:r>
              <a:rPr lang="en-US" altLang="ko-KR" dirty="0" smtClean="0">
                <a:solidFill>
                  <a:schemeClr val="tx1"/>
                </a:solidFill>
              </a:rPr>
              <a:t> scattering and Beam spreading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6" y="929933"/>
            <a:ext cx="5010150" cy="2514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993" y="929933"/>
            <a:ext cx="3250077" cy="4266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993" y="1635947"/>
            <a:ext cx="2618057" cy="5462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993" y="2292134"/>
            <a:ext cx="2487930" cy="1152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993" y="3554471"/>
            <a:ext cx="2370041" cy="6010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0993" y="4316817"/>
            <a:ext cx="2349232" cy="611985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>
            <a:off x="5157861" y="1674552"/>
            <a:ext cx="445477" cy="170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solidFill>
                  <a:schemeClr val="tx1"/>
                </a:solidFill>
              </a:rPr>
              <a:t>Absorption &amp;</a:t>
            </a:r>
            <a:r>
              <a:rPr lang="en-US" altLang="ko-KR" dirty="0" smtClean="0">
                <a:solidFill>
                  <a:schemeClr val="tx1"/>
                </a:solidFill>
              </a:rPr>
              <a:t> scattering and Beam spreading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72" y="1497289"/>
            <a:ext cx="7751298" cy="17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90843" y="104321"/>
            <a:ext cx="756835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Turbulence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7" y="1084824"/>
            <a:ext cx="5369588" cy="17077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920" y="1686292"/>
            <a:ext cx="2162175" cy="5048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69799" y="2863339"/>
            <a:ext cx="2108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안드레이 </a:t>
            </a:r>
            <a:r>
              <a:rPr lang="ko-KR" altLang="en-US" sz="10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콜모고로프</a:t>
            </a:r>
            <a:r>
              <a:rPr lang="ko-KR" alt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난류 모델</a:t>
            </a:r>
            <a:r>
              <a:rPr lang="en-US" altLang="ko-KR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220</Words>
  <Application>Microsoft Office PowerPoint</Application>
  <PresentationFormat>화면 슬라이드 쇼(16:9)</PresentationFormat>
  <Paragraphs>73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</vt:lpstr>
      <vt:lpstr>Roboto Condensed Light</vt:lpstr>
      <vt:lpstr>Exo 2</vt:lpstr>
      <vt:lpstr>Squada One</vt:lpstr>
      <vt:lpstr>Fira Sans Extra Condensed Medium</vt:lpstr>
      <vt:lpstr>맑은 고딕</vt:lpstr>
      <vt:lpstr>Tech Newsletter by Slidesgo</vt:lpstr>
      <vt:lpstr>Underwater Optical Wireless Communication</vt:lpstr>
      <vt:lpstr>ANNOUNCEMENT</vt:lpstr>
      <vt:lpstr>PHYSICAL ASPECTS OF UNDERWATER WIRELESS COMMUNICATION</vt:lpstr>
      <vt:lpstr>PHYSICAL ASPECTS OF UNDERWATER WIRELESS COMMUNICATION</vt:lpstr>
      <vt:lpstr>Optical Beam Propagation Underwater</vt:lpstr>
      <vt:lpstr>Factors that affect UWOC</vt:lpstr>
      <vt:lpstr>Absorption &amp; scattering and Beam spreading</vt:lpstr>
      <vt:lpstr>Absorption &amp; scattering and Beam spreading</vt:lpstr>
      <vt:lpstr>Turbulence</vt:lpstr>
      <vt:lpstr>POINTING AND ALIGNMEN</vt:lpstr>
      <vt:lpstr>BackGround Noise</vt:lpstr>
      <vt:lpstr>BackGround Noise</vt:lpstr>
      <vt:lpstr>Left Aspect</vt:lpstr>
      <vt:lpstr>Direct LOS links</vt:lpstr>
      <vt:lpstr>NLOS LINKS</vt:lpstr>
      <vt:lpstr>RETRO-REFLECTOR LINKS</vt:lpstr>
      <vt:lpstr>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Optical Wireless Communication</dc:title>
  <cp:lastModifiedBy>admin</cp:lastModifiedBy>
  <cp:revision>26</cp:revision>
  <dcterms:modified xsi:type="dcterms:W3CDTF">2021-07-15T12:21:27Z</dcterms:modified>
</cp:coreProperties>
</file>