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72" r:id="rId12"/>
    <p:sldId id="273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F0239-110A-F93B-D160-D17F2EFD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601A6-75DB-3820-6834-89ACE403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64ED-5A98-EA78-1B90-99397651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8DCA0-2ED9-B0AF-E3C0-9D56151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6154-0EFD-DB14-02E9-7143A48A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46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1D09F-62A8-AC7C-0CD8-DF46FD5C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80BBB-9E2D-5E50-A96B-120A5B04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EE807-426B-4A21-090D-75783EC5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B140B-57D2-D5AA-8290-90A73BDA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3BC2B-34E9-D1F5-ED1B-24C07653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66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4C56CF-896F-43E5-0023-5364A67EB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D4D85-CD86-78BC-85ED-1146BAAA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0DC6E-3101-3227-DE41-CD7DC3A6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BA15D-EFC7-99F7-0A6E-F6753931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734F4-4435-F75E-253D-91281A60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76F7-418F-DA5F-F05D-1E534EA5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A433E-AE6A-4EA3-0F14-E7BC6A87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4246E-BCAF-B6EC-418D-00B0E4FE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67230-AAAE-B381-131B-86A2852C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B621-ADE4-884B-113C-60E43E23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8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37AA-2A57-A259-9700-109BF5E4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310A6-081B-D887-CD76-8B37AD34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383A2-8D17-12B3-3939-E83CE2A4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31A4C-9C23-0129-2A6D-2C1E4A0D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4B0B2-07BA-2897-3020-53BB5A86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30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E159D-A763-1ABC-F263-828DDC16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0DE9E-F254-E88B-7192-A4ABB0BEA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E7A65-730C-30BC-7A3C-4EEBAB21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ED97B-49A0-2621-6BAA-3424E670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37BC9-6E9B-180A-3B5F-564C96CA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B50CC-B3A7-27DF-1092-FBE01D97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1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2147-8F81-6FC3-5637-0AEF7A69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AC8AD-3288-7485-5E3C-EBAA7E80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DEA54-9FA4-85A5-F1CA-96653672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4B5E2-28B7-19CE-354D-3D5FAA64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DB4782-BD4C-5E08-833F-C293512A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455F2-3BE2-D63A-4B0F-9341E7F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D86D1-C0B9-C5EA-D551-1F1E0171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05F09-FB9A-1F16-6F9C-0FD4CD58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22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51E5-C004-F2DE-EAB7-762947A1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5AB29-D45C-B1ED-5C8F-C9E82C0A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333AA-101B-BA4E-7BD4-DCF0AF1F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89092-A192-FDEB-EC32-39356EF9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97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325ADD-18D7-B111-420F-724857F4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70B49-61B9-CE06-81A6-CF5650FB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FA50A-187F-E40A-E98D-EBE694D4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26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DCF6-B304-0A8E-EABF-B1320238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D05E5-E19F-322B-F335-30D499B6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D6D57-8105-9232-BD1E-158932A3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66EDC-6EA9-848D-5EB1-7F19AC58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C8DDA-6BB7-25A8-222F-7310871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D039D-5C99-6C60-DB1A-3FCF73EB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4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ECAE0-6AE6-2821-CBAD-5CADF46E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1E9482-F7C0-DD02-C180-F5BDC8161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1A8A-2FE3-548A-4859-BADC71BA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0C54C-382B-EF14-1F26-81291B1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E81E9-AE49-F68F-EB11-20FD8A4D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5D186-6BA9-79E9-4D2E-C710B9FC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01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0D76C-C35C-D7A4-6811-33B5E7B3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50AD2-A61A-84D5-1624-FD443D34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39CF4-1602-EECA-BD1D-9CBD3B1D5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3BE9A-9DBC-40B3-B6E5-00562D8F52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48BB-1546-FF08-6224-E23C0930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0DBDA-A65E-844C-03F3-8A053B7B8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7F8EC-203D-44F8-83E4-A999B56CC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17EF9-743B-BAD2-593F-A88D2504B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Kaggle leaderboard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D64E4-DB87-B9C1-BCFB-494A0E08A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23011857 </a:t>
            </a:r>
            <a:r>
              <a:rPr lang="ko-KR" altLang="en-US" dirty="0"/>
              <a:t>조윤정</a:t>
            </a:r>
          </a:p>
        </p:txBody>
      </p:sp>
    </p:spTree>
    <p:extLst>
      <p:ext uri="{BB962C8B-B14F-4D97-AF65-F5344CB8AC3E}">
        <p14:creationId xmlns:p14="http://schemas.microsoft.com/office/powerpoint/2010/main" val="914333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D17F-A94F-C04E-0020-1C63146D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모델을 사용한 이유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7062C34A-6D71-70E0-F710-94171EFE6857}"/>
              </a:ext>
            </a:extLst>
          </p:cNvPr>
          <p:cNvSpPr/>
          <p:nvPr/>
        </p:nvSpPr>
        <p:spPr>
          <a:xfrm>
            <a:off x="1021080" y="2903220"/>
            <a:ext cx="2491740" cy="1051560"/>
          </a:xfrm>
          <a:prstGeom prst="flowChartAlternateProcess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INPUT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C9D55B3A-5BAC-CDC4-792B-3574A1E682AF}"/>
              </a:ext>
            </a:extLst>
          </p:cNvPr>
          <p:cNvSpPr/>
          <p:nvPr/>
        </p:nvSpPr>
        <p:spPr>
          <a:xfrm>
            <a:off x="10146033" y="3846908"/>
            <a:ext cx="1710688" cy="721942"/>
          </a:xfrm>
          <a:prstGeom prst="flowChartAlternateProcess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CNN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1B81F4-CE03-678A-0B47-2EA7E19F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94" y="3846908"/>
            <a:ext cx="5809315" cy="7643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B9943D-2966-B6E3-7A42-11D3443C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14" y="2156356"/>
            <a:ext cx="5809315" cy="743753"/>
          </a:xfrm>
          <a:prstGeom prst="rect">
            <a:avLst/>
          </a:prstGeom>
        </p:spPr>
      </p:pic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97CBE587-1685-2ADC-A253-648001B863FA}"/>
              </a:ext>
            </a:extLst>
          </p:cNvPr>
          <p:cNvSpPr/>
          <p:nvPr/>
        </p:nvSpPr>
        <p:spPr>
          <a:xfrm>
            <a:off x="10146033" y="2141537"/>
            <a:ext cx="1710688" cy="721942"/>
          </a:xfrm>
          <a:prstGeom prst="flowChartAlternateProcess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VGG16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65C4445-53E4-99E1-0654-F3F88C1C6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30" y="4840547"/>
            <a:ext cx="6159451" cy="17952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9763BC-C7B7-51AB-2734-9CAB068B2090}"/>
              </a:ext>
            </a:extLst>
          </p:cNvPr>
          <p:cNvSpPr/>
          <p:nvPr/>
        </p:nvSpPr>
        <p:spPr>
          <a:xfrm>
            <a:off x="1654629" y="5947544"/>
            <a:ext cx="844730" cy="68829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BC43B7F-12EE-9052-7005-6C4CB00BF597}"/>
              </a:ext>
            </a:extLst>
          </p:cNvPr>
          <p:cNvSpPr txBox="1">
            <a:spLocks/>
          </p:cNvSpPr>
          <p:nvPr/>
        </p:nvSpPr>
        <p:spPr>
          <a:xfrm>
            <a:off x="4056214" y="3127694"/>
            <a:ext cx="7114706" cy="5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Fashion MNIST </a:t>
            </a:r>
            <a:r>
              <a:rPr lang="ko-KR" altLang="en-US" dirty="0"/>
              <a:t>데이터 크기는 </a:t>
            </a:r>
            <a:r>
              <a:rPr lang="en-US" altLang="ko-KR" dirty="0"/>
              <a:t>28*28 = </a:t>
            </a:r>
            <a:r>
              <a:rPr lang="en-US" altLang="ko-KR" sz="10100" dirty="0">
                <a:highlight>
                  <a:srgbClr val="FFFF00"/>
                </a:highlight>
              </a:rPr>
              <a:t>784</a:t>
            </a:r>
            <a:endParaRPr lang="ko-KR" altLang="en-US" sz="101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0802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7645-9722-B769-B3C0-D67D69AF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365125"/>
            <a:ext cx="12174583" cy="1325563"/>
          </a:xfrm>
        </p:spPr>
        <p:txBody>
          <a:bodyPr/>
          <a:lstStyle/>
          <a:p>
            <a:r>
              <a:rPr lang="en-US" altLang="ko-KR" dirty="0" err="1"/>
              <a:t>Acuuracy</a:t>
            </a:r>
            <a:r>
              <a:rPr lang="ko-KR" altLang="en-US" dirty="0"/>
              <a:t>가 너무 </a:t>
            </a:r>
            <a:r>
              <a:rPr lang="ko-KR" altLang="en-US" dirty="0" err="1"/>
              <a:t>낮ㄴ게</a:t>
            </a:r>
            <a:r>
              <a:rPr lang="ko-KR" altLang="en-US" dirty="0"/>
              <a:t> 측정</a:t>
            </a:r>
            <a:r>
              <a:rPr lang="en-US" altLang="ko-KR" dirty="0"/>
              <a:t>… </a:t>
            </a:r>
            <a:r>
              <a:rPr lang="ko-KR" altLang="en-US" dirty="0"/>
              <a:t>최대가 </a:t>
            </a:r>
            <a:r>
              <a:rPr lang="en-US" altLang="ko-KR" dirty="0"/>
              <a:t>0.1 </a:t>
            </a:r>
            <a:r>
              <a:rPr lang="ko-KR" altLang="en-US" dirty="0"/>
              <a:t>정도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FA72B1-5482-B1A4-0E7A-96B307CE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00" y="2002545"/>
            <a:ext cx="11269600" cy="2996174"/>
          </a:xfrm>
        </p:spPr>
      </p:pic>
    </p:spTree>
    <p:extLst>
      <p:ext uri="{BB962C8B-B14F-4D97-AF65-F5344CB8AC3E}">
        <p14:creationId xmlns:p14="http://schemas.microsoft.com/office/powerpoint/2010/main" val="825943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7645-9722-B769-B3C0-D67D69AF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365125"/>
            <a:ext cx="12174583" cy="1325563"/>
          </a:xfrm>
        </p:spPr>
        <p:txBody>
          <a:bodyPr/>
          <a:lstStyle/>
          <a:p>
            <a:r>
              <a:rPr lang="en-US" altLang="ko-KR" dirty="0" err="1"/>
              <a:t>Acuuracy</a:t>
            </a:r>
            <a:r>
              <a:rPr lang="ko-KR" altLang="en-US" dirty="0"/>
              <a:t>가 너무 </a:t>
            </a:r>
            <a:r>
              <a:rPr lang="ko-KR" altLang="en-US" dirty="0" err="1"/>
              <a:t>낮ㄴ게</a:t>
            </a:r>
            <a:r>
              <a:rPr lang="ko-KR" altLang="en-US" dirty="0"/>
              <a:t> 측정</a:t>
            </a:r>
            <a:r>
              <a:rPr lang="en-US" altLang="ko-KR" dirty="0"/>
              <a:t>… </a:t>
            </a:r>
            <a:r>
              <a:rPr lang="ko-KR" altLang="en-US" dirty="0"/>
              <a:t>최대가 </a:t>
            </a:r>
            <a:r>
              <a:rPr lang="en-US" altLang="ko-KR" dirty="0"/>
              <a:t>0.1 </a:t>
            </a:r>
            <a:r>
              <a:rPr lang="ko-KR" altLang="en-US" dirty="0"/>
              <a:t>정도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F19220A-15C0-9EA2-1C30-DD4B6CB6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5" y="1690688"/>
            <a:ext cx="6472000" cy="4667250"/>
          </a:xfrm>
        </p:spPr>
      </p:pic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BBC43203-6405-933E-C100-BC87FE90E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56" t="42050" r="3127" b="17460"/>
          <a:stretch/>
        </p:blipFill>
        <p:spPr>
          <a:xfrm>
            <a:off x="7410995" y="1872342"/>
            <a:ext cx="3283130" cy="40250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13777-5511-E504-4137-1B4741E925B4}"/>
              </a:ext>
            </a:extLst>
          </p:cNvPr>
          <p:cNvSpPr/>
          <p:nvPr/>
        </p:nvSpPr>
        <p:spPr>
          <a:xfrm>
            <a:off x="7410995" y="1959112"/>
            <a:ext cx="2816176" cy="68829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01DEE-7F71-7B38-5FD3-3266FCC33505}"/>
              </a:ext>
            </a:extLst>
          </p:cNvPr>
          <p:cNvSpPr/>
          <p:nvPr/>
        </p:nvSpPr>
        <p:spPr>
          <a:xfrm>
            <a:off x="7511144" y="5098552"/>
            <a:ext cx="2816176" cy="68829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567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7645-9722-B769-B3C0-D67D69AF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365125"/>
            <a:ext cx="12174583" cy="1325563"/>
          </a:xfrm>
        </p:spPr>
        <p:txBody>
          <a:bodyPr/>
          <a:lstStyle/>
          <a:p>
            <a:r>
              <a:rPr lang="en-US" altLang="ko-KR" dirty="0" err="1"/>
              <a:t>Acuuracy</a:t>
            </a:r>
            <a:r>
              <a:rPr lang="ko-KR" altLang="en-US" dirty="0"/>
              <a:t>가 너무 </a:t>
            </a:r>
            <a:r>
              <a:rPr lang="ko-KR" altLang="en-US" dirty="0" err="1"/>
              <a:t>낮ㄴ게</a:t>
            </a:r>
            <a:r>
              <a:rPr lang="ko-KR" altLang="en-US" dirty="0"/>
              <a:t> 측정</a:t>
            </a:r>
            <a:r>
              <a:rPr lang="en-US" altLang="ko-KR" dirty="0"/>
              <a:t>… </a:t>
            </a:r>
            <a:r>
              <a:rPr lang="ko-KR" altLang="en-US" dirty="0"/>
              <a:t>최대가 </a:t>
            </a:r>
            <a:r>
              <a:rPr lang="en-US" altLang="ko-KR" dirty="0"/>
              <a:t>0.1 </a:t>
            </a:r>
            <a:r>
              <a:rPr lang="ko-KR" altLang="en-US" dirty="0"/>
              <a:t>정도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A2C621-B809-E632-F47F-3E4863478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77" y="1579273"/>
            <a:ext cx="8655274" cy="4608167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01DEE-7F71-7B38-5FD3-3266FCC33505}"/>
              </a:ext>
            </a:extLst>
          </p:cNvPr>
          <p:cNvSpPr/>
          <p:nvPr/>
        </p:nvSpPr>
        <p:spPr>
          <a:xfrm>
            <a:off x="867549" y="2194560"/>
            <a:ext cx="3295147" cy="34834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7645-9722-B769-B3C0-D67D69AF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365125"/>
            <a:ext cx="12174583" cy="1325563"/>
          </a:xfrm>
        </p:spPr>
        <p:txBody>
          <a:bodyPr/>
          <a:lstStyle/>
          <a:p>
            <a:r>
              <a:rPr lang="en-US" altLang="ko-KR" dirty="0" err="1"/>
              <a:t>Acuuracy</a:t>
            </a:r>
            <a:r>
              <a:rPr lang="ko-KR" altLang="en-US" dirty="0"/>
              <a:t>가 너무 </a:t>
            </a:r>
            <a:r>
              <a:rPr lang="ko-KR" altLang="en-US" dirty="0" err="1"/>
              <a:t>낮ㄴ게</a:t>
            </a:r>
            <a:r>
              <a:rPr lang="ko-KR" altLang="en-US" dirty="0"/>
              <a:t> 측정</a:t>
            </a:r>
            <a:r>
              <a:rPr lang="en-US" altLang="ko-KR" dirty="0"/>
              <a:t>… </a:t>
            </a:r>
            <a:r>
              <a:rPr lang="ko-KR" altLang="en-US" dirty="0"/>
              <a:t>최대가 </a:t>
            </a:r>
            <a:r>
              <a:rPr lang="en-US" altLang="ko-KR" dirty="0"/>
              <a:t>0.1 </a:t>
            </a:r>
            <a:r>
              <a:rPr lang="ko-KR" altLang="en-US" dirty="0"/>
              <a:t>정도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A2C621-B809-E632-F47F-3E4863478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77" y="1579273"/>
            <a:ext cx="8655274" cy="4608167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01DEE-7F71-7B38-5FD3-3266FCC33505}"/>
              </a:ext>
            </a:extLst>
          </p:cNvPr>
          <p:cNvSpPr/>
          <p:nvPr/>
        </p:nvSpPr>
        <p:spPr>
          <a:xfrm>
            <a:off x="867549" y="2194560"/>
            <a:ext cx="3295147" cy="34834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7925CF-767A-A1E8-A7DC-A3EBE3CD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7" y="2837344"/>
            <a:ext cx="11702273" cy="1527827"/>
          </a:xfrm>
          <a:prstGeom prst="rect">
            <a:avLst/>
          </a:prstGeom>
        </p:spPr>
      </p:pic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2FAEEBF1-F338-A83F-18BB-71F536C5FA7E}"/>
              </a:ext>
            </a:extLst>
          </p:cNvPr>
          <p:cNvSpPr/>
          <p:nvPr/>
        </p:nvSpPr>
        <p:spPr>
          <a:xfrm rot="19273805">
            <a:off x="4566202" y="2423041"/>
            <a:ext cx="3293383" cy="1700882"/>
          </a:xfrm>
          <a:prstGeom prst="flowChartAlternateProcess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포기</a:t>
            </a:r>
            <a:r>
              <a:rPr lang="en-US" altLang="ko-KR" sz="6600" dirty="0">
                <a:solidFill>
                  <a:schemeClr val="bg1"/>
                </a:solidFill>
              </a:rPr>
              <a:t>!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0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EDEA54-FF39-8AD0-CB43-C278AE60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088322"/>
            <a:ext cx="5892708" cy="5155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F0C45F-3592-496A-0BAC-0D65992C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30729"/>
            <a:ext cx="10515600" cy="1325563"/>
          </a:xfrm>
        </p:spPr>
        <p:txBody>
          <a:bodyPr/>
          <a:lstStyle/>
          <a:p>
            <a:r>
              <a:rPr lang="en-US" altLang="ko-KR" dirty="0"/>
              <a:t>Hyper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tuning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5522CB-D480-F8B4-3B5C-FF4A7481E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6071" y="1088322"/>
            <a:ext cx="6069249" cy="4685734"/>
          </a:xfrm>
        </p:spPr>
      </p:pic>
    </p:spTree>
    <p:extLst>
      <p:ext uri="{BB962C8B-B14F-4D97-AF65-F5344CB8AC3E}">
        <p14:creationId xmlns:p14="http://schemas.microsoft.com/office/powerpoint/2010/main" val="341373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084C-C219-C5F2-EA6A-B3503370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622" y="365125"/>
            <a:ext cx="3812177" cy="1325563"/>
          </a:xfrm>
        </p:spPr>
        <p:txBody>
          <a:bodyPr/>
          <a:lstStyle/>
          <a:p>
            <a:r>
              <a:rPr lang="ko-KR" altLang="en-US" dirty="0"/>
              <a:t>최적화 실패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468206-C46E-8142-0130-2627872BF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50" y="138703"/>
            <a:ext cx="6828817" cy="595729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CF5E7E-294C-4A87-D1BA-F16E9121A6AD}"/>
              </a:ext>
            </a:extLst>
          </p:cNvPr>
          <p:cNvSpPr/>
          <p:nvPr/>
        </p:nvSpPr>
        <p:spPr>
          <a:xfrm>
            <a:off x="257950" y="3117352"/>
            <a:ext cx="2319787" cy="68829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A9AA72-44E4-C50F-C055-D143CF5B9E3C}"/>
              </a:ext>
            </a:extLst>
          </p:cNvPr>
          <p:cNvSpPr/>
          <p:nvPr/>
        </p:nvSpPr>
        <p:spPr>
          <a:xfrm>
            <a:off x="257949" y="5532756"/>
            <a:ext cx="2319787" cy="68829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049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2BCA7-2811-8454-B9A1-72B34A4B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F9775B-29B4-6DF9-BFB4-BFC07F0AA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68" y="1690688"/>
            <a:ext cx="653241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BF9FDF-DF95-1094-5937-735D5D20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619" y="232033"/>
            <a:ext cx="3117696" cy="62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6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92E4A1-217F-0F50-7DE6-434ED511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75" y="121285"/>
            <a:ext cx="10596467" cy="533965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797469-DA44-67E1-D471-A2A4FF6D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24" y="3429000"/>
            <a:ext cx="2383971" cy="1325563"/>
          </a:xfrm>
        </p:spPr>
        <p:txBody>
          <a:bodyPr/>
          <a:lstStyle/>
          <a:p>
            <a:r>
              <a:rPr lang="en-US" altLang="ko-KR" dirty="0"/>
              <a:t>0.92980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43058A0-CA01-51A3-592D-A3F55B69D7FC}"/>
              </a:ext>
            </a:extLst>
          </p:cNvPr>
          <p:cNvSpPr txBox="1">
            <a:spLocks/>
          </p:cNvSpPr>
          <p:nvPr/>
        </p:nvSpPr>
        <p:spPr>
          <a:xfrm>
            <a:off x="1913710" y="4545874"/>
            <a:ext cx="7717970" cy="63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최고점수랑</a:t>
            </a:r>
            <a:r>
              <a:rPr lang="ko-KR" alt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같은 </a:t>
            </a:r>
            <a:r>
              <a:rPr lang="en-US" altLang="ko-KR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submission </a:t>
            </a:r>
            <a:r>
              <a:rPr lang="ko-KR" alt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자료인데 왜</a:t>
            </a:r>
            <a:r>
              <a:rPr lang="en-US" altLang="ko-KR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46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7BA06-AD35-A4DC-682E-8DFC78BF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7" y="82793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1B6E17-9DCF-7D3D-3FEA-18EBD898A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03" y="1126023"/>
            <a:ext cx="10515600" cy="32479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82CBD3-CBD9-EF3C-1569-BE962D00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" y="3816666"/>
            <a:ext cx="12192000" cy="22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39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D39F23-EDB2-C620-749D-C229E088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" y="1080298"/>
            <a:ext cx="7308598" cy="4898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68A722-32B3-DF09-C621-DECE0F82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87" y="1561338"/>
            <a:ext cx="4028979" cy="413766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3EA627-6BBA-C562-EEB3-FEC3A1AB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" y="0"/>
            <a:ext cx="10515600" cy="1325563"/>
          </a:xfrm>
        </p:spPr>
        <p:txBody>
          <a:bodyPr/>
          <a:lstStyle/>
          <a:p>
            <a:r>
              <a:rPr lang="en-US" altLang="ko-KR" dirty="0"/>
              <a:t>Data explore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765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7BA06-AD35-A4DC-682E-8DFC78BF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7" y="82793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등의 발표가 이어집니다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D13F14C-68ED-2219-F8EF-523648464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07" r="59821" b="76410"/>
          <a:stretch/>
        </p:blipFill>
        <p:spPr>
          <a:xfrm>
            <a:off x="672737" y="2876779"/>
            <a:ext cx="10883961" cy="12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2CB5-935C-5635-3A68-1A7CF031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정규화만 진행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B2EF4-4461-BDE6-C6AE-D6F54660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0" y="1868409"/>
            <a:ext cx="6440323" cy="46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2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2DC8-83C0-155C-6C30-83845E47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이전에 </a:t>
            </a:r>
            <a:r>
              <a:rPr lang="ko-KR" altLang="en-US" dirty="0" err="1"/>
              <a:t>진행해두었던</a:t>
            </a:r>
            <a:r>
              <a:rPr lang="ko-KR" altLang="en-US" dirty="0"/>
              <a:t> </a:t>
            </a:r>
            <a:r>
              <a:rPr lang="en-US" altLang="ko-KR" dirty="0"/>
              <a:t>PCA </a:t>
            </a:r>
            <a:r>
              <a:rPr lang="ko-KR" altLang="en-US" dirty="0"/>
              <a:t>과정 제거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2379D0-021A-356A-3507-3CD9C1E5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631" y="1410920"/>
            <a:ext cx="7173326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4D989-67D0-DDF8-C201-6371AF33D3FE}"/>
              </a:ext>
            </a:extLst>
          </p:cNvPr>
          <p:cNvSpPr txBox="1"/>
          <p:nvPr/>
        </p:nvSpPr>
        <p:spPr>
          <a:xfrm>
            <a:off x="4973011" y="4387165"/>
            <a:ext cx="68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n_component</a:t>
            </a:r>
            <a:r>
              <a:rPr lang="en-US" altLang="ko-KR" dirty="0"/>
              <a:t> </a:t>
            </a:r>
            <a:r>
              <a:rPr lang="ko-KR" altLang="en-US" dirty="0"/>
              <a:t>최적화 값이 </a:t>
            </a:r>
            <a:r>
              <a:rPr lang="en-US" altLang="ko-KR" dirty="0"/>
              <a:t>9</a:t>
            </a:r>
            <a:r>
              <a:rPr lang="ko-KR" altLang="en-US" dirty="0"/>
              <a:t>가 나와서 이건 정말 아니라고 판단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BC2A5B-BDB3-D1EF-CC70-B2DC96F3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3" y="2172174"/>
            <a:ext cx="4515689" cy="1538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F0D69B-113A-FC09-FDFE-414C8330FC51}"/>
              </a:ext>
            </a:extLst>
          </p:cNvPr>
          <p:cNvSpPr txBox="1"/>
          <p:nvPr/>
        </p:nvSpPr>
        <p:spPr>
          <a:xfrm>
            <a:off x="511277" y="4892502"/>
            <a:ext cx="51717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 err="1"/>
              <a:t>n_component</a:t>
            </a:r>
            <a:r>
              <a:rPr lang="en-US" altLang="ko-KR" sz="4800" dirty="0"/>
              <a:t> : </a:t>
            </a:r>
            <a:br>
              <a:rPr lang="en-US" altLang="ko-KR" sz="4800" dirty="0"/>
            </a:br>
            <a:r>
              <a:rPr lang="ko-KR" altLang="en-US" sz="4800" dirty="0"/>
              <a:t>차원의 축소 정도</a:t>
            </a:r>
            <a:r>
              <a:rPr lang="en-US" altLang="ko-KR" sz="4800" dirty="0"/>
              <a:t>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1803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368D-97F2-05AC-DB6B-9219BF93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n_component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463C1-2B87-C3D0-0EB4-190133C2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5265" y="1504349"/>
            <a:ext cx="4026933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Ver.8</a:t>
            </a:r>
            <a:r>
              <a:rPr lang="ko-KR" altLang="en-US" dirty="0"/>
              <a:t>을 보면 적절한 차원의 값이 </a:t>
            </a:r>
            <a:r>
              <a:rPr lang="en-US" altLang="ko-KR" dirty="0"/>
              <a:t>187</a:t>
            </a:r>
            <a:r>
              <a:rPr lang="ko-KR" altLang="en-US" dirty="0"/>
              <a:t>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BA4F0-A448-DBA3-8682-2F9E2F6D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2" y="1638050"/>
            <a:ext cx="6192114" cy="35819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21AAD1-932A-F58C-2096-FE8B602C3B20}"/>
              </a:ext>
            </a:extLst>
          </p:cNvPr>
          <p:cNvSpPr txBox="1">
            <a:spLocks/>
          </p:cNvSpPr>
          <p:nvPr/>
        </p:nvSpPr>
        <p:spPr>
          <a:xfrm>
            <a:off x="7208109" y="3306354"/>
            <a:ext cx="402693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1B8C693-330F-74F0-0F71-271623C62ABD}"/>
              </a:ext>
            </a:extLst>
          </p:cNvPr>
          <p:cNvSpPr txBox="1">
            <a:spLocks/>
          </p:cNvSpPr>
          <p:nvPr/>
        </p:nvSpPr>
        <p:spPr>
          <a:xfrm>
            <a:off x="7525264" y="3120015"/>
            <a:ext cx="402693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7630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B6E44-15AA-A6CC-2405-9344E39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193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/>
              <a:t>Modeling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021965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B6E44-15AA-A6CC-2405-9344E39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85424-5EE4-B0FB-3748-92DC6C9D741B}"/>
              </a:ext>
            </a:extLst>
          </p:cNvPr>
          <p:cNvSpPr txBox="1"/>
          <p:nvPr/>
        </p:nvSpPr>
        <p:spPr>
          <a:xfrm>
            <a:off x="661852" y="2360022"/>
            <a:ext cx="11086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800" dirty="0"/>
              <a:t>간단한 </a:t>
            </a:r>
            <a:r>
              <a:rPr lang="en-US" altLang="ko-KR" sz="4800" dirty="0"/>
              <a:t>CNN </a:t>
            </a:r>
            <a:r>
              <a:rPr lang="ko-KR" altLang="en-US" sz="4800" dirty="0"/>
              <a:t>모델</a:t>
            </a:r>
            <a:endParaRPr lang="en-US" altLang="ko-KR" sz="4800" dirty="0"/>
          </a:p>
          <a:p>
            <a:pPr marL="342900" indent="-342900">
              <a:buAutoNum type="arabicPeriod"/>
            </a:pPr>
            <a:r>
              <a:rPr lang="ko-KR" altLang="en-US" sz="4800" dirty="0"/>
              <a:t>더 깊고 복잡한 </a:t>
            </a:r>
            <a:r>
              <a:rPr lang="en-US" altLang="ko-KR" sz="4800" dirty="0"/>
              <a:t>CNN </a:t>
            </a:r>
            <a:r>
              <a:rPr lang="ko-KR" altLang="en-US" sz="4800" dirty="0"/>
              <a:t>모델</a:t>
            </a:r>
            <a:endParaRPr lang="en-US" altLang="ko-KR" sz="4800" dirty="0"/>
          </a:p>
          <a:p>
            <a:pPr marL="342900" indent="-342900">
              <a:buAutoNum type="arabicPeriod"/>
            </a:pPr>
            <a:r>
              <a:rPr lang="en-US" altLang="ko-KR" sz="4800" dirty="0"/>
              <a:t>Pre-trained </a:t>
            </a:r>
            <a:r>
              <a:rPr lang="ko-KR" altLang="en-US" sz="4800" dirty="0"/>
              <a:t>모델 </a:t>
            </a:r>
            <a:r>
              <a:rPr lang="en-US" altLang="ko-KR" sz="4800" dirty="0"/>
              <a:t>(</a:t>
            </a:r>
            <a:r>
              <a:rPr lang="ko-KR" altLang="en-US" sz="4800" dirty="0"/>
              <a:t>사전 학습된 모델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4C3345-D9F0-2312-E675-58F43720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90" y="1071159"/>
            <a:ext cx="172426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5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B6E44-15AA-A6CC-2405-9344E39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85424-5EE4-B0FB-3748-92DC6C9D741B}"/>
              </a:ext>
            </a:extLst>
          </p:cNvPr>
          <p:cNvSpPr txBox="1"/>
          <p:nvPr/>
        </p:nvSpPr>
        <p:spPr>
          <a:xfrm>
            <a:off x="627018" y="1523999"/>
            <a:ext cx="11086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간단한 </a:t>
            </a:r>
            <a:r>
              <a:rPr lang="en-US" altLang="ko-KR" sz="2800" dirty="0"/>
              <a:t>CNN </a:t>
            </a:r>
            <a:r>
              <a:rPr lang="ko-KR" altLang="en-US" sz="2800" dirty="0"/>
              <a:t>모델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더 깊고 복잡한 </a:t>
            </a:r>
            <a:r>
              <a:rPr lang="en-US" altLang="ko-KR" sz="2800" dirty="0"/>
              <a:t>CNN </a:t>
            </a:r>
            <a:r>
              <a:rPr lang="ko-KR" altLang="en-US" sz="2800" dirty="0"/>
              <a:t>모델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Pre-trained </a:t>
            </a:r>
            <a:r>
              <a:rPr lang="ko-KR" altLang="en-US" sz="2800" dirty="0"/>
              <a:t>모델 </a:t>
            </a:r>
            <a:r>
              <a:rPr lang="en-US" altLang="ko-KR" sz="2800" dirty="0"/>
              <a:t>(</a:t>
            </a:r>
            <a:r>
              <a:rPr lang="ko-KR" altLang="en-US" sz="2800" dirty="0"/>
              <a:t>사전 학습된 모델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4C3345-D9F0-2312-E675-58F43720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90" y="1071159"/>
            <a:ext cx="1724266" cy="514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FFC6D-17DE-087A-97B4-64918F03903F}"/>
              </a:ext>
            </a:extLst>
          </p:cNvPr>
          <p:cNvSpPr txBox="1"/>
          <p:nvPr/>
        </p:nvSpPr>
        <p:spPr>
          <a:xfrm>
            <a:off x="857795" y="3256509"/>
            <a:ext cx="110860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ko-KR" sz="2800" dirty="0">
                <a:highlight>
                  <a:srgbClr val="FFFF00"/>
                </a:highlight>
              </a:rPr>
              <a:t>VGG16 </a:t>
            </a:r>
            <a:r>
              <a:rPr lang="ko-KR" altLang="en-US" sz="2800" dirty="0">
                <a:highlight>
                  <a:srgbClr val="FFFF00"/>
                </a:highlight>
              </a:rPr>
              <a:t>모델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keras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ko-KR" altLang="en-US" dirty="0"/>
              <a:t>깊고 넓은 구조를 가진 신경망 모델 </a:t>
            </a:r>
            <a:r>
              <a:rPr lang="en-US" altLang="ko-KR" dirty="0"/>
              <a:t>– </a:t>
            </a:r>
            <a:r>
              <a:rPr lang="ko-KR" altLang="en-US" dirty="0"/>
              <a:t>다양한 이미지 분류 작업에서 좋은 성능을 보임</a:t>
            </a:r>
            <a:endParaRPr lang="en-US" altLang="ko-KR" dirty="0"/>
          </a:p>
          <a:p>
            <a:pPr marL="514350" indent="-514350">
              <a:buFont typeface="+mj-lt"/>
              <a:buAutoNum type="alphaLcPeriod"/>
            </a:pPr>
            <a:r>
              <a:rPr lang="en-US" altLang="ko-KR" sz="2800" dirty="0"/>
              <a:t>ResNet50 (</a:t>
            </a:r>
            <a:r>
              <a:rPr lang="en-US" altLang="ko-KR" sz="2800" dirty="0" err="1"/>
              <a:t>keras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ko-KR" altLang="en-US" dirty="0"/>
              <a:t>기울기 소실 문제를 해결하기 위해 도입된 </a:t>
            </a:r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r>
              <a:rPr lang="en-US" altLang="ko-KR" dirty="0"/>
              <a:t>(Residual Connection)</a:t>
            </a:r>
            <a:r>
              <a:rPr lang="ko-KR" altLang="en-US" dirty="0"/>
              <a:t>을 사용하는 모델</a:t>
            </a:r>
            <a:endParaRPr lang="en-US" altLang="ko-KR" dirty="0"/>
          </a:p>
          <a:p>
            <a:pPr marL="514350" indent="-514350">
              <a:buFont typeface="+mj-lt"/>
              <a:buAutoNum type="alphaLcPeriod"/>
            </a:pPr>
            <a:r>
              <a:rPr lang="en-US" altLang="ko-KR" sz="2800" dirty="0"/>
              <a:t>InceptionV3</a:t>
            </a:r>
            <a:br>
              <a:rPr lang="en-US" altLang="ko-KR" sz="2800" dirty="0"/>
            </a:br>
            <a:r>
              <a:rPr lang="ko-KR" altLang="en-US" dirty="0"/>
              <a:t>다양한 크기의 필터를 동시에 사용하여 네트워크의 표현력을 높이는 모델</a:t>
            </a:r>
            <a:endParaRPr lang="en-US" altLang="ko-KR" dirty="0"/>
          </a:p>
          <a:p>
            <a:pPr marL="514350" indent="-514350">
              <a:buFont typeface="+mj-lt"/>
              <a:buAutoNum type="alphaLcPeriod"/>
            </a:pPr>
            <a:r>
              <a:rPr lang="en-US" altLang="ko-KR" sz="2800" dirty="0"/>
              <a:t>MobileNetV2</a:t>
            </a:r>
            <a:br>
              <a:rPr lang="en-US" altLang="ko-KR" sz="2800" dirty="0"/>
            </a:br>
            <a:r>
              <a:rPr lang="ko-KR" altLang="en-US" dirty="0" err="1"/>
              <a:t>경량화된</a:t>
            </a:r>
            <a:r>
              <a:rPr lang="ko-KR" altLang="en-US" dirty="0"/>
              <a:t> 모델로</a:t>
            </a:r>
            <a:r>
              <a:rPr lang="en-US" altLang="ko-KR" dirty="0"/>
              <a:t>, </a:t>
            </a:r>
            <a:r>
              <a:rPr lang="ko-KR" altLang="en-US" dirty="0"/>
              <a:t>모바일 및 임베디드 기기에서의 사용을 염두에 두고 설계됨</a:t>
            </a:r>
          </a:p>
        </p:txBody>
      </p:sp>
    </p:spTree>
    <p:extLst>
      <p:ext uri="{BB962C8B-B14F-4D97-AF65-F5344CB8AC3E}">
        <p14:creationId xmlns:p14="http://schemas.microsoft.com/office/powerpoint/2010/main" val="4010874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B6E44-15AA-A6CC-2405-9344E39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85424-5EE4-B0FB-3748-92DC6C9D741B}"/>
              </a:ext>
            </a:extLst>
          </p:cNvPr>
          <p:cNvSpPr txBox="1"/>
          <p:nvPr/>
        </p:nvSpPr>
        <p:spPr>
          <a:xfrm>
            <a:off x="627018" y="1523999"/>
            <a:ext cx="11086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간단한 </a:t>
            </a:r>
            <a:r>
              <a:rPr lang="en-US" altLang="ko-KR" sz="2800" dirty="0"/>
              <a:t>CNN </a:t>
            </a:r>
            <a:r>
              <a:rPr lang="ko-KR" altLang="en-US" sz="2800" dirty="0"/>
              <a:t>모델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>
                <a:highlight>
                  <a:srgbClr val="FFFF00"/>
                </a:highlight>
              </a:rPr>
              <a:t>더 깊고 복잡한 </a:t>
            </a:r>
            <a:r>
              <a:rPr lang="en-US" altLang="ko-KR" sz="2800" dirty="0">
                <a:highlight>
                  <a:srgbClr val="FFFF00"/>
                </a:highlight>
              </a:rPr>
              <a:t>CNN </a:t>
            </a:r>
            <a:r>
              <a:rPr lang="ko-KR" altLang="en-US" sz="2800" dirty="0">
                <a:highlight>
                  <a:srgbClr val="FFFF00"/>
                </a:highlight>
              </a:rPr>
              <a:t>모델</a:t>
            </a:r>
            <a:endParaRPr lang="en-US" altLang="ko-KR" sz="2800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altLang="ko-KR" sz="2800" dirty="0"/>
              <a:t>Pre-trained </a:t>
            </a:r>
            <a:r>
              <a:rPr lang="ko-KR" altLang="en-US" sz="2800" dirty="0"/>
              <a:t>모델 </a:t>
            </a:r>
            <a:r>
              <a:rPr lang="en-US" altLang="ko-KR" sz="2800" dirty="0"/>
              <a:t>(</a:t>
            </a:r>
            <a:r>
              <a:rPr lang="ko-KR" altLang="en-US" sz="2800" dirty="0"/>
              <a:t>사전 학습된 모델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4C3345-D9F0-2312-E675-58F43720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90" y="1071159"/>
            <a:ext cx="1724266" cy="514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FFC6D-17DE-087A-97B4-64918F03903F}"/>
              </a:ext>
            </a:extLst>
          </p:cNvPr>
          <p:cNvSpPr txBox="1"/>
          <p:nvPr/>
        </p:nvSpPr>
        <p:spPr>
          <a:xfrm>
            <a:off x="857795" y="3256509"/>
            <a:ext cx="110860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ko-KR" sz="2800" dirty="0"/>
              <a:t>VGG16 </a:t>
            </a:r>
            <a:r>
              <a:rPr lang="ko-KR" altLang="en-US" sz="2800" dirty="0"/>
              <a:t>모델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keras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ko-KR" altLang="en-US" dirty="0"/>
              <a:t>깊고 넓은 구조를 가진 신경망 모델 </a:t>
            </a:r>
            <a:r>
              <a:rPr lang="en-US" altLang="ko-KR" dirty="0"/>
              <a:t>– </a:t>
            </a:r>
            <a:r>
              <a:rPr lang="ko-KR" altLang="en-US" dirty="0"/>
              <a:t>다양한 이미지 분류 작업에서 좋은 성능을 보임</a:t>
            </a:r>
            <a:endParaRPr lang="en-US" altLang="ko-KR" dirty="0"/>
          </a:p>
          <a:p>
            <a:pPr marL="514350" indent="-514350">
              <a:buFont typeface="+mj-lt"/>
              <a:buAutoNum type="alphaLcPeriod"/>
            </a:pPr>
            <a:r>
              <a:rPr lang="en-US" altLang="ko-KR" sz="2800" dirty="0"/>
              <a:t>ResNet50 (</a:t>
            </a:r>
            <a:r>
              <a:rPr lang="en-US" altLang="ko-KR" sz="2800" dirty="0" err="1"/>
              <a:t>keras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ko-KR" altLang="en-US" dirty="0"/>
              <a:t>기울기 소실 문제를 해결하기 위해 도입된 </a:t>
            </a:r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r>
              <a:rPr lang="en-US" altLang="ko-KR" dirty="0"/>
              <a:t>(Residual Connection)</a:t>
            </a:r>
            <a:r>
              <a:rPr lang="ko-KR" altLang="en-US" dirty="0"/>
              <a:t>을 사용하는 모델</a:t>
            </a:r>
            <a:endParaRPr lang="en-US" altLang="ko-KR" dirty="0"/>
          </a:p>
          <a:p>
            <a:pPr marL="514350" indent="-514350">
              <a:buFont typeface="+mj-lt"/>
              <a:buAutoNum type="alphaLcPeriod"/>
            </a:pPr>
            <a:r>
              <a:rPr lang="en-US" altLang="ko-KR" sz="2800" dirty="0"/>
              <a:t>InceptionV3</a:t>
            </a:r>
            <a:br>
              <a:rPr lang="en-US" altLang="ko-KR" sz="2800" dirty="0"/>
            </a:br>
            <a:r>
              <a:rPr lang="ko-KR" altLang="en-US" dirty="0"/>
              <a:t>다양한 크기의 필터를 동시에 사용하여 네트워크의 표현력을 높이는 모델</a:t>
            </a:r>
            <a:endParaRPr lang="en-US" altLang="ko-KR" dirty="0"/>
          </a:p>
          <a:p>
            <a:pPr marL="514350" indent="-514350">
              <a:buFont typeface="+mj-lt"/>
              <a:buAutoNum type="alphaLcPeriod"/>
            </a:pPr>
            <a:r>
              <a:rPr lang="en-US" altLang="ko-KR" sz="2800" dirty="0"/>
              <a:t>MobileNetV2</a:t>
            </a:r>
            <a:br>
              <a:rPr lang="en-US" altLang="ko-KR" sz="2800" dirty="0"/>
            </a:br>
            <a:r>
              <a:rPr lang="ko-KR" altLang="en-US" dirty="0" err="1"/>
              <a:t>경량화된</a:t>
            </a:r>
            <a:r>
              <a:rPr lang="ko-KR" altLang="en-US" dirty="0"/>
              <a:t> 모델로</a:t>
            </a:r>
            <a:r>
              <a:rPr lang="en-US" altLang="ko-KR" dirty="0"/>
              <a:t>, </a:t>
            </a:r>
            <a:r>
              <a:rPr lang="ko-KR" altLang="en-US" dirty="0"/>
              <a:t>모바일 및 임베디드 기기에서의 사용을 염두에 두고 설계됨</a:t>
            </a:r>
          </a:p>
        </p:txBody>
      </p:sp>
    </p:spTree>
    <p:extLst>
      <p:ext uri="{BB962C8B-B14F-4D97-AF65-F5344CB8AC3E}">
        <p14:creationId xmlns:p14="http://schemas.microsoft.com/office/powerpoint/2010/main" val="3769230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ding">
      <a:majorFont>
        <a:latin typeface="D2Coding ligature"/>
        <a:ea typeface="나눔스퀘어 네오 Bold"/>
        <a:cs typeface=""/>
      </a:majorFont>
      <a:minorFont>
        <a:latin typeface="D2Coding"/>
        <a:ea typeface="나눔스퀘어 네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304</Words>
  <Application>Microsoft Office PowerPoint</Application>
  <PresentationFormat>와이드스크린</PresentationFormat>
  <Paragraphs>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D2Coding</vt:lpstr>
      <vt:lpstr>D2Coding ligature</vt:lpstr>
      <vt:lpstr>Arial</vt:lpstr>
      <vt:lpstr>Office 테마</vt:lpstr>
      <vt:lpstr>Kaggle leaderboard 발표</vt:lpstr>
      <vt:lpstr>Data explore</vt:lpstr>
      <vt:lpstr>전처리 – 정규화만 진행!</vt:lpstr>
      <vt:lpstr>이전에 진행해두었던 PCA 과정 제거</vt:lpstr>
      <vt:lpstr>n_component 값</vt:lpstr>
      <vt:lpstr>Modeling</vt:lpstr>
      <vt:lpstr>Modeling</vt:lpstr>
      <vt:lpstr>Modeling</vt:lpstr>
      <vt:lpstr>Modeling</vt:lpstr>
      <vt:lpstr>CNN 모델을 사용한 이유</vt:lpstr>
      <vt:lpstr>Acuuracy가 너무 낮ㄴ게 측정… 최대가 0.1 정도</vt:lpstr>
      <vt:lpstr>Acuuracy가 너무 낮ㄴ게 측정… 최대가 0.1 정도</vt:lpstr>
      <vt:lpstr>Acuuracy가 너무 낮ㄴ게 측정… 최대가 0.1 정도</vt:lpstr>
      <vt:lpstr>Acuuracy가 너무 낮ㄴ게 측정… 최대가 0.1 정도</vt:lpstr>
      <vt:lpstr>Hyper parameter tuning</vt:lpstr>
      <vt:lpstr>최적화 실패</vt:lpstr>
      <vt:lpstr>Prediction</vt:lpstr>
      <vt:lpstr>0.92980</vt:lpstr>
      <vt:lpstr>감사합니다! </vt:lpstr>
      <vt:lpstr>1등의 발표가 이어집니다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leaderboard 발표</dc:title>
  <dc:creator>조윤정</dc:creator>
  <cp:lastModifiedBy>조윤정</cp:lastModifiedBy>
  <cp:revision>7</cp:revision>
  <dcterms:created xsi:type="dcterms:W3CDTF">2024-05-16T07:13:26Z</dcterms:created>
  <dcterms:modified xsi:type="dcterms:W3CDTF">2024-05-16T10:03:40Z</dcterms:modified>
</cp:coreProperties>
</file>