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80" r:id="rId4"/>
    <p:sldId id="261" r:id="rId5"/>
    <p:sldId id="262" r:id="rId6"/>
    <p:sldId id="263" r:id="rId7"/>
    <p:sldId id="264" r:id="rId8"/>
    <p:sldId id="265" r:id="rId9"/>
    <p:sldId id="266" r:id="rId10"/>
    <p:sldId id="277" r:id="rId11"/>
    <p:sldId id="278" r:id="rId12"/>
    <p:sldId id="279" r:id="rId13"/>
    <p:sldId id="267" r:id="rId14"/>
    <p:sldId id="268" r:id="rId15"/>
    <p:sldId id="269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6C6F5-CD1E-1AA7-15D1-C9570BCF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9944CA-C5A4-E396-D0B7-3E595B94F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E3FD8-05B6-64C4-7DCE-F6A8345E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AECC7-4A07-61CC-B11E-0A460006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8B516-95A5-F954-B5B9-129E279A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1F294-A6EB-7733-E25C-5433407B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C0D3B-60C1-79CA-0826-3BC295584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4099D-2E4A-B74E-D0C9-EB7C8035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EF35-8276-FDC6-2B89-2D8C7AFB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88ABC-25EA-7F19-AE3F-9076F1C0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7C54EB-AC87-6CB2-3BDE-E6268AE36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1398C6-7354-EE5F-21D6-7C71E08C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5D67A-7283-C411-A876-0E75FBB8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A3DBD-72AA-3B9A-1FE1-5F0CA2AD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73C6C-3041-6A27-3820-42F156E8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64358-E2AC-C1E0-F9D2-C0037484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EE39F-D0D6-3F1F-1B34-AFABE19CD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F5E88-6CFE-150D-7DFB-5DFF5128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8C157-036A-DB49-E9A0-ABD4AA41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9637C-206B-34A3-9112-E0357BB9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E1910-CBC5-0D3D-D6AE-AA2414A5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89A7BE-E327-45BB-8B0A-05694D3C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C8694-D3A3-E090-F473-E2C16D12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D0716-7174-3CAA-F8AB-89DC0680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055E2-77D7-7DB6-1001-717ADD67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31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BAB3-AAA1-C810-6CC8-FDC9A944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15689-9C71-03B6-4564-B7F84A4D5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C5D37-F94E-5D7B-654F-966B70AD5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774D3-3305-CC90-8034-61931FF4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7E4878-2CDE-566E-33AD-9EB4CC2F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D7654-2ACD-4FA8-11CA-FFAA7EF3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18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5FD12-C2BA-618B-B259-F461CE65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163FF-C350-9644-998C-33E95CF47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7643DB-60ED-9592-ED30-1FE05A528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679E8-2316-8020-2BB8-29EE270ED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223C54-1BCF-DFC7-F9EA-F0BC6AF82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24448-F447-D4B1-E603-D27AC1D2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2E6740-2590-AAF0-56F3-07A59D62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3F684F-2402-FA19-65BE-CD53BDE7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6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D0D09-91BA-2456-9C06-0492A453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003975-DDE8-AE48-2E4F-2EC1B879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CF2E4-0524-0E5E-7010-403DAE62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7E315-B15D-8F92-CB3A-3A6D2C00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8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C30701-AABD-D615-B97F-34BD87AF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266C66-A851-5D4B-2747-033F2E63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2A21B-F3A6-2A9E-9070-F51C1B88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9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5DF9C-75E1-EA1B-609F-83FB832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C37B5-266E-0FF9-6A30-D6EE5149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CDB3A1-479D-CB4B-A64B-4E5B6718E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1F1CC-E517-AE9E-DCF2-667078C5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D3EC1E-786B-F7E8-1057-31085DFB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9B1B97-2FC0-3491-4149-5C37A683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24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5EA67-D995-FD8C-D955-228B9D51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58F771-017E-5464-F5B2-FCB9DD16C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29205-EE1D-09AD-EFB2-E602227E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1CD5C2-9600-D072-93BC-00BBACE4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9E7AE-AD3B-C897-C70F-AF48CA40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8A28A-BCB3-D1AD-A807-C78C675B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13085E-5E8F-EE59-7E95-065E50B4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022AC-B116-2163-8E68-EC5A35D3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6EB49-5C76-76A8-ED15-C0F1CD6F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9DCA-C1B7-407F-A97C-49C68AE08369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6CDF9-B8CD-BE40-508A-9AF14F47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C3D51-CC75-2243-1ED1-9F0B924F1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20E0-5CBD-48AF-957A-4513389F8E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3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CC4C2-73E0-7C89-EBA4-1FE75BBB3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856" y="1041400"/>
            <a:ext cx="10130287" cy="2387600"/>
          </a:xfrm>
        </p:spPr>
        <p:txBody>
          <a:bodyPr/>
          <a:lstStyle/>
          <a:p>
            <a:r>
              <a:rPr lang="ko-KR" altLang="en-US" dirty="0"/>
              <a:t>인공지능과 기계학습의 차이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22948-C411-B708-B2C8-AC07B5AF5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SMARCLE Tech-Talk</a:t>
            </a:r>
          </a:p>
          <a:p>
            <a:endParaRPr lang="en-US" altLang="ko-KR" dirty="0"/>
          </a:p>
          <a:p>
            <a:r>
              <a:rPr lang="en-US" altLang="ko-KR" dirty="0"/>
              <a:t>24 </a:t>
            </a:r>
            <a:r>
              <a:rPr lang="ko-KR" altLang="en-US" dirty="0" err="1"/>
              <a:t>최정완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03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D8D73-59C2-855D-1DDB-1F437502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7E934-FAEC-5FD4-0BF5-1686CCD2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Gradient Descent in Machine Learning - Javatpoint">
            <a:extLst>
              <a:ext uri="{FF2B5EF4-FFF2-40B4-BE49-F238E27FC236}">
                <a16:creationId xmlns:a16="http://schemas.microsoft.com/office/drawing/2014/main" id="{14BE0149-52AE-69B5-F396-1EE12E685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22" y="1562055"/>
            <a:ext cx="9170955" cy="373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078E98-AD51-3EDB-0924-7AE916405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96" y="5295944"/>
            <a:ext cx="4070408" cy="13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797D1-98BA-C95C-378D-CA8D9DB8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D4D0B9-E381-F5B7-684E-6046312E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68C71-B2C6-4181-3E72-2CF5C353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57" y="639838"/>
            <a:ext cx="4953429" cy="5578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947021-5878-11A0-F5CF-A1BB002F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86" y="639838"/>
            <a:ext cx="630228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9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69E7-B155-0448-BCE9-DC1DFBAE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702A5-F5E7-52D7-DB97-69428A36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D01212-69CC-7D0C-AF87-F1BF662A6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5965969" cy="39226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7B48CC-D8B8-7BC9-5F81-A401C56F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539" y="1690688"/>
            <a:ext cx="4574267" cy="300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7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C23D9-1CFE-62F8-72F7-074181C2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0" i="0" dirty="0">
                <a:effectLst/>
                <a:latin typeface="Noto Sans Demilight"/>
              </a:rPr>
              <a:t>비지도학습 </a:t>
            </a:r>
            <a:r>
              <a:rPr lang="en-US" altLang="ko-KR" b="0" i="0" dirty="0">
                <a:effectLst/>
                <a:latin typeface="Noto Sans Demilight"/>
              </a:rPr>
              <a:t>(</a:t>
            </a:r>
            <a:r>
              <a:rPr lang="en-US" altLang="ko-KR" dirty="0">
                <a:latin typeface="Noto Sans Demilight"/>
              </a:rPr>
              <a:t>Un</a:t>
            </a:r>
            <a:r>
              <a:rPr lang="en-US" altLang="ko-KR" b="0" i="0" dirty="0">
                <a:effectLst/>
                <a:latin typeface="Noto Sans Demilight"/>
              </a:rPr>
              <a:t>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54B34-7B6B-B927-C5FE-8B460B56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정답이 없는 데이터를 활용해 데이터를 학습시키는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입력데이터</a:t>
            </a:r>
            <a:r>
              <a:rPr lang="en-US" altLang="ko-KR" dirty="0"/>
              <a:t>(X data)</a:t>
            </a:r>
            <a:r>
              <a:rPr lang="ko-KR" altLang="en-US" dirty="0"/>
              <a:t>에 대한 정답데이터</a:t>
            </a:r>
            <a:r>
              <a:rPr lang="en-US" altLang="ko-KR" dirty="0"/>
              <a:t>(Y data)</a:t>
            </a:r>
            <a:r>
              <a:rPr lang="ko-KR" altLang="en-US" dirty="0"/>
              <a:t>를 주지 않고 학습시킨다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입력데이터만이 주어진다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대표적으로 클러스터링</a:t>
            </a:r>
            <a:r>
              <a:rPr lang="en-US" altLang="ko-KR" dirty="0"/>
              <a:t>(Clustering)</a:t>
            </a:r>
            <a:r>
              <a:rPr lang="ko-KR" altLang="en-US" dirty="0"/>
              <a:t>이 이에 속한다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89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1017F-97E3-B20B-AD05-C466AF78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클러스터링 </a:t>
            </a:r>
            <a:r>
              <a:rPr lang="en-US" altLang="ko-KR" dirty="0"/>
              <a:t>(Clustering)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E0405-6AE9-8428-25A7-DD8EF1E8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057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/>
              <a:t>비지도 학습에는 대표적으로 클러스터링이 있다</a:t>
            </a:r>
            <a:r>
              <a:rPr lang="en-US" altLang="ko-KR" sz="2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dirty="0"/>
              <a:t>군집화라는 뜻이다</a:t>
            </a:r>
            <a:r>
              <a:rPr lang="en-US" altLang="ko-KR" sz="2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dirty="0"/>
              <a:t>데이터의 특징에 따라 나눈다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9218" name="Picture 2" descr="Machine learning 스터디 (13) Clustering (K-means, Gaussian Mixture Model) -  README">
            <a:extLst>
              <a:ext uri="{FF2B5EF4-FFF2-40B4-BE49-F238E27FC236}">
                <a16:creationId xmlns:a16="http://schemas.microsoft.com/office/drawing/2014/main" id="{85687952-D065-4592-8D5A-31D69B5AD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8646"/>
          <a:stretch/>
        </p:blipFill>
        <p:spPr bwMode="auto">
          <a:xfrm>
            <a:off x="5720751" y="2553119"/>
            <a:ext cx="6140569" cy="375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38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9B268-5D32-2867-91FB-3C5B6821F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C7C02-C2BA-4206-5FDD-EB6926CA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클러스터링(Clustering)과 활용 분야 및 종류">
            <a:extLst>
              <a:ext uri="{FF2B5EF4-FFF2-40B4-BE49-F238E27FC236}">
                <a16:creationId xmlns:a16="http://schemas.microsoft.com/office/drawing/2014/main" id="{86230595-2325-94B3-0C9B-94704722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21" y="1459121"/>
            <a:ext cx="5214582" cy="393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achine learning 스터디 (13) Clustering (K-means, Gaussian Mixture Model) -  README">
            <a:extLst>
              <a:ext uri="{FF2B5EF4-FFF2-40B4-BE49-F238E27FC236}">
                <a16:creationId xmlns:a16="http://schemas.microsoft.com/office/drawing/2014/main" id="{6AE30B1A-D4FE-FC39-8859-4AE11704A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8646"/>
          <a:stretch/>
        </p:blipFill>
        <p:spPr bwMode="auto">
          <a:xfrm>
            <a:off x="165342" y="1549609"/>
            <a:ext cx="6140569" cy="375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41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3C3B3-3CDF-805E-5864-4B3A37DD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강화학습 </a:t>
            </a:r>
            <a:r>
              <a:rPr lang="en-US" altLang="ko-KR" b="0" i="0" dirty="0">
                <a:effectLst/>
                <a:latin typeface="Noto Sans Demilight"/>
              </a:rPr>
              <a:t>(Reinforcement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E514-C747-4E13-A36C-B72D976C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610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2200" dirty="0"/>
          </a:p>
          <a:p>
            <a:pPr>
              <a:lnSpc>
                <a:spcPct val="200000"/>
              </a:lnSpc>
            </a:pPr>
            <a:r>
              <a:rPr lang="en-US" altLang="ko-KR" sz="2200" dirty="0"/>
              <a:t>Agent(=</a:t>
            </a:r>
            <a:r>
              <a:rPr lang="ko-KR" altLang="en-US" sz="2200" dirty="0"/>
              <a:t>컴퓨터</a:t>
            </a:r>
            <a:r>
              <a:rPr lang="en-US" altLang="ko-KR" sz="2200" dirty="0"/>
              <a:t>)</a:t>
            </a:r>
            <a:r>
              <a:rPr lang="ko-KR" altLang="en-US" sz="2200" dirty="0"/>
              <a:t>가 환경</a:t>
            </a:r>
            <a:r>
              <a:rPr lang="en-US" altLang="ko-KR" sz="2200" dirty="0"/>
              <a:t>(environment)</a:t>
            </a:r>
            <a:r>
              <a:rPr lang="ko-KR" altLang="en-US" sz="2200" dirty="0"/>
              <a:t>에 현재 상황</a:t>
            </a:r>
            <a:r>
              <a:rPr lang="en-US" altLang="ko-KR" sz="2200" dirty="0"/>
              <a:t>(state)</a:t>
            </a:r>
            <a:r>
              <a:rPr lang="ko-KR" altLang="en-US" sz="2200" dirty="0"/>
              <a:t>에서</a:t>
            </a:r>
            <a:r>
              <a:rPr lang="en-US" altLang="ko-KR" sz="2200" dirty="0"/>
              <a:t> </a:t>
            </a:r>
            <a:r>
              <a:rPr lang="ko-KR" altLang="en-US" sz="2200" dirty="0"/>
              <a:t>높은 점수</a:t>
            </a:r>
            <a:r>
              <a:rPr lang="en-US" altLang="ko-KR" sz="2200" dirty="0"/>
              <a:t>(reward)</a:t>
            </a:r>
            <a:r>
              <a:rPr lang="ko-KR" altLang="en-US" sz="2200" dirty="0"/>
              <a:t>를 받을 방법을 찾아가며 행동</a:t>
            </a:r>
            <a:r>
              <a:rPr lang="en-US" altLang="ko-KR" sz="2200" dirty="0"/>
              <a:t>(action)</a:t>
            </a:r>
            <a:r>
              <a:rPr lang="ko-KR" altLang="en-US" sz="2200" dirty="0"/>
              <a:t>하는 학습 방법이다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BF59ECB-D00F-34F0-207D-631E87C32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634" b="-471"/>
          <a:stretch/>
        </p:blipFill>
        <p:spPr bwMode="auto">
          <a:xfrm>
            <a:off x="7182928" y="2425854"/>
            <a:ext cx="4687019" cy="370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31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88581-791B-0417-F0C2-945FC781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22AE78-A0B3-3888-6922-CDC8B379B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66" r="56634"/>
          <a:stretch/>
        </p:blipFill>
        <p:spPr bwMode="auto">
          <a:xfrm>
            <a:off x="3752490" y="375937"/>
            <a:ext cx="4687019" cy="14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25E424E-E2D6-7A59-6DC9-8DA54B932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6634" b="37469"/>
          <a:stretch/>
        </p:blipFill>
        <p:spPr bwMode="auto">
          <a:xfrm>
            <a:off x="6990990" y="4553404"/>
            <a:ext cx="4687019" cy="230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무작위로 모든 경우의 수 따진다? '많이 두는 수' '승률 높은 수' 추려">
            <a:extLst>
              <a:ext uri="{FF2B5EF4-FFF2-40B4-BE49-F238E27FC236}">
                <a16:creationId xmlns:a16="http://schemas.microsoft.com/office/drawing/2014/main" id="{C0797911-A56F-EF80-ED72-84BE6452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01500"/>
            <a:ext cx="5715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49D61-2F78-897E-95E5-BC182C3F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7272" cy="435133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/>
              <a:t>정책망을 통과한 수들 중에서</a:t>
            </a:r>
            <a:endParaRPr lang="en-US" altLang="ko-KR" sz="25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알파고</a:t>
            </a:r>
            <a:r>
              <a:rPr lang="en-US" altLang="ko-KR" sz="2200" dirty="0"/>
              <a:t>(Agent)</a:t>
            </a:r>
            <a:r>
              <a:rPr lang="ko-KR" altLang="en-US" sz="2200" dirty="0"/>
              <a:t>는 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바둑</a:t>
            </a:r>
            <a:r>
              <a:rPr lang="en-US" altLang="ko-KR" sz="2200" dirty="0"/>
              <a:t>(environment) </a:t>
            </a:r>
            <a:r>
              <a:rPr lang="ko-KR" altLang="en-US" sz="2200" dirty="0"/>
              <a:t>대국 중 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현재 상황</a:t>
            </a:r>
            <a:r>
              <a:rPr lang="en-US" altLang="ko-KR" sz="2200" dirty="0"/>
              <a:t>(state)</a:t>
            </a:r>
            <a:r>
              <a:rPr lang="ko-KR" altLang="en-US" sz="2200" dirty="0"/>
              <a:t>에서 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승리할 확률</a:t>
            </a:r>
            <a:r>
              <a:rPr lang="en-US" altLang="ko-KR" sz="2200" dirty="0"/>
              <a:t>(reward)</a:t>
            </a:r>
            <a:r>
              <a:rPr lang="ko-KR" altLang="en-US" sz="2200" dirty="0"/>
              <a:t>이 가장 높은 수를 탐색하고 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/>
              <a:t>행동</a:t>
            </a:r>
            <a:r>
              <a:rPr lang="en-US" altLang="ko-KR" sz="2200" dirty="0"/>
              <a:t>(action)</a:t>
            </a:r>
            <a:r>
              <a:rPr lang="ko-KR" altLang="en-US" sz="2200" dirty="0"/>
              <a:t>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5393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5D88B-A4AA-C894-0D8C-4393FC71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6AB19-37DC-FD5F-FA03-BA333372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8149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AB2CE-6206-1C76-554E-84F9F5D5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A9FC9-E5AA-BBE7-64B5-6A5C5AD1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F2B6F3-5198-413C-99CF-294F91C97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701" y="1161055"/>
            <a:ext cx="8066597" cy="453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17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C8313-8567-6B04-AA7C-AFF3B02D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ML </a:t>
            </a:r>
            <a:r>
              <a:rPr lang="ko-KR" altLang="en-US" dirty="0"/>
              <a:t>종류와 </a:t>
            </a:r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F2B11-7AD6-2DCC-D4AA-31397DA7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6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F597E-918A-FAA5-8C2C-E3DF90CB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인공신경망과 심층신경망</a:t>
            </a:r>
          </a:p>
        </p:txBody>
      </p:sp>
      <p:pic>
        <p:nvPicPr>
          <p:cNvPr id="4098" name="Picture 2" descr="machine learning - When to use a neural network with just one output neuron  and when with multiple output neurons? - Stack Overflow">
            <a:extLst>
              <a:ext uri="{FF2B5EF4-FFF2-40B4-BE49-F238E27FC236}">
                <a16:creationId xmlns:a16="http://schemas.microsoft.com/office/drawing/2014/main" id="{39AC26E0-FB6F-6F53-26A8-4C9AA706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96" y="1929467"/>
            <a:ext cx="4892615" cy="39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54307-D9BF-603A-B686-08987E47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584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인공신경망 </a:t>
            </a:r>
            <a:r>
              <a:rPr lang="en-US" altLang="ko-KR" dirty="0"/>
              <a:t>(ANN)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lvl="1">
              <a:lnSpc>
                <a:spcPct val="150000"/>
              </a:lnSpc>
            </a:pPr>
            <a:endParaRPr lang="en-US" altLang="ko-KR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인간의 뉴런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신경세포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모방하여 만듦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12529"/>
              </a:solidFill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12529"/>
                </a:solidFill>
                <a:latin typeface="-apple-system"/>
              </a:rPr>
              <a:t>입력하는 정보량이 많고</a:t>
            </a:r>
            <a:r>
              <a:rPr lang="en-US" altLang="ko-KR" sz="2000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sz="2000" dirty="0" err="1">
                <a:solidFill>
                  <a:srgbClr val="212529"/>
                </a:solidFill>
                <a:latin typeface="-apple-system"/>
              </a:rPr>
              <a:t>함수값을</a:t>
            </a:r>
            <a:r>
              <a:rPr lang="ko-KR" altLang="en-US" sz="2000" dirty="0">
                <a:solidFill>
                  <a:srgbClr val="212529"/>
                </a:solidFill>
                <a:latin typeface="-apple-system"/>
              </a:rPr>
              <a:t> 토대로 근사치를 낼 경우 사용됨</a:t>
            </a:r>
            <a:r>
              <a:rPr lang="en-US" altLang="ko-KR" sz="2000" dirty="0">
                <a:solidFill>
                  <a:srgbClr val="212529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1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F597E-918A-FAA5-8C2C-E3DF90CB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인공신경망과 심층신경망</a:t>
            </a:r>
          </a:p>
        </p:txBody>
      </p:sp>
      <p:pic>
        <p:nvPicPr>
          <p:cNvPr id="5126" name="Picture 6" descr="심층 신경망의 구조 | DataLatte's IT Blog">
            <a:extLst>
              <a:ext uri="{FF2B5EF4-FFF2-40B4-BE49-F238E27FC236}">
                <a16:creationId xmlns:a16="http://schemas.microsoft.com/office/drawing/2014/main" id="{35884AF4-4DFF-2BB2-D83B-6798618AD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72" y="2100620"/>
            <a:ext cx="6311821" cy="3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54307-D9BF-603A-B686-08987E477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72826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심층신경망 </a:t>
            </a:r>
            <a:r>
              <a:rPr lang="en-US" altLang="ko-KR" dirty="0"/>
              <a:t>(</a:t>
            </a:r>
            <a:r>
              <a:rPr lang="en-US" altLang="ko-KR" b="0" i="0" dirty="0">
                <a:effectLst/>
                <a:latin typeface="Apple SD Gothic Neo"/>
              </a:rPr>
              <a:t>DNN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lvl="1">
              <a:lnSpc>
                <a:spcPct val="150000"/>
              </a:lnSpc>
            </a:pPr>
            <a:endParaRPr lang="en-US" altLang="ko-KR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12529"/>
                </a:solidFill>
              </a:rPr>
              <a:t>ANN </a:t>
            </a:r>
            <a:r>
              <a:rPr lang="ko-KR" altLang="en-US" sz="1800" dirty="0">
                <a:solidFill>
                  <a:srgbClr val="212529"/>
                </a:solidFill>
              </a:rPr>
              <a:t>중 하나이다</a:t>
            </a:r>
            <a:r>
              <a:rPr lang="en-US" altLang="ko-KR" sz="1800" dirty="0">
                <a:solidFill>
                  <a:srgbClr val="212529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12529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12529"/>
                </a:solidFill>
              </a:rPr>
              <a:t>단순한 </a:t>
            </a:r>
            <a:r>
              <a:rPr lang="en-US" altLang="ko-KR" sz="1800" dirty="0">
                <a:solidFill>
                  <a:srgbClr val="212529"/>
                </a:solidFill>
              </a:rPr>
              <a:t>ANN</a:t>
            </a:r>
            <a:r>
              <a:rPr lang="ko-KR" altLang="en-US" sz="1800" dirty="0">
                <a:solidFill>
                  <a:srgbClr val="212529"/>
                </a:solidFill>
              </a:rPr>
              <a:t>과 다르게 은닉 계층</a:t>
            </a:r>
            <a:r>
              <a:rPr lang="en-US" altLang="ko-KR" sz="1800" dirty="0">
                <a:solidFill>
                  <a:srgbClr val="212529"/>
                </a:solidFill>
              </a:rPr>
              <a:t>(Hidden</a:t>
            </a:r>
            <a:r>
              <a:rPr lang="ko-KR" altLang="en-US" sz="1800" dirty="0">
                <a:solidFill>
                  <a:srgbClr val="212529"/>
                </a:solidFill>
              </a:rPr>
              <a:t> </a:t>
            </a:r>
            <a:r>
              <a:rPr lang="en-US" altLang="ko-KR" sz="1800" dirty="0">
                <a:solidFill>
                  <a:srgbClr val="212529"/>
                </a:solidFill>
              </a:rPr>
              <a:t>layer)</a:t>
            </a:r>
            <a:r>
              <a:rPr lang="ko-KR" altLang="en-US" sz="1800" dirty="0">
                <a:solidFill>
                  <a:srgbClr val="212529"/>
                </a:solidFill>
              </a:rPr>
              <a:t>이</a:t>
            </a:r>
            <a:r>
              <a:rPr lang="en-US" altLang="ko-KR" sz="1800" dirty="0">
                <a:solidFill>
                  <a:srgbClr val="212529"/>
                </a:solidFill>
              </a:rPr>
              <a:t> </a:t>
            </a:r>
            <a:r>
              <a:rPr lang="ko-KR" altLang="en-US" sz="1800" dirty="0">
                <a:solidFill>
                  <a:srgbClr val="212529"/>
                </a:solidFill>
              </a:rPr>
              <a:t>많다</a:t>
            </a:r>
            <a:r>
              <a:rPr lang="en-US" altLang="ko-KR" sz="1800" dirty="0">
                <a:solidFill>
                  <a:srgbClr val="21252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03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525EF-D6B9-0663-6946-E295EA58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29863-E2AC-F9A1-EAA3-9F08FDE6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85997EE-99C1-A4E3-DE47-1141565F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398875" cy="565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53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C2BE1-7251-56E1-2179-AACD2662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0" i="0" dirty="0">
                <a:effectLst/>
                <a:latin typeface="Noto Sans Demilight"/>
              </a:rPr>
              <a:t>지도학습 </a:t>
            </a:r>
            <a:r>
              <a:rPr lang="en-US" altLang="ko-KR" b="0" i="0" dirty="0">
                <a:effectLst/>
                <a:latin typeface="Noto Sans Demilight"/>
              </a:rPr>
              <a:t>(Supervised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7328-CBB5-B526-B501-9086227D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정답이 있는 데이터를 활용해 데이터를 학습시키는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입력값</a:t>
            </a:r>
            <a:r>
              <a:rPr lang="en-US" altLang="ko-KR" dirty="0"/>
              <a:t>(X data)</a:t>
            </a:r>
            <a:r>
              <a:rPr lang="ko-KR" altLang="en-US" dirty="0"/>
              <a:t>에 대한 </a:t>
            </a:r>
            <a:r>
              <a:rPr lang="ko-KR" altLang="en-US" dirty="0" err="1"/>
              <a:t>출력값</a:t>
            </a:r>
            <a:r>
              <a:rPr lang="en-US" altLang="ko-KR" dirty="0"/>
              <a:t>(Y data)</a:t>
            </a:r>
            <a:r>
              <a:rPr lang="ko-KR" altLang="en-US" dirty="0"/>
              <a:t>를 주어 학습시킨다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지도학습의 종류에는 </a:t>
            </a:r>
            <a:r>
              <a:rPr lang="ko-KR" altLang="en-US" b="1" dirty="0"/>
              <a:t>분류</a:t>
            </a:r>
            <a:r>
              <a:rPr lang="ko-KR" altLang="en-US" dirty="0"/>
              <a:t>와</a:t>
            </a:r>
            <a:r>
              <a:rPr lang="ko-KR" altLang="en-US" b="1" dirty="0"/>
              <a:t> 회귀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49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826A-7B8F-CB24-56E2-7E4F5BAF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i="0" dirty="0">
                <a:solidFill>
                  <a:srgbClr val="333333"/>
                </a:solidFill>
                <a:effectLst/>
                <a:latin typeface="+mn-lt"/>
              </a:rPr>
              <a:t>분류와 회귀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8BBC5-8D0E-71CB-046B-BA887F82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3151" cy="43513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/>
              <a:t>지도학습은 크게 </a:t>
            </a:r>
            <a:r>
              <a:rPr lang="ko-KR" altLang="en-US" sz="2500" b="1" dirty="0"/>
              <a:t>분류</a:t>
            </a:r>
            <a:r>
              <a:rPr lang="en-US" altLang="ko-KR" sz="2500" b="1" dirty="0"/>
              <a:t>(Classification)</a:t>
            </a:r>
            <a:r>
              <a:rPr lang="ko-KR" altLang="en-US" sz="2500" dirty="0"/>
              <a:t>와 </a:t>
            </a:r>
            <a:r>
              <a:rPr lang="ko-KR" altLang="en-US" sz="2500" b="1" dirty="0"/>
              <a:t>회귀</a:t>
            </a:r>
            <a:r>
              <a:rPr lang="en-US" altLang="ko-KR" sz="2500" b="1" dirty="0"/>
              <a:t>(Regression)</a:t>
            </a:r>
            <a:r>
              <a:rPr lang="ko-KR" altLang="en-US" sz="2500" dirty="0"/>
              <a:t>로 나뉜다</a:t>
            </a:r>
            <a:r>
              <a:rPr lang="en-US" altLang="ko-KR" sz="25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100" dirty="0"/>
              <a:t>분류 </a:t>
            </a:r>
            <a:r>
              <a:rPr lang="en-US" altLang="ko-KR" sz="2100" dirty="0"/>
              <a:t>– </a:t>
            </a:r>
            <a:r>
              <a:rPr lang="ko-KR" altLang="en-US" sz="2100" dirty="0"/>
              <a:t>입력 값을 카테고리에 따라 나눔</a:t>
            </a:r>
            <a:r>
              <a:rPr lang="en-US" altLang="ko-KR" sz="2100" dirty="0"/>
              <a:t>.		       </a:t>
            </a:r>
            <a:r>
              <a:rPr lang="ko-KR" altLang="en-US" sz="2100" u="sng" dirty="0"/>
              <a:t>이진 분류</a:t>
            </a:r>
            <a:r>
              <a:rPr lang="ko-KR" altLang="en-US" sz="2100" dirty="0"/>
              <a:t>와 </a:t>
            </a:r>
            <a:r>
              <a:rPr lang="ko-KR" altLang="en-US" sz="2100" u="sng" dirty="0"/>
              <a:t>다중 분류</a:t>
            </a:r>
            <a:r>
              <a:rPr lang="ko-KR" altLang="en-US" sz="2100" dirty="0"/>
              <a:t>가 있음</a:t>
            </a:r>
            <a:r>
              <a:rPr lang="en-US" altLang="ko-KR" sz="2100" dirty="0"/>
              <a:t>.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sz="1500" dirty="0"/>
              <a:t>EX) </a:t>
            </a:r>
            <a:r>
              <a:rPr lang="ko-KR" altLang="en-US" sz="1500" dirty="0"/>
              <a:t>스팸 메일 분류</a:t>
            </a:r>
            <a:endParaRPr lang="en-US" altLang="ko-KR" sz="1500" dirty="0"/>
          </a:p>
          <a:p>
            <a:pPr lvl="1">
              <a:lnSpc>
                <a:spcPct val="150000"/>
              </a:lnSpc>
            </a:pPr>
            <a:r>
              <a:rPr lang="ko-KR" altLang="en-US" sz="2100" dirty="0"/>
              <a:t>회귀 </a:t>
            </a:r>
            <a:r>
              <a:rPr lang="en-US" altLang="ko-KR" sz="2100" dirty="0"/>
              <a:t>– </a:t>
            </a:r>
            <a:r>
              <a:rPr lang="ko-KR" altLang="en-US" sz="2100" dirty="0"/>
              <a:t>데이터의 특징을 기준으로 연속된 </a:t>
            </a:r>
            <a:r>
              <a:rPr lang="en-US" altLang="ko-KR" sz="2100" dirty="0"/>
              <a:t>	       </a:t>
            </a:r>
            <a:r>
              <a:rPr lang="ko-KR" altLang="en-US" sz="2100" dirty="0"/>
              <a:t>값을 예측</a:t>
            </a:r>
            <a:r>
              <a:rPr lang="en-US" altLang="ko-KR" sz="2100" dirty="0"/>
              <a:t>.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sz="1500" dirty="0"/>
              <a:t>EX) </a:t>
            </a:r>
            <a:r>
              <a:rPr lang="ko-KR" altLang="en-US" sz="1500" dirty="0"/>
              <a:t>주가 예측</a:t>
            </a:r>
          </a:p>
        </p:txBody>
      </p:sp>
      <p:pic>
        <p:nvPicPr>
          <p:cNvPr id="7176" name="Picture 8" descr="머신러닝의 데이터, 단계, 타입">
            <a:extLst>
              <a:ext uri="{FF2B5EF4-FFF2-40B4-BE49-F238E27FC236}">
                <a16:creationId xmlns:a16="http://schemas.microsoft.com/office/drawing/2014/main" id="{1365E195-7792-DF86-3721-6379A8CFC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28"/>
          <a:stretch/>
        </p:blipFill>
        <p:spPr bwMode="auto">
          <a:xfrm>
            <a:off x="7893169" y="4073145"/>
            <a:ext cx="2613804" cy="26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머신러닝 : 네이버 포스트">
            <a:extLst>
              <a:ext uri="{FF2B5EF4-FFF2-40B4-BE49-F238E27FC236}">
                <a16:creationId xmlns:a16="http://schemas.microsoft.com/office/drawing/2014/main" id="{E77A2E0A-8454-F5A4-5082-EE93B67D4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200071" y="1298385"/>
            <a:ext cx="2751828" cy="277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머신러닝의 데이터, 단계, 타입">
            <a:extLst>
              <a:ext uri="{FF2B5EF4-FFF2-40B4-BE49-F238E27FC236}">
                <a16:creationId xmlns:a16="http://schemas.microsoft.com/office/drawing/2014/main" id="{F6D040E7-A93F-0E09-B0E5-F9866AB8D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8"/>
          <a:stretch/>
        </p:blipFill>
        <p:spPr bwMode="auto">
          <a:xfrm>
            <a:off x="6745856" y="1370237"/>
            <a:ext cx="2613804" cy="26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2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파이썬으로 Linear Regression 해보기 | 우아한형제들 기술블로그">
            <a:extLst>
              <a:ext uri="{FF2B5EF4-FFF2-40B4-BE49-F238E27FC236}">
                <a16:creationId xmlns:a16="http://schemas.microsoft.com/office/drawing/2014/main" id="{A8F99F91-3FAC-90D7-4A10-005452ACB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6"/>
          <a:stretch/>
        </p:blipFill>
        <p:spPr bwMode="auto">
          <a:xfrm>
            <a:off x="838200" y="1414732"/>
            <a:ext cx="7067409" cy="516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E1066C61-257C-F62C-4F55-8E6426AB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/>
              <a:t>거리에 따른 배달 시간 그래프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내용 개체 틀 19">
                <a:extLst>
                  <a:ext uri="{FF2B5EF4-FFF2-40B4-BE49-F238E27FC236}">
                    <a16:creationId xmlns:a16="http://schemas.microsoft.com/office/drawing/2014/main" id="{4F003C52-E8FA-B3D1-9216-80AD2B84B3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2068" y="1820174"/>
                <a:ext cx="4856672" cy="435678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sz="4000" dirty="0"/>
              </a:p>
              <a:p>
                <a:pPr marL="0" indent="0">
                  <a:buNone/>
                </a:pPr>
                <a:endParaRPr lang="en-US" altLang="ko-KR" sz="4000" dirty="0"/>
              </a:p>
              <a:p>
                <a:pPr marL="0" indent="0">
                  <a:buNone/>
                </a:pPr>
                <a:r>
                  <a:rPr lang="en-US" altLang="ko-KR" sz="5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MSE</a:t>
                </a:r>
                <a:endParaRPr lang="en-US" altLang="ko-KR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3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35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35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35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3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5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3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5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3500" dirty="0"/>
              </a:p>
            </p:txBody>
          </p:sp>
        </mc:Choice>
        <mc:Fallback xmlns="">
          <p:sp>
            <p:nvSpPr>
              <p:cNvPr id="20" name="내용 개체 틀 19">
                <a:extLst>
                  <a:ext uri="{FF2B5EF4-FFF2-40B4-BE49-F238E27FC236}">
                    <a16:creationId xmlns:a16="http://schemas.microsoft.com/office/drawing/2014/main" id="{4F003C52-E8FA-B3D1-9216-80AD2B84B3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2068" y="1820174"/>
                <a:ext cx="4856672" cy="4356789"/>
              </a:xfrm>
              <a:blipFill>
                <a:blip r:embed="rId3"/>
                <a:stretch>
                  <a:fillRect l="-1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A640D8-D509-5D21-1288-787BF6E4D93E}"/>
              </a:ext>
            </a:extLst>
          </p:cNvPr>
          <p:cNvSpPr/>
          <p:nvPr/>
        </p:nvSpPr>
        <p:spPr>
          <a:xfrm>
            <a:off x="9329146" y="5902030"/>
            <a:ext cx="2696078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Training, fit</a:t>
            </a:r>
          </a:p>
        </p:txBody>
      </p:sp>
    </p:spTree>
    <p:extLst>
      <p:ext uri="{BB962C8B-B14F-4D97-AF65-F5344CB8AC3E}">
        <p14:creationId xmlns:p14="http://schemas.microsoft.com/office/powerpoint/2010/main" val="299961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308</Words>
  <Application>Microsoft Office PowerPoint</Application>
  <PresentationFormat>와이드스크린</PresentationFormat>
  <Paragraphs>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Apple SD Gothic Neo</vt:lpstr>
      <vt:lpstr>-apple-system</vt:lpstr>
      <vt:lpstr>Noto Sans Demilight</vt:lpstr>
      <vt:lpstr>맑은 고딕</vt:lpstr>
      <vt:lpstr>Arial</vt:lpstr>
      <vt:lpstr>Cambria Math</vt:lpstr>
      <vt:lpstr>Office 테마</vt:lpstr>
      <vt:lpstr>인공지능과 기계학습의 차이</vt:lpstr>
      <vt:lpstr>PowerPoint 프레젠테이션</vt:lpstr>
      <vt:lpstr>ML 종류와 Linear Regression</vt:lpstr>
      <vt:lpstr>인공신경망과 심층신경망</vt:lpstr>
      <vt:lpstr>인공신경망과 심층신경망</vt:lpstr>
      <vt:lpstr>PowerPoint 프레젠테이션</vt:lpstr>
      <vt:lpstr>지도학습 (Supervised Learning)</vt:lpstr>
      <vt:lpstr>분류와 회귀</vt:lpstr>
      <vt:lpstr>거리에 따른 배달 시간 그래프</vt:lpstr>
      <vt:lpstr>Gradient Descent</vt:lpstr>
      <vt:lpstr>PowerPoint 프레젠테이션</vt:lpstr>
      <vt:lpstr>PowerPoint 프레젠테이션</vt:lpstr>
      <vt:lpstr>비지도학습 (Unsupervised Learning)</vt:lpstr>
      <vt:lpstr>클러스터링 (Clustering)</vt:lpstr>
      <vt:lpstr>PowerPoint 프레젠테이션</vt:lpstr>
      <vt:lpstr>강화학습 (Reinforcement Learning)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peacon1982cc@gmail.com</dc:creator>
  <cp:lastModifiedBy>peacon1982cc@gmail.com</cp:lastModifiedBy>
  <cp:revision>11</cp:revision>
  <dcterms:created xsi:type="dcterms:W3CDTF">2022-05-19T18:25:49Z</dcterms:created>
  <dcterms:modified xsi:type="dcterms:W3CDTF">2024-03-28T10:03:17Z</dcterms:modified>
</cp:coreProperties>
</file>