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Figtree Black"/>
      <p:bold r:id="rId23"/>
      <p:boldItalic r:id="rId24"/>
    </p:embeddedFont>
    <p:embeddedFont>
      <p:font typeface="Hanken Grotesk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gtreeBlack-boldItalic.fntdata"/><Relationship Id="rId23" Type="http://schemas.openxmlformats.org/officeDocument/2006/relationships/font" Target="fonts/Figtree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-bold.fntdata"/><Relationship Id="rId25" Type="http://schemas.openxmlformats.org/officeDocument/2006/relationships/font" Target="fonts/HankenGrotesk-regular.fntdata"/><Relationship Id="rId28" Type="http://schemas.openxmlformats.org/officeDocument/2006/relationships/font" Target="fonts/HankenGrotesk-boldItalic.fntdata"/><Relationship Id="rId27" Type="http://schemas.openxmlformats.org/officeDocument/2006/relationships/font" Target="fonts/HankenGrotes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2121aa6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2121aa6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2121aa6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2121aa6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2121aa6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2121aa6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2121aa6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e2121aa6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2121aa6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2121aa6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7b8719ec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7b8719ec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232986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e232986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2121aa67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2121aa67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2121aa6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2121aa6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211bc48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211bc48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6dd1d67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6dd1d67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O14SQar8rdc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조 스내기 스터디 발표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김종</a:t>
            </a:r>
            <a:r>
              <a:rPr lang="en"/>
              <a:t>호, 박찬욱, 신혜람, 이상민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작동방식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153750" y="1295700"/>
            <a:ext cx="883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쓰레기에 부착된 분류 스티커를 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컬러센서로 인식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||||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 인식 아두이노가 분류할 분리수거 아두이노에 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서보모터와 스위치를 이용해 통신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||||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통신 받은 분리수거 아두이노가 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해당 분류함을 열고 초음파센서를 통해 다시 닫음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85" name="Google Shape;3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125" y="3788725"/>
            <a:ext cx="1099800" cy="10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제작</a:t>
            </a:r>
            <a:r>
              <a:rPr lang="en"/>
              <a:t>중 작동방식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/>
        </p:nvSpPr>
        <p:spPr>
          <a:xfrm>
            <a:off x="582250" y="1348050"/>
            <a:ext cx="8112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초음파센서 인식을 통해 뚜껑을 닫는 과정이 인식이 느려 작동되지 않음.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=&gt;	초음파센서 인식 과정을 제거하고 3초 딜레이로 자동으로 뚜껑 여닫음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컬러센서 인식 아두이노와 각 분리수거 아두이노로 분리하는 것이 비효율적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=&gt;	컬러센서 인식 아두이노에  분리수거 아두이노의 기능을 통합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92" name="Google Shape;3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175" y="3802375"/>
            <a:ext cx="1002625" cy="1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제작중 작동방식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582250" y="1348050"/>
            <a:ext cx="811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 인식률이 매우 떨어지고 센서의 오류가 다른 센서들에 비해 빈번함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=&gt; 	초</a:t>
            </a: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기 베이스 컬러를 저장하고 이를 바탕으로 비교하여 결과값 출력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=&gt; 	초</a:t>
            </a: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기 베이스 컬러가 오류일 가능성 또한 있기에 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주기적으로 해당 작업을 반복함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99" name="Google Shape;3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175" y="3802375"/>
            <a:ext cx="1002625" cy="1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작동방식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1925400" y="1295700"/>
            <a:ext cx="529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실행시 주변환경에 맞춰 센서의 색상 보정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(주기적으로 보정)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||||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쓰레기에 부착된 분류 스티커를 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컬러센서로 인식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||||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컬러 센서로 인식한 것을 바탕으로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분류할 쓰레기를 LCD로 출력 + 분류함 열기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06" name="Google Shape;4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125" y="3788725"/>
            <a:ext cx="1099800" cy="10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코드 (전</a:t>
            </a:r>
            <a:r>
              <a:rPr lang="en"/>
              <a:t>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3"/>
          <p:cNvPicPr preferRelativeResize="0"/>
          <p:nvPr/>
        </p:nvPicPr>
        <p:blipFill rotWithShape="1">
          <a:blip r:embed="rId3">
            <a:alphaModFix/>
          </a:blip>
          <a:srcRect b="0" l="0" r="0" t="51131"/>
          <a:stretch/>
        </p:blipFill>
        <p:spPr>
          <a:xfrm>
            <a:off x="4850025" y="1017725"/>
            <a:ext cx="1932800" cy="3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3"/>
          <p:cNvPicPr preferRelativeResize="0"/>
          <p:nvPr/>
        </p:nvPicPr>
        <p:blipFill rotWithShape="1">
          <a:blip r:embed="rId3">
            <a:alphaModFix/>
          </a:blip>
          <a:srcRect b="47954" l="0" r="0" t="0"/>
          <a:stretch/>
        </p:blipFill>
        <p:spPr>
          <a:xfrm>
            <a:off x="2551475" y="1017725"/>
            <a:ext cx="1730125" cy="351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0325" y="3900675"/>
            <a:ext cx="966851" cy="9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코드 (핵심요</a:t>
            </a:r>
            <a:r>
              <a:rPr lang="en"/>
              <a:t>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 b="53955" l="0" r="0" t="0"/>
          <a:stretch/>
        </p:blipFill>
        <p:spPr>
          <a:xfrm>
            <a:off x="570900" y="1017725"/>
            <a:ext cx="6773399" cy="243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1017713"/>
            <a:ext cx="3531431" cy="278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325" y="3900675"/>
            <a:ext cx="966851" cy="9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</a:t>
            </a:r>
            <a:r>
              <a:rPr lang="en"/>
              <a:t>현 및 마무리</a:t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720000" y="1119850"/>
            <a:ext cx="77040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감사합니다</a:t>
            </a:r>
            <a:endParaRPr b="1" sz="6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시현 및 마무리</a:t>
            </a:r>
            <a:endParaRPr/>
          </a:p>
        </p:txBody>
      </p:sp>
      <p:pic>
        <p:nvPicPr>
          <p:cNvPr descr="안녕하세요. 음악 만드는 남자 DIM 입니다.&#10;제 음악을 즐겨 주셔서 감사합니다.&#10;제 채널은 제가 작업한 노래를 여러분과 나누기 위해 만든 채널입니다.&#10;무단으로 제 음악을 재 배포하거나 수익을 목적으로 게임에 삽입하는 등 불법 사용을 금합니다.&#10;만일 제 영상이 저작권등에 위반이 된다면 영상을 즉시 내리겠습니다.&#10;아직 영상은 비정기적으로 올라올 것 같습니다. 그래도 최대한 빨리 업로드 하도록 노력 하겠습니다.&#10;문의는 dim94075@gmail.com 으로 주시면 됩니다.&#10;아 그리고 제 음악이 좋은지 어느 것이 개선 되었으면 좋겠는지 댓글로 알려주세요.&#10;마지막으로 좋아요와 구독 많이 눌러주세요~~&#10;감사합니다.&#10;사운드 클라우드:" id="434" name="Google Shape;434;p46" title=".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225" y="1142700"/>
            <a:ext cx="5949475" cy="3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31"/>
          <p:cNvCxnSpPr>
            <a:stCxn id="290" idx="3"/>
          </p:cNvCxnSpPr>
          <p:nvPr/>
        </p:nvCxnSpPr>
        <p:spPr>
          <a:xfrm rot="10800000">
            <a:off x="-574342" y="3704993"/>
            <a:ext cx="453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1"/>
          <p:cNvCxnSpPr>
            <a:stCxn id="292" idx="3"/>
          </p:cNvCxnSpPr>
          <p:nvPr/>
        </p:nvCxnSpPr>
        <p:spPr>
          <a:xfrm>
            <a:off x="1054944" y="1655075"/>
            <a:ext cx="897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498389" y="2401142"/>
            <a:ext cx="2584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구상</a:t>
            </a:r>
            <a:r>
              <a:rPr lang="en"/>
              <a:t>한 아이디어들과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선택한 아이디어</a:t>
            </a:r>
            <a:endParaRPr/>
          </a:p>
        </p:txBody>
      </p:sp>
      <p:sp>
        <p:nvSpPr>
          <p:cNvPr id="295" name="Google Shape;295;p31"/>
          <p:cNvSpPr txBox="1"/>
          <p:nvPr>
            <p:ph idx="4" type="subTitle"/>
          </p:nvPr>
        </p:nvSpPr>
        <p:spPr>
          <a:xfrm>
            <a:off x="3446740" y="2401142"/>
            <a:ext cx="2584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</a:t>
            </a:r>
            <a:r>
              <a:rPr lang="en"/>
              <a:t>성과 회로도 소개</a:t>
            </a:r>
            <a:endParaRPr/>
          </a:p>
        </p:txBody>
      </p:sp>
      <p:sp>
        <p:nvSpPr>
          <p:cNvPr id="292" name="Google Shape;292;p31"/>
          <p:cNvSpPr txBox="1"/>
          <p:nvPr>
            <p:ph idx="5" type="title"/>
          </p:nvPr>
        </p:nvSpPr>
        <p:spPr>
          <a:xfrm>
            <a:off x="645144" y="1429025"/>
            <a:ext cx="4098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1"/>
          <p:cNvSpPr txBox="1"/>
          <p:nvPr>
            <p:ph idx="6" type="title"/>
          </p:nvPr>
        </p:nvSpPr>
        <p:spPr>
          <a:xfrm>
            <a:off x="3548258" y="3478943"/>
            <a:ext cx="4098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6" name="Google Shape;296;p31"/>
          <p:cNvSpPr txBox="1"/>
          <p:nvPr>
            <p:ph idx="7" type="title"/>
          </p:nvPr>
        </p:nvSpPr>
        <p:spPr>
          <a:xfrm>
            <a:off x="645144" y="3478943"/>
            <a:ext cx="4098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" name="Google Shape;297;p31"/>
          <p:cNvSpPr txBox="1"/>
          <p:nvPr>
            <p:ph idx="8" type="title"/>
          </p:nvPr>
        </p:nvSpPr>
        <p:spPr>
          <a:xfrm>
            <a:off x="3569811" y="1429025"/>
            <a:ext cx="4098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31"/>
          <p:cNvSpPr txBox="1"/>
          <p:nvPr>
            <p:ph idx="15" type="title"/>
          </p:nvPr>
        </p:nvSpPr>
        <p:spPr>
          <a:xfrm>
            <a:off x="6494478" y="1429025"/>
            <a:ext cx="4098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/>
          <p:nvPr>
            <p:ph idx="16" type="subTitle"/>
          </p:nvPr>
        </p:nvSpPr>
        <p:spPr>
          <a:xfrm>
            <a:off x="498389" y="2083254"/>
            <a:ext cx="2584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</a:t>
            </a:r>
            <a:r>
              <a:rPr lang="en"/>
              <a:t>트 아이디어</a:t>
            </a:r>
            <a:endParaRPr/>
          </a:p>
        </p:txBody>
      </p:sp>
      <p:sp>
        <p:nvSpPr>
          <p:cNvPr id="300" name="Google Shape;300;p31"/>
          <p:cNvSpPr txBox="1"/>
          <p:nvPr>
            <p:ph idx="17" type="subTitle"/>
          </p:nvPr>
        </p:nvSpPr>
        <p:spPr>
          <a:xfrm>
            <a:off x="498389" y="4128626"/>
            <a:ext cx="2584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코드 분석</a:t>
            </a:r>
            <a:endParaRPr/>
          </a:p>
        </p:txBody>
      </p:sp>
      <p:sp>
        <p:nvSpPr>
          <p:cNvPr id="301" name="Google Shape;301;p31"/>
          <p:cNvSpPr txBox="1"/>
          <p:nvPr>
            <p:ph idx="18" type="subTitle"/>
          </p:nvPr>
        </p:nvSpPr>
        <p:spPr>
          <a:xfrm>
            <a:off x="3446740" y="4128626"/>
            <a:ext cx="2584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시현 및 마무리</a:t>
            </a:r>
            <a:endParaRPr/>
          </a:p>
        </p:txBody>
      </p:sp>
      <p:sp>
        <p:nvSpPr>
          <p:cNvPr id="302" name="Google Shape;302;p31"/>
          <p:cNvSpPr txBox="1"/>
          <p:nvPr>
            <p:ph idx="19" type="subTitle"/>
          </p:nvPr>
        </p:nvSpPr>
        <p:spPr>
          <a:xfrm>
            <a:off x="3446740" y="2083254"/>
            <a:ext cx="2584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</a:t>
            </a:r>
            <a:r>
              <a:rPr lang="en"/>
              <a:t>어 구체화</a:t>
            </a:r>
            <a:endParaRPr/>
          </a:p>
        </p:txBody>
      </p:sp>
      <p:sp>
        <p:nvSpPr>
          <p:cNvPr id="303" name="Google Shape;303;p31"/>
          <p:cNvSpPr txBox="1"/>
          <p:nvPr>
            <p:ph idx="21" type="subTitle"/>
          </p:nvPr>
        </p:nvSpPr>
        <p:spPr>
          <a:xfrm>
            <a:off x="6395091" y="2083254"/>
            <a:ext cx="25848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작동방식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/>
          <p:nvPr/>
        </p:nvSpPr>
        <p:spPr>
          <a:xfrm>
            <a:off x="3207275" y="296241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2026225" y="2190900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975425" y="1336950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</a:t>
            </a:r>
            <a:r>
              <a:rPr lang="en"/>
              <a:t>트 아이디어</a:t>
            </a:r>
            <a:endParaRPr/>
          </a:p>
        </p:txBody>
      </p:sp>
      <p:sp>
        <p:nvSpPr>
          <p:cNvPr id="312" name="Google Shape;312;p32"/>
          <p:cNvSpPr txBox="1"/>
          <p:nvPr>
            <p:ph idx="4" type="subTitle"/>
          </p:nvPr>
        </p:nvSpPr>
        <p:spPr>
          <a:xfrm>
            <a:off x="1633100" y="1381350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갑작스런 파도에 휩쓸리는 것을 막아주는 튜브</a:t>
            </a:r>
            <a:endParaRPr sz="2100"/>
          </a:p>
        </p:txBody>
      </p:sp>
      <p:sp>
        <p:nvSpPr>
          <p:cNvPr id="313" name="Google Shape;313;p32"/>
          <p:cNvSpPr txBox="1"/>
          <p:nvPr>
            <p:ph idx="5" type="subTitle"/>
          </p:nvPr>
        </p:nvSpPr>
        <p:spPr>
          <a:xfrm>
            <a:off x="2683900" y="2221200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지하철 하차알림</a:t>
            </a:r>
            <a:endParaRPr sz="2100"/>
          </a:p>
        </p:txBody>
      </p:sp>
      <p:sp>
        <p:nvSpPr>
          <p:cNvPr id="314" name="Google Shape;314;p32"/>
          <p:cNvSpPr txBox="1"/>
          <p:nvPr>
            <p:ph idx="6" type="subTitle"/>
          </p:nvPr>
        </p:nvSpPr>
        <p:spPr>
          <a:xfrm>
            <a:off x="3864950" y="3006800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멀티탭 전력 절약장치</a:t>
            </a:r>
            <a:endParaRPr sz="2100"/>
          </a:p>
        </p:txBody>
      </p:sp>
      <p:cxnSp>
        <p:nvCxnSpPr>
          <p:cNvPr id="315" name="Google Shape;315;p32"/>
          <p:cNvCxnSpPr>
            <a:stCxn id="310" idx="2"/>
          </p:cNvCxnSpPr>
          <p:nvPr/>
        </p:nvCxnSpPr>
        <p:spPr>
          <a:xfrm>
            <a:off x="1233575" y="1853250"/>
            <a:ext cx="0" cy="344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>
            <a:stCxn id="309" idx="2"/>
          </p:cNvCxnSpPr>
          <p:nvPr/>
        </p:nvCxnSpPr>
        <p:spPr>
          <a:xfrm flipH="1">
            <a:off x="2276875" y="2707200"/>
            <a:ext cx="7500" cy="27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2"/>
          <p:cNvCxnSpPr/>
          <p:nvPr/>
        </p:nvCxnSpPr>
        <p:spPr>
          <a:xfrm flipH="1">
            <a:off x="3461675" y="3434300"/>
            <a:ext cx="7500" cy="27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2"/>
          <p:cNvSpPr/>
          <p:nvPr/>
        </p:nvSpPr>
        <p:spPr>
          <a:xfrm>
            <a:off x="4341000" y="379238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6" type="subTitle"/>
          </p:nvPr>
        </p:nvSpPr>
        <p:spPr>
          <a:xfrm>
            <a:off x="4998675" y="38367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쓰레기 종류 인식 분리수거함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320" name="Google Shape;320;p32"/>
          <p:cNvCxnSpPr/>
          <p:nvPr/>
        </p:nvCxnSpPr>
        <p:spPr>
          <a:xfrm flipH="1">
            <a:off x="4595400" y="4264275"/>
            <a:ext cx="7500" cy="27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25" y="1336950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025" y="20447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072" y="2755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050" y="3484187"/>
            <a:ext cx="730200" cy="7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836" y="2489800"/>
            <a:ext cx="1791875" cy="1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750" y="2489800"/>
            <a:ext cx="1988425" cy="19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1089488" y="1926025"/>
            <a:ext cx="3971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무분별한 쓰레기 배출을 막고</a:t>
            </a:r>
            <a:endParaRPr b="1"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5481400" y="1926025"/>
            <a:ext cx="2573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재활용률을 높이자!!</a:t>
            </a:r>
            <a:endParaRPr b="1"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아이디어의</a:t>
            </a:r>
            <a:r>
              <a:rPr lang="en"/>
              <a:t> 목표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2879400" y="1171525"/>
            <a:ext cx="338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우리가 고안한 장치로</a:t>
            </a:r>
            <a:endParaRPr b="1" sz="3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역</a:t>
            </a:r>
            <a:r>
              <a:rPr lang="en"/>
              <a:t>할 분담(제작)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 txBox="1"/>
          <p:nvPr>
            <p:ph idx="8" type="subTitle"/>
          </p:nvPr>
        </p:nvSpPr>
        <p:spPr>
          <a:xfrm>
            <a:off x="470300" y="1381350"/>
            <a:ext cx="82356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컬러 인식 아두이노: 박찬욱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분류함 여닫음 아두이노: </a:t>
            </a:r>
            <a:r>
              <a:rPr lang="en" sz="2400"/>
              <a:t>이상민(+ 코딩), </a:t>
            </a:r>
            <a:r>
              <a:rPr lang="en" sz="2400"/>
              <a:t>김종호, 신혜람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폼보드를 이용한 분리수거함 제작: 김종호, 신혜람</a:t>
            </a:r>
            <a:endParaRPr sz="2400"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925" y="3640250"/>
            <a:ext cx="1179400" cy="1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구성</a:t>
            </a:r>
            <a:endParaRPr/>
          </a:p>
        </p:txBody>
      </p:sp>
      <p:pic>
        <p:nvPicPr>
          <p:cNvPr descr="베이스 쉴드 Base Shield V2 [103030000] : 쉴드(각종센서,무선, 디스플레이 외) &gt; Seeedstudio &gt;  BRAND SHOP &gt; MCU보드/제어모듈"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838" y="1124275"/>
            <a:ext cx="2761201" cy="2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1359803"/>
            <a:ext cx="2240801" cy="16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563" y="1805037"/>
            <a:ext cx="796876" cy="7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507600" y="3299125"/>
            <a:ext cx="67407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Char char="-"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각 케이블마다 GND, VCC가 포함되어 있음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Char char="-"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클립 형식으로 조립 및 분해가 용이함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Char char="-"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보드 위에 바로 연결하는 방식으로 추가적인 선이 불필요함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5521500" y="657875"/>
            <a:ext cx="29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그루브 베이스 쉴드 V2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375" y="3690750"/>
            <a:ext cx="1084375" cy="1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구성</a:t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00" y="1601575"/>
            <a:ext cx="2646375" cy="26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750" y="1981962"/>
            <a:ext cx="1885601" cy="188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963" y="1891450"/>
            <a:ext cx="2066626" cy="206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/>
        </p:nvSpPr>
        <p:spPr>
          <a:xfrm>
            <a:off x="932763" y="1318750"/>
            <a:ext cx="29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LCD display with i2c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3792196" y="1318750"/>
            <a:ext cx="206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GY-31(컬러 센서)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6465014" y="1318750"/>
            <a:ext cx="16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Micro Servo</a:t>
            </a:r>
            <a:endParaRPr b="1"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375" y="3690750"/>
            <a:ext cx="1084375" cy="1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회로도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0" y="1017725"/>
            <a:ext cx="659254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375" y="3690750"/>
            <a:ext cx="1084375" cy="1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완성</a:t>
            </a:r>
            <a:r>
              <a:rPr lang="en"/>
              <a:t>작(프로토타입)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50" y="1286838"/>
            <a:ext cx="4401172" cy="330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375" y="3690750"/>
            <a:ext cx="1084375" cy="1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