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4" r:id="rId3"/>
    <p:sldId id="265" r:id="rId4"/>
    <p:sldId id="262" r:id="rId5"/>
    <p:sldId id="257" r:id="rId6"/>
    <p:sldId id="284" r:id="rId7"/>
    <p:sldId id="276" r:id="rId8"/>
    <p:sldId id="277" r:id="rId9"/>
    <p:sldId id="294" r:id="rId10"/>
    <p:sldId id="285" r:id="rId11"/>
    <p:sldId id="278" r:id="rId12"/>
    <p:sldId id="287" r:id="rId13"/>
    <p:sldId id="29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CCC"/>
    <a:srgbClr val="C5BCFA"/>
    <a:srgbClr val="F8D9D4"/>
    <a:srgbClr val="CD9FD2"/>
    <a:srgbClr val="F5857B"/>
    <a:srgbClr val="FBB97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-39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378DEE-0023-263F-C7F3-FD8CE2131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20DA288-2283-478A-677A-217B4192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11EC84C-01A7-4ADC-1F31-E4AE9420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9A9A3C9-983C-3A5F-65CA-B5D87C4B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E3DCD05-031E-104F-A7DE-CC373899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9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353876-545A-BFC4-4A54-83915ACB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F5E484A-E56B-1B80-08F4-173FC085E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FA2E2F6-3344-3469-B0BD-24F6A092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5A2F2F-518B-7161-6FA0-5B310A6D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DC52A9C-1DD3-A81F-35C6-30AE2C83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511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B64122E-F76C-D69E-8612-00E3B24A0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E68F6FA-2986-8882-707C-3ACB1F048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01EE918-2005-BA81-AF90-19072D25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2CB83DE-9BEC-597E-E901-C6D34F30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6971BEE-3762-FC18-8D46-9C7A219B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462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C20E52-A2D2-4E60-5562-3F44389A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17E9EDA-F2CF-C145-94C7-7F6CAC50E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3665E8B-10B4-32F2-40F7-8CB3B949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F6898D6-A27F-77CF-8E4A-9AE7293A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8BB7205-62F2-C3A9-6103-434AA03A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597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86476B-F03F-A2D2-92F4-DB8BD725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50D368-8ADD-5744-1C65-FBD97F1C6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1363C7-7A56-6A81-F09E-3293A5A9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23AFC29-0E38-3460-F954-6633EB1A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B112A3C-53FB-1AB4-7CAA-B88A1D30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388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48DBFB-349D-1623-35A9-33202C45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4118C10-BD94-F1FF-6203-2FEBBCC67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FD25993-F77A-EE1F-45EF-0CC264212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0536E9E-A1D9-634E-388E-3F14C298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973E391-5B55-5F41-630E-1CF7E2BF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0346865-0777-D4E5-4476-70E2C2CF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4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F94057-E000-A868-176C-307C069C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5298EB0-D286-6CC1-B513-FAF6823F3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58FEDEB-47A3-3078-3A23-7E2D282DF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6FE5BE7-37D1-1266-B4F1-F0FB0E37A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1C7900C-87A1-AFAE-A08B-415AF40C7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A9EFAA0-400F-D5D8-1B4B-75C10E09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DE89197C-2195-1F5F-01F2-248253C2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FD6E92B-1B63-CFC4-FF7A-0A852DEA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83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9F50653-6F40-4F70-2B93-5F463CE3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E29B615-D731-269F-2314-614CDF6E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CF854B2D-4F59-31EB-751A-051552BC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ED674B1-8F7E-B99B-7CD1-A1A78C81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95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5F80F51-A6D5-9218-0900-820BA565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3458EF2-A9D4-AD9C-069F-9ABD07D1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81EC1F9-A875-0F81-D559-1E770C75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6238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6EE91B-A4E2-2E26-607E-B3909871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EA2F9C-43D3-0B14-4D34-55151D271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CBA8786-4C54-BB63-91DD-29C95CD06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BDBD252-D7D5-FCA0-7545-6CE44E74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9998B52-8581-4B3C-8DCF-887A6965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EBC568F-35B6-016A-B984-4511C2AA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575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8A8FCF-9D21-F417-5FF4-986F306B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7867C4A-2550-4E3B-FA23-CE80396F2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6D67851-AA1C-D476-431F-A9CC6512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4345234-E6AC-8198-FA8F-05BF2843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E56ACA8-7628-545B-EE9C-4E6EFCDB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EF28EEE-793A-CD28-CF3F-77ED818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69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F33922B-863F-FD10-B777-91C24B9B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A10CB64-1445-5B0D-4F7D-DB935720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B93DEB6-AD62-D6B1-4C2D-F76E5B442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E487E-FB29-46CC-86DB-8016FC2560E5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9B5176D-0742-0F7D-CE19-540EBAC2A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603217B-D9AE-751D-C27C-F1FC00CDB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90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inkercad.com/things/9EY0DuW62Rm-?sharecode=lYGq88x78F8ptvbUL_9c32w8qPynQrh3Deoc-8KXFf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inkercad.com/things/7kksO31Y6q1-copy-of-?sharecode=g1Jn_tN4k1jeo5ICiA9_TmuXeuk445uhCSWgudIlEW4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9A18FB86-ACFF-12AE-ED8A-6E5E16D8E418}"/>
              </a:ext>
            </a:extLst>
          </p:cNvPr>
          <p:cNvSpPr/>
          <p:nvPr/>
        </p:nvSpPr>
        <p:spPr>
          <a:xfrm>
            <a:off x="2355705" y="2297151"/>
            <a:ext cx="7664605" cy="2263698"/>
          </a:xfrm>
          <a:prstGeom prst="roundRect">
            <a:avLst>
              <a:gd name="adj" fmla="val 36864"/>
            </a:avLst>
          </a:prstGeom>
          <a:solidFill>
            <a:schemeClr val="accent3"/>
          </a:solidFill>
          <a:ln w="57150"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5AF21F7-C7CB-C2B8-D76F-057A1E1DAB21}"/>
              </a:ext>
            </a:extLst>
          </p:cNvPr>
          <p:cNvSpPr txBox="1"/>
          <p:nvPr/>
        </p:nvSpPr>
        <p:spPr>
          <a:xfrm>
            <a:off x="2405725" y="2875002"/>
            <a:ext cx="73805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고령운전자 테스트기</a:t>
            </a:r>
            <a:endParaRPr lang="en-US" altLang="ko-KR" sz="6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39EB52F-F69E-6590-6CFA-13BAA14FE0EF}"/>
              </a:ext>
            </a:extLst>
          </p:cNvPr>
          <p:cNvSpPr txBox="1"/>
          <p:nvPr/>
        </p:nvSpPr>
        <p:spPr>
          <a:xfrm>
            <a:off x="4151400" y="4859919"/>
            <a:ext cx="388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심진보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유시은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안정원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이정현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1087" y="822455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기후동행카드 안 됩니다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AutoShape 2" descr="💳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💳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6" descr="💳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5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2435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진행상황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Part 2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51125676-E44C-5801-BBBA-E5308355B16E}"/>
              </a:ext>
            </a:extLst>
          </p:cNvPr>
          <p:cNvSpPr/>
          <p:nvPr/>
        </p:nvSpPr>
        <p:spPr>
          <a:xfrm>
            <a:off x="1387552" y="2646055"/>
            <a:ext cx="1565889" cy="15658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아이디어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50DA1133-3C9F-FAD3-07D5-28561842A874}"/>
              </a:ext>
            </a:extLst>
          </p:cNvPr>
          <p:cNvSpPr/>
          <p:nvPr/>
        </p:nvSpPr>
        <p:spPr>
          <a:xfrm>
            <a:off x="9217259" y="2646055"/>
            <a:ext cx="1565889" cy="15658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완성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FCE0E0FF-464B-2AB6-9AC9-F966F32CD6E5}"/>
              </a:ext>
            </a:extLst>
          </p:cNvPr>
          <p:cNvCxnSpPr>
            <a:stCxn id="52" idx="6"/>
          </p:cNvCxnSpPr>
          <p:nvPr/>
        </p:nvCxnSpPr>
        <p:spPr>
          <a:xfrm>
            <a:off x="2953441" y="3429000"/>
            <a:ext cx="5987872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86115DDC-C012-8ADC-56DA-458CD2012DD4}"/>
              </a:ext>
            </a:extLst>
          </p:cNvPr>
          <p:cNvSpPr/>
          <p:nvPr/>
        </p:nvSpPr>
        <p:spPr>
          <a:xfrm>
            <a:off x="3769468" y="2899685"/>
            <a:ext cx="1031640" cy="10316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가상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구현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D22231EC-585D-38F8-9744-711C11CF4DF0}"/>
              </a:ext>
            </a:extLst>
          </p:cNvPr>
          <p:cNvSpPr/>
          <p:nvPr/>
        </p:nvSpPr>
        <p:spPr>
          <a:xfrm>
            <a:off x="5426044" y="2899685"/>
            <a:ext cx="1031640" cy="10316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하드웨어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3690A651-33C6-12E1-2383-F602128D2C62}"/>
              </a:ext>
            </a:extLst>
          </p:cNvPr>
          <p:cNvSpPr/>
          <p:nvPr/>
        </p:nvSpPr>
        <p:spPr>
          <a:xfrm>
            <a:off x="7105769" y="2899685"/>
            <a:ext cx="1031640" cy="10316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ECEF2DE-25E6-9058-E7B0-C3B352B21245}"/>
              </a:ext>
            </a:extLst>
          </p:cNvPr>
          <p:cNvSpPr txBox="1"/>
          <p:nvPr/>
        </p:nvSpPr>
        <p:spPr>
          <a:xfrm>
            <a:off x="4522927" y="2616887"/>
            <a:ext cx="120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현재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지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점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E3E7B443-6324-158B-1E35-16C4A72252AD}"/>
              </a:ext>
            </a:extLst>
          </p:cNvPr>
          <p:cNvSpPr/>
          <p:nvPr/>
        </p:nvSpPr>
        <p:spPr>
          <a:xfrm>
            <a:off x="10079679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4956274" y="2961505"/>
            <a:ext cx="337751" cy="42928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4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2A9992E-B95C-D7ED-3F8D-0B989B8380A3}"/>
              </a:ext>
            </a:extLst>
          </p:cNvPr>
          <p:cNvSpPr/>
          <p:nvPr/>
        </p:nvSpPr>
        <p:spPr>
          <a:xfrm>
            <a:off x="626327" y="2506236"/>
            <a:ext cx="10933289" cy="2263698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4A95220-4771-72A5-62DE-F8204657ED01}"/>
              </a:ext>
            </a:extLst>
          </p:cNvPr>
          <p:cNvSpPr/>
          <p:nvPr/>
        </p:nvSpPr>
        <p:spPr>
          <a:xfrm>
            <a:off x="626327" y="2088065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D2A873B6-F69F-BB0F-EEB5-BAD972EF3CF3}"/>
              </a:ext>
            </a:extLst>
          </p:cNvPr>
          <p:cNvSpPr/>
          <p:nvPr/>
        </p:nvSpPr>
        <p:spPr>
          <a:xfrm>
            <a:off x="10071409" y="2333391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B4CAC4BA-FEA5-3831-33D8-4DF48C05ED56}"/>
              </a:ext>
            </a:extLst>
          </p:cNvPr>
          <p:cNvSpPr/>
          <p:nvPr/>
        </p:nvSpPr>
        <p:spPr>
          <a:xfrm>
            <a:off x="10515358" y="2333391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7DBC8540-D814-5E70-DB96-244D0EE36225}"/>
              </a:ext>
            </a:extLst>
          </p:cNvPr>
          <p:cNvSpPr/>
          <p:nvPr/>
        </p:nvSpPr>
        <p:spPr>
          <a:xfrm>
            <a:off x="10959308" y="2333391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0922D5-A218-AC17-556D-60C2D0B4DDF2}"/>
              </a:ext>
            </a:extLst>
          </p:cNvPr>
          <p:cNvSpPr txBox="1"/>
          <p:nvPr/>
        </p:nvSpPr>
        <p:spPr>
          <a:xfrm>
            <a:off x="972024" y="2275402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Part 3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14E4C77-E1F3-67AA-28E1-E8E682220527}"/>
              </a:ext>
            </a:extLst>
          </p:cNvPr>
          <p:cNvSpPr txBox="1"/>
          <p:nvPr/>
        </p:nvSpPr>
        <p:spPr>
          <a:xfrm>
            <a:off x="4496845" y="3342577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남은 계획</a:t>
            </a:r>
          </a:p>
        </p:txBody>
      </p:sp>
    </p:spTree>
    <p:extLst>
      <p:ext uri="{BB962C8B-B14F-4D97-AF65-F5344CB8AC3E}">
        <p14:creationId xmlns:p14="http://schemas.microsoft.com/office/powerpoint/2010/main" val="3775211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3D35A4-714B-08B5-6832-C5B198DE28B7}"/>
              </a:ext>
            </a:extLst>
          </p:cNvPr>
          <p:cNvSpPr/>
          <p:nvPr/>
        </p:nvSpPr>
        <p:spPr>
          <a:xfrm>
            <a:off x="635620" y="606471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D83A8B4-931A-C68E-1988-462175F55BBE}"/>
              </a:ext>
            </a:extLst>
          </p:cNvPr>
          <p:cNvSpPr txBox="1"/>
          <p:nvPr/>
        </p:nvSpPr>
        <p:spPr>
          <a:xfrm rot="20780450">
            <a:off x="272665" y="248956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Part 3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089AF61-40D4-DA63-09FF-7D01B7BD068C}"/>
              </a:ext>
            </a:extLst>
          </p:cNvPr>
          <p:cNvSpPr/>
          <p:nvPr/>
        </p:nvSpPr>
        <p:spPr>
          <a:xfrm>
            <a:off x="1006401" y="3339316"/>
            <a:ext cx="3682710" cy="19392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3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E290BA4-13E7-9B40-6AE9-EC95D26FBCB3}"/>
              </a:ext>
            </a:extLst>
          </p:cNvPr>
          <p:cNvSpPr/>
          <p:nvPr/>
        </p:nvSpPr>
        <p:spPr>
          <a:xfrm>
            <a:off x="1006401" y="1605179"/>
            <a:ext cx="3682710" cy="66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3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7A85C53-7155-FA8D-6F18-47F3C091EFA1}"/>
              </a:ext>
            </a:extLst>
          </p:cNvPr>
          <p:cNvSpPr/>
          <p:nvPr/>
        </p:nvSpPr>
        <p:spPr>
          <a:xfrm>
            <a:off x="1006401" y="2444278"/>
            <a:ext cx="3682710" cy="66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3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C8AE537-D5CB-8D7A-584A-F44AE119FE69}"/>
              </a:ext>
            </a:extLst>
          </p:cNvPr>
          <p:cNvSpPr/>
          <p:nvPr/>
        </p:nvSpPr>
        <p:spPr>
          <a:xfrm>
            <a:off x="1006401" y="5437063"/>
            <a:ext cx="3682710" cy="661955"/>
          </a:xfrm>
          <a:prstGeom prst="rect">
            <a:avLst/>
          </a:prstGeom>
          <a:solidFill>
            <a:srgbClr val="CCA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3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01D5F7EB-2F6D-4211-F3B8-B76EE03D87D7}"/>
              </a:ext>
            </a:extLst>
          </p:cNvPr>
          <p:cNvSpPr/>
          <p:nvPr/>
        </p:nvSpPr>
        <p:spPr>
          <a:xfrm>
            <a:off x="1341458" y="3650443"/>
            <a:ext cx="3034739" cy="545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3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96C0063B-CBD6-C058-0697-D58CDD877542}"/>
              </a:ext>
            </a:extLst>
          </p:cNvPr>
          <p:cNvSpPr/>
          <p:nvPr/>
        </p:nvSpPr>
        <p:spPr>
          <a:xfrm>
            <a:off x="1341458" y="4461572"/>
            <a:ext cx="3034739" cy="545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3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96E8F068-E6EA-3C1A-0F46-377051750DD2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2847757" y="2267134"/>
            <a:ext cx="0" cy="1771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BD690797-3811-3D59-A042-14A28A207E49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2847757" y="3106233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5D171DC0-8065-2FD6-04A7-3D32AF9AF07D}"/>
              </a:ext>
            </a:extLst>
          </p:cNvPr>
          <p:cNvCxnSpPr/>
          <p:nvPr/>
        </p:nvCxnSpPr>
        <p:spPr>
          <a:xfrm>
            <a:off x="2847757" y="5278566"/>
            <a:ext cx="0" cy="1771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BA679E3-F878-CA2C-332D-769DA3520674}"/>
              </a:ext>
            </a:extLst>
          </p:cNvPr>
          <p:cNvSpPr txBox="1"/>
          <p:nvPr/>
        </p:nvSpPr>
        <p:spPr>
          <a:xfrm>
            <a:off x="1731910" y="1766213"/>
            <a:ext cx="2231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두 가지의 </a:t>
            </a:r>
            <a:r>
              <a:rPr lang="ko-KR" altLang="en-US" sz="1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코드 조합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56580FD-9E80-EB2B-D17B-E0FD7BA51388}"/>
              </a:ext>
            </a:extLst>
          </p:cNvPr>
          <p:cNvSpPr txBox="1"/>
          <p:nvPr/>
        </p:nvSpPr>
        <p:spPr>
          <a:xfrm>
            <a:off x="1698927" y="2515819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주문한 </a:t>
            </a:r>
            <a:r>
              <a:rPr lang="en-US" altLang="ko-KR" sz="1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LCD</a:t>
            </a:r>
            <a:r>
              <a:rPr lang="ko-KR" altLang="en-US" sz="1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미리 </a:t>
            </a:r>
            <a:endParaRPr lang="en-US" altLang="ko-KR" sz="1400" b="1" spc="3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만들어둔 코드로 코딩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D320AC1-91E0-9847-6CE8-46D3EFBB0610}"/>
              </a:ext>
            </a:extLst>
          </p:cNvPr>
          <p:cNvSpPr txBox="1"/>
          <p:nvPr/>
        </p:nvSpPr>
        <p:spPr>
          <a:xfrm>
            <a:off x="2061976" y="3782744"/>
            <a:ext cx="1593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하드웨어 조립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9BF7EFF-DFED-D414-FD81-674D2190504C}"/>
              </a:ext>
            </a:extLst>
          </p:cNvPr>
          <p:cNvSpPr txBox="1"/>
          <p:nvPr/>
        </p:nvSpPr>
        <p:spPr>
          <a:xfrm>
            <a:off x="2279983" y="459139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시험 조작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ED4C9C5-507A-CF5F-814B-F4BA9D7EB7E8}"/>
              </a:ext>
            </a:extLst>
          </p:cNvPr>
          <p:cNvSpPr txBox="1"/>
          <p:nvPr/>
        </p:nvSpPr>
        <p:spPr>
          <a:xfrm>
            <a:off x="2460467" y="5597089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3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완성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B60E89A-CBF6-C2A6-11EA-4832456CA2A0}"/>
              </a:ext>
            </a:extLst>
          </p:cNvPr>
          <p:cNvSpPr/>
          <p:nvPr/>
        </p:nvSpPr>
        <p:spPr>
          <a:xfrm>
            <a:off x="5603599" y="1605179"/>
            <a:ext cx="5614530" cy="449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30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DC13B13-330A-DFD2-AAB8-85D0002E751D}"/>
              </a:ext>
            </a:extLst>
          </p:cNvPr>
          <p:cNvSpPr txBox="1"/>
          <p:nvPr/>
        </p:nvSpPr>
        <p:spPr>
          <a:xfrm>
            <a:off x="6048934" y="4013714"/>
            <a:ext cx="4723860" cy="208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 기기를 사용할 고령운전자의 기준이 명확하게 정해지지 않았다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또한 시간과 능력이 된다면 아직까지는 버튼으로 조작하는 장치이지만 실제 운전 환경에 더 가깝게 발전시켜보고 싶다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대회 전까지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설득력 있는 기기가 될 수 있도록 더욱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고민해 봐야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7F28779-3537-68A1-BD12-26CC8208F8C7}"/>
              </a:ext>
            </a:extLst>
          </p:cNvPr>
          <p:cNvSpPr txBox="1"/>
          <p:nvPr/>
        </p:nvSpPr>
        <p:spPr>
          <a:xfrm>
            <a:off x="5987949" y="2115699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생각해야 할 부분</a:t>
            </a:r>
          </a:p>
        </p:txBody>
      </p:sp>
      <p:pic>
        <p:nvPicPr>
          <p:cNvPr id="43" name="Picture 2" descr="아두이노 3.6인치 TFT LCD 쉴드 [DP-2] / 디바이스마트 아두이노 3.6인치 TFT LCD 쉴드 [DP-2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103" y="1766212"/>
            <a:ext cx="2212284" cy="221228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2435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앞으로의 계획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33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A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2A9992E-B95C-D7ED-3F8D-0B989B8380A3}"/>
              </a:ext>
            </a:extLst>
          </p:cNvPr>
          <p:cNvSpPr/>
          <p:nvPr/>
        </p:nvSpPr>
        <p:spPr>
          <a:xfrm>
            <a:off x="626327" y="2506236"/>
            <a:ext cx="10933289" cy="2263698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4A95220-4771-72A5-62DE-F8204657ED01}"/>
              </a:ext>
            </a:extLst>
          </p:cNvPr>
          <p:cNvSpPr/>
          <p:nvPr/>
        </p:nvSpPr>
        <p:spPr>
          <a:xfrm>
            <a:off x="626327" y="2088065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D2A873B6-F69F-BB0F-EEB5-BAD972EF3CF3}"/>
              </a:ext>
            </a:extLst>
          </p:cNvPr>
          <p:cNvSpPr/>
          <p:nvPr/>
        </p:nvSpPr>
        <p:spPr>
          <a:xfrm>
            <a:off x="10071409" y="2333391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B4CAC4BA-FEA5-3831-33D8-4DF48C05ED56}"/>
              </a:ext>
            </a:extLst>
          </p:cNvPr>
          <p:cNvSpPr/>
          <p:nvPr/>
        </p:nvSpPr>
        <p:spPr>
          <a:xfrm>
            <a:off x="10515358" y="2333391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7DBC8540-D814-5E70-DB96-244D0EE36225}"/>
              </a:ext>
            </a:extLst>
          </p:cNvPr>
          <p:cNvSpPr/>
          <p:nvPr/>
        </p:nvSpPr>
        <p:spPr>
          <a:xfrm>
            <a:off x="10959308" y="2333391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4E4C77-E1F3-67AA-28E1-E8E682220527}"/>
              </a:ext>
            </a:extLst>
          </p:cNvPr>
          <p:cNvSpPr txBox="1"/>
          <p:nvPr/>
        </p:nvSpPr>
        <p:spPr>
          <a:xfrm>
            <a:off x="4272426" y="3342577"/>
            <a:ext cx="3647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감사합니다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9059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596590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17980FF6-F0E2-B743-B37A-51ACEBE2760E}"/>
              </a:ext>
            </a:extLst>
          </p:cNvPr>
          <p:cNvSpPr/>
          <p:nvPr/>
        </p:nvSpPr>
        <p:spPr>
          <a:xfrm>
            <a:off x="2458841" y="1893367"/>
            <a:ext cx="7237141" cy="836341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CB67F19-5A7C-ABF0-B560-E220A2C61400}"/>
              </a:ext>
            </a:extLst>
          </p:cNvPr>
          <p:cNvSpPr txBox="1"/>
          <p:nvPr/>
        </p:nvSpPr>
        <p:spPr>
          <a:xfrm>
            <a:off x="3185526" y="201914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083B62E5-DC5A-873C-74B7-8FDD9B3D274D}"/>
              </a:ext>
            </a:extLst>
          </p:cNvPr>
          <p:cNvSpPr/>
          <p:nvPr/>
        </p:nvSpPr>
        <p:spPr>
          <a:xfrm>
            <a:off x="2458842" y="2941582"/>
            <a:ext cx="7237141" cy="836341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88B4902-75E3-0920-070F-824B0AA2FF9F}"/>
              </a:ext>
            </a:extLst>
          </p:cNvPr>
          <p:cNvSpPr txBox="1"/>
          <p:nvPr/>
        </p:nvSpPr>
        <p:spPr>
          <a:xfrm>
            <a:off x="3490332" y="402948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C5F6076-82B5-11C3-4B1F-E850B8A07F28}"/>
              </a:ext>
            </a:extLst>
          </p:cNvPr>
          <p:cNvSpPr txBox="1"/>
          <p:nvPr/>
        </p:nvSpPr>
        <p:spPr>
          <a:xfrm>
            <a:off x="4609701" y="3067280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현재 진행 단계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2EE92B32-3C89-C965-6AB9-E55B58BA8B72}"/>
              </a:ext>
            </a:extLst>
          </p:cNvPr>
          <p:cNvSpPr/>
          <p:nvPr/>
        </p:nvSpPr>
        <p:spPr>
          <a:xfrm>
            <a:off x="2486722" y="4024471"/>
            <a:ext cx="7237141" cy="836341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90C8B7D-71F7-A6D8-6E98-D7C5D7A2180A}"/>
              </a:ext>
            </a:extLst>
          </p:cNvPr>
          <p:cNvSpPr txBox="1"/>
          <p:nvPr/>
        </p:nvSpPr>
        <p:spPr>
          <a:xfrm>
            <a:off x="3185526" y="415527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11C7D7F-F673-3F02-3E75-BF24A79B458D}"/>
              </a:ext>
            </a:extLst>
          </p:cNvPr>
          <p:cNvSpPr txBox="1"/>
          <p:nvPr/>
        </p:nvSpPr>
        <p:spPr>
          <a:xfrm>
            <a:off x="5120086" y="4150253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남은 계획</a:t>
            </a:r>
            <a:endParaRPr lang="ko-KR" altLang="en-US" sz="3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720FC39-64C0-B513-B960-B2B48191F3F9}"/>
              </a:ext>
            </a:extLst>
          </p:cNvPr>
          <p:cNvSpPr txBox="1"/>
          <p:nvPr/>
        </p:nvSpPr>
        <p:spPr>
          <a:xfrm>
            <a:off x="3185526" y="3073604"/>
            <a:ext cx="642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C5F6076-82B5-11C3-4B1F-E850B8A07F28}"/>
              </a:ext>
            </a:extLst>
          </p:cNvPr>
          <p:cNvSpPr txBox="1"/>
          <p:nvPr/>
        </p:nvSpPr>
        <p:spPr>
          <a:xfrm>
            <a:off x="3999588" y="2019149"/>
            <a:ext cx="4211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고령운전자 테스트기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3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80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2A9992E-B95C-D7ED-3F8D-0B989B8380A3}"/>
              </a:ext>
            </a:extLst>
          </p:cNvPr>
          <p:cNvSpPr/>
          <p:nvPr/>
        </p:nvSpPr>
        <p:spPr>
          <a:xfrm>
            <a:off x="626327" y="2506236"/>
            <a:ext cx="10933289" cy="2263698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4A95220-4771-72A5-62DE-F8204657ED01}"/>
              </a:ext>
            </a:extLst>
          </p:cNvPr>
          <p:cNvSpPr/>
          <p:nvPr/>
        </p:nvSpPr>
        <p:spPr>
          <a:xfrm>
            <a:off x="626327" y="2088065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D2A873B6-F69F-BB0F-EEB5-BAD972EF3CF3}"/>
              </a:ext>
            </a:extLst>
          </p:cNvPr>
          <p:cNvSpPr/>
          <p:nvPr/>
        </p:nvSpPr>
        <p:spPr>
          <a:xfrm>
            <a:off x="10071409" y="2333391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B4CAC4BA-FEA5-3831-33D8-4DF48C05ED56}"/>
              </a:ext>
            </a:extLst>
          </p:cNvPr>
          <p:cNvSpPr/>
          <p:nvPr/>
        </p:nvSpPr>
        <p:spPr>
          <a:xfrm>
            <a:off x="10515358" y="2333391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7DBC8540-D814-5E70-DB96-244D0EE36225}"/>
              </a:ext>
            </a:extLst>
          </p:cNvPr>
          <p:cNvSpPr/>
          <p:nvPr/>
        </p:nvSpPr>
        <p:spPr>
          <a:xfrm>
            <a:off x="10959308" y="2333391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0922D5-A218-AC17-556D-60C2D0B4DDF2}"/>
              </a:ext>
            </a:extLst>
          </p:cNvPr>
          <p:cNvSpPr txBox="1"/>
          <p:nvPr/>
        </p:nvSpPr>
        <p:spPr>
          <a:xfrm>
            <a:off x="1000076" y="2275402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1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14E4C77-E1F3-67AA-28E1-E8E682220527}"/>
              </a:ext>
            </a:extLst>
          </p:cNvPr>
          <p:cNvSpPr txBox="1"/>
          <p:nvPr/>
        </p:nvSpPr>
        <p:spPr>
          <a:xfrm>
            <a:off x="2706293" y="3342577"/>
            <a:ext cx="6779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고령운전자 테스트기</a:t>
            </a:r>
            <a:r>
              <a:rPr lang="en-US" altLang="ko-KR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9135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11584B91-2F9F-BC08-B870-588689CF9D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D536649-2D8D-BDEF-90B8-252B29370A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22059E4-D6F5-B9FD-6253-B1A131F593FA}"/>
              </a:ext>
            </a:extLst>
          </p:cNvPr>
          <p:cNvSpPr txBox="1"/>
          <p:nvPr/>
        </p:nvSpPr>
        <p:spPr>
          <a:xfrm>
            <a:off x="3125475" y="1536700"/>
            <a:ext cx="5941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고령운전자 테스트기</a:t>
            </a:r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xmlns="" id="{BA9B0A7B-36E0-EE9D-BDD6-8CEAB8E0ED64}"/>
              </a:ext>
            </a:extLst>
          </p:cNvPr>
          <p:cNvSpPr/>
          <p:nvPr/>
        </p:nvSpPr>
        <p:spPr>
          <a:xfrm>
            <a:off x="558800" y="2628900"/>
            <a:ext cx="11087100" cy="2221880"/>
          </a:xfrm>
          <a:prstGeom prst="bracketPair">
            <a:avLst>
              <a:gd name="adj" fmla="val 1269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8A6078-A26C-90BD-8F99-FAB367B85C73}"/>
              </a:ext>
            </a:extLst>
          </p:cNvPr>
          <p:cNvSpPr txBox="1"/>
          <p:nvPr/>
        </p:nvSpPr>
        <p:spPr>
          <a:xfrm>
            <a:off x="1273175" y="2924232"/>
            <a:ext cx="96456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최근 베이비붐 세대가 전부 </a:t>
            </a:r>
            <a:r>
              <a:rPr lang="en-US" altLang="ko-KR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65</a:t>
            </a: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세 이상이 되면서 고령운전자가 우리나라에 많이 느는 추세이다</a:t>
            </a:r>
            <a:r>
              <a:rPr lang="en-US" altLang="ko-KR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또한 고령운전자가 늘어남에 따라 인지능력 저하</a:t>
            </a:r>
            <a:r>
              <a:rPr lang="en-US" altLang="ko-KR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 반응속도 저하 등 나이가 들면 피할 수 없이 생겨나는 신체능력 감소로 인한 사고가 증가하고 있다</a:t>
            </a:r>
            <a:r>
              <a:rPr lang="en-US" altLang="ko-KR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전처럼 </a:t>
            </a: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많이 존재하지 않았던 고령운전자를 새롭게 규제해야 할 필요성이 생겼다</a:t>
            </a:r>
            <a:r>
              <a:rPr lang="en-US" altLang="ko-KR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이런 상황에 도움이 되고자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고안하게 되었다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18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7DB1566-B7B5-4AC6-C1EB-F995D00211CC}"/>
              </a:ext>
            </a:extLst>
          </p:cNvPr>
          <p:cNvSpPr/>
          <p:nvPr/>
        </p:nvSpPr>
        <p:spPr>
          <a:xfrm>
            <a:off x="603669" y="591015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8EB699B-FA36-23C6-3F8F-0A7114FB4060}"/>
              </a:ext>
            </a:extLst>
          </p:cNvPr>
          <p:cNvSpPr/>
          <p:nvPr/>
        </p:nvSpPr>
        <p:spPr>
          <a:xfrm>
            <a:off x="603669" y="591015"/>
            <a:ext cx="10939346" cy="836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351A29D-6BA9-7114-67AB-74BC06E7C680}"/>
              </a:ext>
            </a:extLst>
          </p:cNvPr>
          <p:cNvSpPr txBox="1"/>
          <p:nvPr/>
        </p:nvSpPr>
        <p:spPr>
          <a:xfrm>
            <a:off x="2196140" y="1992131"/>
            <a:ext cx="7840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운전 시 필요한 </a:t>
            </a:r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신체능력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BAEA2A13-65D7-F062-F063-FFAACF6B1C76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9B211D16-76DE-7514-8A24-777A3FF1B7FB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490C7540-B0FD-49EA-ACE4-9AD6A78F59A2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E065A2A-9FED-FF7D-88F5-25378A4952A5}"/>
              </a:ext>
            </a:extLst>
          </p:cNvPr>
          <p:cNvSpPr txBox="1"/>
          <p:nvPr/>
        </p:nvSpPr>
        <p:spPr>
          <a:xfrm>
            <a:off x="949789" y="789503"/>
            <a:ext cx="3004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어떻게 테스트 하나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사각형: 둥근 모서리 4">
            <a:extLst>
              <a:ext uri="{FF2B5EF4-FFF2-40B4-BE49-F238E27FC236}">
                <a16:creationId xmlns:a16="http://schemas.microsoft.com/office/drawing/2014/main" xmlns="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rgbClr val="F58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Part 1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145172" y="3269608"/>
            <a:ext cx="7856339" cy="1714284"/>
            <a:chOff x="3161690" y="3269608"/>
            <a:chExt cx="7856339" cy="171428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9B04E637-F454-37E3-38E5-9FF2417FDAD2}"/>
                </a:ext>
              </a:extLst>
            </p:cNvPr>
            <p:cNvGrpSpPr/>
            <p:nvPr/>
          </p:nvGrpSpPr>
          <p:grpSpPr>
            <a:xfrm>
              <a:off x="3161690" y="3269608"/>
              <a:ext cx="5823303" cy="1714284"/>
              <a:chOff x="3188043" y="4540551"/>
              <a:chExt cx="5356450" cy="1532238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3B196E3D-1517-C850-7910-A3B777E84F17}"/>
                  </a:ext>
                </a:extLst>
              </p:cNvPr>
              <p:cNvSpPr/>
              <p:nvPr/>
            </p:nvSpPr>
            <p:spPr>
              <a:xfrm>
                <a:off x="3188043" y="4540551"/>
                <a:ext cx="1532238" cy="153223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latin typeface="맑은 고딕" pitchFamily="50" charset="-127"/>
                    <a:ea typeface="맑은 고딕" pitchFamily="50" charset="-127"/>
                  </a:rPr>
                  <a:t>민첩성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6971B5B5-56FD-CD60-025B-A2E337CF5E2D}"/>
                  </a:ext>
                </a:extLst>
              </p:cNvPr>
              <p:cNvSpPr/>
              <p:nvPr/>
            </p:nvSpPr>
            <p:spPr>
              <a:xfrm>
                <a:off x="5100149" y="4540551"/>
                <a:ext cx="1532238" cy="153223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latin typeface="맑은 고딕" pitchFamily="50" charset="-127"/>
                    <a:ea typeface="맑은 고딕" pitchFamily="50" charset="-127"/>
                  </a:rPr>
                  <a:t>인지능력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xmlns="" id="{4596FB38-D920-CEC4-17B4-F3D579E88C44}"/>
                  </a:ext>
                </a:extLst>
              </p:cNvPr>
              <p:cNvSpPr/>
              <p:nvPr/>
            </p:nvSpPr>
            <p:spPr>
              <a:xfrm>
                <a:off x="7012255" y="4540551"/>
                <a:ext cx="1532238" cy="153223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latin typeface="맑은 고딕" pitchFamily="50" charset="-127"/>
                    <a:ea typeface="맑은 고딕" pitchFamily="50" charset="-127"/>
                  </a:rPr>
                  <a:t>판단력</a:t>
                </a:r>
                <a:endParaRPr lang="ko-KR" altLang="en-US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4596FB38-D920-CEC4-17B4-F3D579E88C44}"/>
                </a:ext>
              </a:extLst>
            </p:cNvPr>
            <p:cNvSpPr/>
            <p:nvPr/>
          </p:nvSpPr>
          <p:spPr>
            <a:xfrm>
              <a:off x="9352245" y="3269608"/>
              <a:ext cx="1665784" cy="17142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집중</a:t>
              </a:r>
              <a:r>
                <a:rPr lang="ko-KR" altLang="en-US" b="1" dirty="0">
                  <a:latin typeface="맑은 고딕" pitchFamily="50" charset="-127"/>
                  <a:ea typeface="맑은 고딕" pitchFamily="50" charset="-127"/>
                </a:rPr>
                <a:t>력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9239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어떻게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테스트 하나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Part 1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8573929-4255-AC52-DBEA-5CB686691E5D}"/>
              </a:ext>
            </a:extLst>
          </p:cNvPr>
          <p:cNvSpPr/>
          <p:nvPr/>
        </p:nvSpPr>
        <p:spPr>
          <a:xfrm>
            <a:off x="2998012" y="2094115"/>
            <a:ext cx="2538178" cy="3587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엑셀 버튼을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이용하여</a:t>
            </a: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제한속도를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넘지</a:t>
            </a: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않도록 조종해야 한다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9559359-A4C0-F3DA-B47C-A3B8E7778BC7}"/>
              </a:ext>
            </a:extLst>
          </p:cNvPr>
          <p:cNvSpPr/>
          <p:nvPr/>
        </p:nvSpPr>
        <p:spPr>
          <a:xfrm>
            <a:off x="2998013" y="2094115"/>
            <a:ext cx="2538178" cy="617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집중</a:t>
            </a:r>
            <a:r>
              <a: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력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27F4D3A-C81C-93D8-C2F0-021EBCDAB010}"/>
              </a:ext>
            </a:extLst>
          </p:cNvPr>
          <p:cNvSpPr/>
          <p:nvPr/>
        </p:nvSpPr>
        <p:spPr>
          <a:xfrm>
            <a:off x="6721160" y="2015544"/>
            <a:ext cx="2834732" cy="3587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장애물을 </a:t>
            </a: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이용하여</a:t>
            </a:r>
            <a:endParaRPr lang="en-US" altLang="ko-KR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좌회전</a:t>
            </a:r>
            <a:r>
              <a:rPr lang="en-US" altLang="ko-KR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우회전으로 </a:t>
            </a:r>
            <a:endParaRPr lang="en-US" altLang="ko-KR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피해야 한다</a:t>
            </a:r>
            <a:r>
              <a:rPr lang="en-US" altLang="ko-KR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또한 신호등을 보면서</a:t>
            </a:r>
            <a:endParaRPr lang="en-US" altLang="ko-KR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pc="-1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적색등일</a:t>
            </a: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경우 </a:t>
            </a:r>
            <a:r>
              <a:rPr lang="ko-KR" altLang="en-US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정지</a:t>
            </a:r>
            <a:r>
              <a:rPr lang="en-US" altLang="ko-KR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14BD17C-0E56-4323-7ACE-59DF6E221E8B}"/>
              </a:ext>
            </a:extLst>
          </p:cNvPr>
          <p:cNvSpPr/>
          <p:nvPr/>
        </p:nvSpPr>
        <p:spPr>
          <a:xfrm>
            <a:off x="6721160" y="2015544"/>
            <a:ext cx="2834732" cy="617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민첩성</a:t>
            </a:r>
            <a:r>
              <a:rPr lang="en-US" altLang="ko-KR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인지능력</a:t>
            </a:r>
            <a:r>
              <a:rPr lang="en-US" altLang="ko-KR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판단력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049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2A9992E-B95C-D7ED-3F8D-0B989B8380A3}"/>
              </a:ext>
            </a:extLst>
          </p:cNvPr>
          <p:cNvSpPr/>
          <p:nvPr/>
        </p:nvSpPr>
        <p:spPr>
          <a:xfrm>
            <a:off x="626327" y="2506236"/>
            <a:ext cx="10933289" cy="2263698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4A95220-4771-72A5-62DE-F8204657ED01}"/>
              </a:ext>
            </a:extLst>
          </p:cNvPr>
          <p:cNvSpPr/>
          <p:nvPr/>
        </p:nvSpPr>
        <p:spPr>
          <a:xfrm>
            <a:off x="626327" y="2088065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D2A873B6-F69F-BB0F-EEB5-BAD972EF3CF3}"/>
              </a:ext>
            </a:extLst>
          </p:cNvPr>
          <p:cNvSpPr/>
          <p:nvPr/>
        </p:nvSpPr>
        <p:spPr>
          <a:xfrm>
            <a:off x="10071409" y="2333391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B4CAC4BA-FEA5-3831-33D8-4DF48C05ED56}"/>
              </a:ext>
            </a:extLst>
          </p:cNvPr>
          <p:cNvSpPr/>
          <p:nvPr/>
        </p:nvSpPr>
        <p:spPr>
          <a:xfrm>
            <a:off x="10515358" y="2333391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7DBC8540-D814-5E70-DB96-244D0EE36225}"/>
              </a:ext>
            </a:extLst>
          </p:cNvPr>
          <p:cNvSpPr/>
          <p:nvPr/>
        </p:nvSpPr>
        <p:spPr>
          <a:xfrm>
            <a:off x="10959308" y="2333391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0922D5-A218-AC17-556D-60C2D0B4DDF2}"/>
              </a:ext>
            </a:extLst>
          </p:cNvPr>
          <p:cNvSpPr txBox="1"/>
          <p:nvPr/>
        </p:nvSpPr>
        <p:spPr>
          <a:xfrm>
            <a:off x="972024" y="2275402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Part 2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14E4C77-E1F3-67AA-28E1-E8E682220527}"/>
              </a:ext>
            </a:extLst>
          </p:cNvPr>
          <p:cNvSpPr txBox="1"/>
          <p:nvPr/>
        </p:nvSpPr>
        <p:spPr>
          <a:xfrm>
            <a:off x="4496845" y="3342577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진행 상황</a:t>
            </a:r>
          </a:p>
        </p:txBody>
      </p:sp>
    </p:spTree>
    <p:extLst>
      <p:ext uri="{BB962C8B-B14F-4D97-AF65-F5344CB8AC3E}">
        <p14:creationId xmlns:p14="http://schemas.microsoft.com/office/powerpoint/2010/main" val="3945565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560208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3D35A4-714B-08B5-6832-C5B198DE28B7}"/>
              </a:ext>
            </a:extLst>
          </p:cNvPr>
          <p:cNvSpPr/>
          <p:nvPr/>
        </p:nvSpPr>
        <p:spPr>
          <a:xfrm>
            <a:off x="617034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진행상황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Part 2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96DAAE1-FDF5-8A52-FCEF-B6AE147D5D1B}"/>
              </a:ext>
            </a:extLst>
          </p:cNvPr>
          <p:cNvSpPr/>
          <p:nvPr/>
        </p:nvSpPr>
        <p:spPr>
          <a:xfrm>
            <a:off x="949789" y="1443878"/>
            <a:ext cx="4921170" cy="23983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C997046-C466-D03B-CE1F-0586E6F545E3}"/>
              </a:ext>
            </a:extLst>
          </p:cNvPr>
          <p:cNvSpPr/>
          <p:nvPr/>
        </p:nvSpPr>
        <p:spPr>
          <a:xfrm>
            <a:off x="6310275" y="1556111"/>
            <a:ext cx="5070371" cy="4614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7F8D6CC-9A8E-21D5-E289-5EC303955D3C}"/>
              </a:ext>
            </a:extLst>
          </p:cNvPr>
          <p:cNvSpPr txBox="1"/>
          <p:nvPr/>
        </p:nvSpPr>
        <p:spPr>
          <a:xfrm>
            <a:off x="1267428" y="1672542"/>
            <a:ext cx="381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엑셀과 제한속도 구현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A7D7BC5-C0C1-41E7-BF6D-FF95F9CA3DAB}"/>
              </a:ext>
            </a:extLst>
          </p:cNvPr>
          <p:cNvSpPr txBox="1"/>
          <p:nvPr/>
        </p:nvSpPr>
        <p:spPr>
          <a:xfrm>
            <a:off x="1126361" y="2609033"/>
            <a:ext cx="2739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  <a:hlinkClick r:id="rId2"/>
              </a:rPr>
              <a:t>Circuit design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hlinkClick r:id="rId2"/>
              </a:rPr>
              <a:t>현재 속도 표시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hlinkClick r:id="rId2"/>
              </a:rPr>
              <a:t>-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  <a:hlinkClick r:id="rId2"/>
              </a:rPr>
              <a:t>Tinkercad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 descr="텍스트, 전자제품, 전자 공학, 계량기이(가) 표시된 사진">
            <a:extLst>
              <a:ext uri="{FF2B5EF4-FFF2-40B4-BE49-F238E27FC236}">
                <a16:creationId xmlns:a16="http://schemas.microsoft.com/office/drawing/2014/main" xmlns="" id="{754B90B3-5426-EB9E-4142-1348CE12F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588" y="2239701"/>
            <a:ext cx="4385744" cy="34027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86DE0D1-9EDF-B819-8FB6-A532B7C75C21}"/>
              </a:ext>
            </a:extLst>
          </p:cNvPr>
          <p:cNvSpPr txBox="1"/>
          <p:nvPr/>
        </p:nvSpPr>
        <p:spPr>
          <a:xfrm>
            <a:off x="1267428" y="3657600"/>
            <a:ext cx="386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BFB766D-5C4F-0C69-FDC0-96043DA222D4}"/>
              </a:ext>
            </a:extLst>
          </p:cNvPr>
          <p:cNvSpPr txBox="1"/>
          <p:nvPr/>
        </p:nvSpPr>
        <p:spPr>
          <a:xfrm>
            <a:off x="4013867" y="2239701"/>
            <a:ext cx="16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맑은 고딕" pitchFamily="50" charset="-127"/>
                <a:ea typeface="맑은 고딕" pitchFamily="50" charset="-127"/>
              </a:rPr>
              <a:t>유시은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담당</a:t>
            </a:r>
          </a:p>
        </p:txBody>
      </p:sp>
    </p:spTree>
    <p:extLst>
      <p:ext uri="{BB962C8B-B14F-4D97-AF65-F5344CB8AC3E}">
        <p14:creationId xmlns:p14="http://schemas.microsoft.com/office/powerpoint/2010/main" val="3745757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591015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3D35A4-714B-08B5-6832-C5B198DE28B7}"/>
              </a:ext>
            </a:extLst>
          </p:cNvPr>
          <p:cNvSpPr/>
          <p:nvPr/>
        </p:nvSpPr>
        <p:spPr>
          <a:xfrm>
            <a:off x="617034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진행상황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Part 2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C997046-C466-D03B-CE1F-0586E6F545E3}"/>
              </a:ext>
            </a:extLst>
          </p:cNvPr>
          <p:cNvSpPr/>
          <p:nvPr/>
        </p:nvSpPr>
        <p:spPr>
          <a:xfrm>
            <a:off x="6310275" y="1556111"/>
            <a:ext cx="5070371" cy="4614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96DAAE1-FDF5-8A52-FCEF-B6AE147D5D1B}"/>
              </a:ext>
            </a:extLst>
          </p:cNvPr>
          <p:cNvSpPr/>
          <p:nvPr/>
        </p:nvSpPr>
        <p:spPr>
          <a:xfrm>
            <a:off x="949789" y="1443878"/>
            <a:ext cx="4921170" cy="23983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7F8D6CC-9A8E-21D5-E289-5EC303955D3C}"/>
              </a:ext>
            </a:extLst>
          </p:cNvPr>
          <p:cNvSpPr txBox="1"/>
          <p:nvPr/>
        </p:nvSpPr>
        <p:spPr>
          <a:xfrm>
            <a:off x="1267428" y="1672542"/>
            <a:ext cx="381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장애물 테스트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86DE0D1-9EDF-B819-8FB6-A532B7C75C21}"/>
              </a:ext>
            </a:extLst>
          </p:cNvPr>
          <p:cNvSpPr txBox="1"/>
          <p:nvPr/>
        </p:nvSpPr>
        <p:spPr>
          <a:xfrm>
            <a:off x="1267428" y="3657600"/>
            <a:ext cx="386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0F5C8AE-3B00-31C0-C1E3-6124A43A730B}"/>
              </a:ext>
            </a:extLst>
          </p:cNvPr>
          <p:cNvSpPr txBox="1"/>
          <p:nvPr/>
        </p:nvSpPr>
        <p:spPr>
          <a:xfrm>
            <a:off x="1271030" y="2565094"/>
            <a:ext cx="21890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  <a:hlinkClick r:id="rId2"/>
              </a:rPr>
              <a:t>Copy of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hlinkClick r:id="rId2"/>
              </a:rPr>
              <a:t>반응속도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hlinkClick r:id="rId2"/>
              </a:rPr>
              <a:t>_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hlinkClick r:id="rId2"/>
              </a:rPr>
              <a:t>테스트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hlinkClick r:id="rId2"/>
              </a:rPr>
              <a:t>_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hlinkClick r:id="rId2"/>
              </a:rPr>
              <a:t>원본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hlinkClick r:id="rId2"/>
              </a:rPr>
              <a:t>(tinkercad.com)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그림 14" descr="텍스트, 전자제품, 전자 공학, 계량기이(가) 표시된 사진&#10;&#10;자동 생성된 설명">
            <a:extLst>
              <a:ext uri="{FF2B5EF4-FFF2-40B4-BE49-F238E27FC236}">
                <a16:creationId xmlns:a16="http://schemas.microsoft.com/office/drawing/2014/main" xmlns="" id="{6BB62E16-6953-FF01-FE41-79B2AB13C77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268" y="2120396"/>
            <a:ext cx="4363704" cy="33827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C16627E-6206-EFB2-C2F6-C090F5051D42}"/>
              </a:ext>
            </a:extLst>
          </p:cNvPr>
          <p:cNvSpPr txBox="1"/>
          <p:nvPr/>
        </p:nvSpPr>
        <p:spPr>
          <a:xfrm>
            <a:off x="3714929" y="2195762"/>
            <a:ext cx="187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안정원 담당</a:t>
            </a:r>
          </a:p>
        </p:txBody>
      </p:sp>
    </p:spTree>
    <p:extLst>
      <p:ext uri="{BB962C8B-B14F-4D97-AF65-F5344CB8AC3E}">
        <p14:creationId xmlns:p14="http://schemas.microsoft.com/office/powerpoint/2010/main" val="2229813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hatGPT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B0A3F8"/>
      </a:accent1>
      <a:accent2>
        <a:srgbClr val="CD9FD2"/>
      </a:accent2>
      <a:accent3>
        <a:srgbClr val="F3ACCC"/>
      </a:accent3>
      <a:accent4>
        <a:srgbClr val="F8D9D4"/>
      </a:accent4>
      <a:accent5>
        <a:srgbClr val="FBB97D"/>
      </a:accent5>
      <a:accent6>
        <a:srgbClr val="F5857B"/>
      </a:accent6>
      <a:hlink>
        <a:srgbClr val="3F3F3F"/>
      </a:hlink>
      <a:folHlink>
        <a:srgbClr val="3F3F3F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202</Words>
  <Application>Microsoft Office PowerPoint</Application>
  <PresentationFormat>사용자 지정</PresentationFormat>
  <Paragraphs>69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JHLEE</cp:lastModifiedBy>
  <cp:revision>26</cp:revision>
  <dcterms:created xsi:type="dcterms:W3CDTF">2023-03-02T07:25:09Z</dcterms:created>
  <dcterms:modified xsi:type="dcterms:W3CDTF">2024-07-26T17:41:17Z</dcterms:modified>
</cp:coreProperties>
</file>