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여기어때 잘난체 OTF" panose="020B0600000101010101" pitchFamily="34" charset="-127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0" d="100"/>
          <a:sy n="60" d="100"/>
        </p:scale>
        <p:origin x="654" y="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3EA71-8AEA-4494-AF43-7F8227F729B9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69504-58B8-4A34-A1C9-B3F881B27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69504-58B8-4A34-A1C9-B3F881B273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31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6.png"/><Relationship Id="rId5" Type="http://schemas.openxmlformats.org/officeDocument/2006/relationships/image" Target="../media/image9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6.png"/><Relationship Id="rId5" Type="http://schemas.openxmlformats.org/officeDocument/2006/relationships/image" Target="../media/image9.png"/><Relationship Id="rId10" Type="http://schemas.openxmlformats.org/officeDocument/2006/relationships/image" Target="../media/image35.png"/><Relationship Id="rId4" Type="http://schemas.openxmlformats.org/officeDocument/2006/relationships/image" Target="../media/image3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12" Type="http://schemas.openxmlformats.org/officeDocument/2006/relationships/image" Target="../media/image43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3.png"/><Relationship Id="rId11" Type="http://schemas.openxmlformats.org/officeDocument/2006/relationships/image" Target="../media/image42.png"/><Relationship Id="rId5" Type="http://schemas.openxmlformats.org/officeDocument/2006/relationships/image" Target="../media/image2.png"/><Relationship Id="rId10" Type="http://schemas.openxmlformats.org/officeDocument/2006/relationships/image" Target="../media/image41.png"/><Relationship Id="rId4" Type="http://schemas.openxmlformats.org/officeDocument/2006/relationships/image" Target="../media/image1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7.png"/><Relationship Id="rId5" Type="http://schemas.openxmlformats.org/officeDocument/2006/relationships/image" Target="../media/image3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2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61.png"/><Relationship Id="rId5" Type="http://schemas.openxmlformats.org/officeDocument/2006/relationships/image" Target="../media/image9.png"/><Relationship Id="rId10" Type="http://schemas.openxmlformats.org/officeDocument/2006/relationships/image" Target="../media/image60.png"/><Relationship Id="rId4" Type="http://schemas.openxmlformats.org/officeDocument/2006/relationships/image" Target="../media/image3.png"/><Relationship Id="rId9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B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9753600"/>
            <a:ext cx="16268700" cy="203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9448800"/>
            <a:ext cx="16738600" cy="355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" y="622300"/>
            <a:ext cx="17246600" cy="9042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0" y="-101600"/>
            <a:ext cx="18415000" cy="1930400"/>
          </a:xfrm>
          <a:prstGeom prst="rect">
            <a:avLst/>
          </a:prstGeom>
          <a:effectLst>
            <a:outerShdw dist="103928" dir="5400000">
              <a:srgbClr val="040F31">
                <a:alpha val="32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8600" y="762000"/>
            <a:ext cx="482600" cy="469900"/>
          </a:xfrm>
          <a:prstGeom prst="rect">
            <a:avLst/>
          </a:prstGeom>
          <a:effectLst>
            <a:outerShdw dist="43105" dir="5400000">
              <a:srgbClr val="040F31">
                <a:alpha val="23000"/>
              </a:srgbClr>
            </a:outerShdw>
          </a:effec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19500" y="762000"/>
            <a:ext cx="482600" cy="469900"/>
          </a:xfrm>
          <a:prstGeom prst="rect">
            <a:avLst/>
          </a:prstGeom>
          <a:effectLst>
            <a:outerShdw dist="43105" dir="5400000">
              <a:srgbClr val="040F31">
                <a:alpha val="23000"/>
              </a:srgbClr>
            </a:outerShdw>
          </a:effectLst>
        </p:spPr>
      </p:pic>
      <p:sp>
        <p:nvSpPr>
          <p:cNvPr id="8" name="TextBox 8"/>
          <p:cNvSpPr txBox="1"/>
          <p:nvPr/>
        </p:nvSpPr>
        <p:spPr>
          <a:xfrm>
            <a:off x="4800600" y="546100"/>
            <a:ext cx="86995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2000" b="1" i="0" u="none" strike="noStrike" spc="500">
                <a:solidFill>
                  <a:srgbClr val="FFFFFF">
                    <a:alpha val="70196"/>
                  </a:srgb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2024_Summer_Makers_Day</a:t>
            </a:r>
          </a:p>
          <a:p>
            <a:pPr lvl="0" algn="ctr">
              <a:lnSpc>
                <a:spcPct val="124499"/>
              </a:lnSpc>
            </a:pPr>
            <a:r>
              <a:rPr lang="en-US" sz="2000" b="1" i="0" u="none" strike="noStrike" spc="500">
                <a:solidFill>
                  <a:srgbClr val="FFFFFF">
                    <a:alpha val="70196"/>
                  </a:srgb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Public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4200" y="7962900"/>
            <a:ext cx="3263900" cy="647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508500" y="8001000"/>
            <a:ext cx="43180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6950"/>
              </a:lnSpc>
            </a:pPr>
            <a:r>
              <a:rPr lang="ko-KR" sz="27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이헌성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641600" y="2667000"/>
            <a:ext cx="13004800" cy="464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ko-KR" sz="14600" i="0" u="none" strike="noStrike" dirty="0">
                <a:solidFill>
                  <a:srgbClr val="83562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객체</a:t>
            </a:r>
            <a:r>
              <a:rPr lang="en-US" sz="14600" i="0" u="none" strike="noStrike" dirty="0">
                <a:solidFill>
                  <a:srgbClr val="83562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4600" i="0" u="none" strike="noStrike" dirty="0">
                <a:solidFill>
                  <a:srgbClr val="83562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탐지</a:t>
            </a:r>
          </a:p>
          <a:p>
            <a:pPr lvl="0" algn="ctr">
              <a:lnSpc>
                <a:spcPct val="91300"/>
              </a:lnSpc>
            </a:pPr>
            <a:r>
              <a:rPr lang="ko-KR" sz="146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자율</a:t>
            </a:r>
            <a:r>
              <a:rPr lang="en-US" sz="146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46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주행</a:t>
            </a:r>
            <a:r>
              <a:rPr lang="en-US" sz="146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46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기술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1100" y="7962900"/>
            <a:ext cx="3263900" cy="6477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7620000" y="8001000"/>
            <a:ext cx="43180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6950"/>
              </a:lnSpc>
            </a:pPr>
            <a:r>
              <a:rPr lang="ko-KR" sz="27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안서현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20800" y="7962900"/>
            <a:ext cx="3263900" cy="6477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4198600" y="8026400"/>
            <a:ext cx="43180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6950"/>
              </a:lnSpc>
            </a:pP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박신영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6900" y="7962900"/>
            <a:ext cx="3263900" cy="647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7700" y="7962900"/>
            <a:ext cx="1041400" cy="685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81000" y="3441700"/>
            <a:ext cx="1917700" cy="19177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0960100" y="8026400"/>
            <a:ext cx="43180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6950"/>
              </a:lnSpc>
            </a:pPr>
            <a:r>
              <a:rPr lang="ko-KR" sz="27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이영광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28800" y="7950200"/>
            <a:ext cx="18669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6950"/>
              </a:lnSpc>
            </a:pPr>
            <a:r>
              <a:rPr lang="en-US" sz="35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B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9753600"/>
            <a:ext cx="16268700" cy="203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9448800"/>
            <a:ext cx="16738600" cy="355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" y="622300"/>
            <a:ext cx="17246600" cy="9042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0" y="-101600"/>
            <a:ext cx="18415000" cy="1930400"/>
          </a:xfrm>
          <a:prstGeom prst="rect">
            <a:avLst/>
          </a:prstGeom>
          <a:effectLst>
            <a:outerShdw dist="178163" dir="2700000">
              <a:srgbClr val="040F31">
                <a:alpha val="32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8600" y="762000"/>
            <a:ext cx="482600" cy="469900"/>
          </a:xfrm>
          <a:prstGeom prst="rect">
            <a:avLst/>
          </a:prstGeom>
          <a:effectLst>
            <a:outerShdw dist="43105" dir="5400000">
              <a:srgbClr val="040F31">
                <a:alpha val="23000"/>
              </a:srgbClr>
            </a:outerShdw>
          </a:effec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19500" y="762000"/>
            <a:ext cx="482600" cy="469900"/>
          </a:xfrm>
          <a:prstGeom prst="rect">
            <a:avLst/>
          </a:prstGeom>
          <a:effectLst>
            <a:outerShdw dist="43105" dir="5400000">
              <a:srgbClr val="040F31">
                <a:alpha val="23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8200" y="4991100"/>
            <a:ext cx="6172200" cy="41148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689600" y="3162300"/>
            <a:ext cx="7950200" cy="1752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en-US" sz="99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Thank you!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660900" y="584200"/>
            <a:ext cx="86995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2000" b="1" i="0" u="none" strike="noStrike" spc="500">
                <a:solidFill>
                  <a:srgbClr val="FFFFFF">
                    <a:alpha val="70196"/>
                  </a:srgb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2024_Summer_Makers_Day</a:t>
            </a:r>
          </a:p>
          <a:p>
            <a:pPr lvl="0" algn="ctr">
              <a:lnSpc>
                <a:spcPct val="124499"/>
              </a:lnSpc>
            </a:pPr>
            <a:r>
              <a:rPr lang="en-US" sz="2000" b="1" i="0" u="none" strike="noStrike" spc="500">
                <a:solidFill>
                  <a:srgbClr val="FFFFFF">
                    <a:alpha val="70196"/>
                  </a:srgb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Public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B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9753600"/>
            <a:ext cx="16268700" cy="203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9448800"/>
            <a:ext cx="16738600" cy="355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" y="622300"/>
            <a:ext cx="17246600" cy="9042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0" y="-101600"/>
            <a:ext cx="18415000" cy="1524000"/>
          </a:xfrm>
          <a:prstGeom prst="rect">
            <a:avLst/>
          </a:prstGeom>
          <a:effectLst>
            <a:outerShdw dist="82365" dir="5400000">
              <a:srgbClr val="040F31">
                <a:alpha val="32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6700" y="596900"/>
            <a:ext cx="393700" cy="381000"/>
          </a:xfrm>
          <a:prstGeom prst="rect">
            <a:avLst/>
          </a:prstGeom>
          <a:effectLst>
            <a:outerShdw dist="35169" dir="5400000">
              <a:srgbClr val="040F31">
                <a:alpha val="23000"/>
              </a:srgbClr>
            </a:outerShdw>
          </a:effec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57600" y="596900"/>
            <a:ext cx="393700" cy="381000"/>
          </a:xfrm>
          <a:prstGeom prst="rect">
            <a:avLst/>
          </a:prstGeom>
          <a:effectLst>
            <a:outerShdw dist="35169" dir="5400000">
              <a:srgbClr val="040F31">
                <a:alpha val="23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5600" y="3657600"/>
            <a:ext cx="7340600" cy="990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5600" y="5638800"/>
            <a:ext cx="7340600" cy="990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5600" y="7721600"/>
            <a:ext cx="7340600" cy="990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4200" y="5638800"/>
            <a:ext cx="7340600" cy="990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4200" y="3657600"/>
            <a:ext cx="7340600" cy="990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4200" y="7721600"/>
            <a:ext cx="7340600" cy="9906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0200" y="6896100"/>
            <a:ext cx="5168900" cy="457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23700" y="6946900"/>
            <a:ext cx="5168900" cy="4572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000" y="1993900"/>
            <a:ext cx="4559300" cy="10795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892300" y="3797300"/>
            <a:ext cx="14986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74299"/>
              </a:lnSpc>
            </a:pPr>
            <a:r>
              <a:rPr lang="en-US" sz="1400" i="0" u="none" strike="noStrike">
                <a:solidFill>
                  <a:srgbClr val="83562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Chapter 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238500" y="3987800"/>
            <a:ext cx="41148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6950"/>
              </a:lnSpc>
            </a:pPr>
            <a:r>
              <a:rPr lang="ko-KR" sz="27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아이디어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563100" y="3797300"/>
            <a:ext cx="14986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74299"/>
              </a:lnSpc>
            </a:pPr>
            <a:r>
              <a:rPr lang="en-US" sz="1400" i="0" u="none" strike="noStrike">
                <a:solidFill>
                  <a:srgbClr val="83562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Chapter 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92300" y="5740400"/>
            <a:ext cx="14986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74299"/>
              </a:lnSpc>
            </a:pPr>
            <a:r>
              <a:rPr lang="en-US" sz="1400" i="0" u="none" strike="noStrike">
                <a:solidFill>
                  <a:srgbClr val="83562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Chapter 3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563100" y="5740400"/>
            <a:ext cx="14986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74299"/>
              </a:lnSpc>
            </a:pPr>
            <a:r>
              <a:rPr lang="en-US" sz="1400" i="0" u="none" strike="noStrike">
                <a:solidFill>
                  <a:srgbClr val="83562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Chapter 4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930400" y="7823200"/>
            <a:ext cx="14986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74299"/>
              </a:lnSpc>
            </a:pPr>
            <a:r>
              <a:rPr lang="en-US" sz="1400" i="0" u="none" strike="noStrike">
                <a:solidFill>
                  <a:srgbClr val="83562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Chapter 5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601200" y="7823200"/>
            <a:ext cx="14986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74299"/>
              </a:lnSpc>
            </a:pPr>
            <a:r>
              <a:rPr lang="en-US" sz="1400" i="0" u="none" strike="noStrike">
                <a:solidFill>
                  <a:srgbClr val="83562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Chapter 6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613400" y="1587500"/>
            <a:ext cx="70612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80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목차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238500" y="5918200"/>
            <a:ext cx="41148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6950"/>
              </a:lnSpc>
            </a:pPr>
            <a:r>
              <a:rPr lang="en-US" sz="27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5</a:t>
            </a:r>
            <a:r>
              <a:rPr lang="ko-KR" sz="27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주차</a:t>
            </a:r>
            <a:r>
              <a:rPr lang="en-US" sz="27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및</a:t>
            </a:r>
            <a:r>
              <a:rPr lang="en-US" sz="27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6</a:t>
            </a:r>
            <a:r>
              <a:rPr lang="ko-KR" sz="27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주차</a:t>
            </a:r>
            <a:r>
              <a:rPr lang="en-US" sz="27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활동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087100" y="3987800"/>
            <a:ext cx="41148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6950"/>
              </a:lnSpc>
            </a:pPr>
            <a:r>
              <a:rPr lang="ko-KR" sz="27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중간</a:t>
            </a:r>
            <a:r>
              <a:rPr lang="en-US" sz="27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발표</a:t>
            </a:r>
            <a:r>
              <a:rPr lang="en-US" sz="27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때</a:t>
            </a:r>
            <a:r>
              <a:rPr lang="en-US" sz="27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성과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225800" y="7975600"/>
            <a:ext cx="41148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6950"/>
              </a:lnSpc>
            </a:pPr>
            <a:r>
              <a:rPr lang="ko-KR" sz="27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자율주행</a:t>
            </a:r>
            <a:r>
              <a:rPr lang="en-US" sz="27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기능</a:t>
            </a:r>
            <a:r>
              <a:rPr lang="en-US" sz="27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구현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087100" y="7975600"/>
            <a:ext cx="41148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6950"/>
              </a:lnSpc>
            </a:pPr>
            <a:r>
              <a:rPr lang="ko-KR" sz="27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질문</a:t>
            </a:r>
            <a:r>
              <a:rPr lang="en-US" sz="27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time.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851400" y="419100"/>
            <a:ext cx="86995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2000" i="0" u="none" strike="noStrike" spc="500">
                <a:solidFill>
                  <a:srgbClr val="FFFFFF">
                    <a:alpha val="70196"/>
                  </a:srgb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2024_Summer_Makers_Day</a:t>
            </a:r>
          </a:p>
          <a:p>
            <a:pPr lvl="0" algn="ctr">
              <a:lnSpc>
                <a:spcPct val="124499"/>
              </a:lnSpc>
            </a:pPr>
            <a:r>
              <a:rPr lang="en-US" sz="2000" i="0" u="none" strike="noStrike" spc="500">
                <a:solidFill>
                  <a:srgbClr val="FFFFFF">
                    <a:alpha val="70196"/>
                  </a:srgb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Public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087100" y="5880100"/>
            <a:ext cx="41148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6950"/>
              </a:lnSpc>
            </a:pPr>
            <a:r>
              <a:rPr lang="ko-KR" sz="27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자율주행</a:t>
            </a:r>
            <a:r>
              <a:rPr lang="en-US" sz="27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RC</a:t>
            </a:r>
            <a:r>
              <a:rPr lang="ko-KR" sz="27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카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553200" y="6921500"/>
            <a:ext cx="55245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6950"/>
              </a:lnSpc>
            </a:pPr>
            <a:r>
              <a:rPr lang="en-US" sz="26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+) </a:t>
            </a:r>
            <a:r>
              <a:rPr lang="ko-KR" sz="26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스테레오</a:t>
            </a:r>
            <a:r>
              <a:rPr lang="en-US" sz="26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6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비전</a:t>
            </a:r>
            <a:r>
              <a:rPr lang="en-US" sz="26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6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객체</a:t>
            </a:r>
            <a:r>
              <a:rPr lang="en-US" sz="26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6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탐지</a:t>
            </a:r>
            <a:r>
              <a:rPr lang="en-US" sz="26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6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영상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B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9740900"/>
            <a:ext cx="16268700" cy="203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9436100"/>
            <a:ext cx="16738600" cy="355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" y="609600"/>
            <a:ext cx="17246600" cy="9042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0" y="-114300"/>
            <a:ext cx="18415000" cy="1524000"/>
          </a:xfrm>
          <a:prstGeom prst="rect">
            <a:avLst/>
          </a:prstGeom>
          <a:effectLst>
            <a:outerShdw dist="82365" dir="5400000">
              <a:srgbClr val="040F31">
                <a:alpha val="32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6700" y="596900"/>
            <a:ext cx="381000" cy="368300"/>
          </a:xfrm>
          <a:prstGeom prst="rect">
            <a:avLst/>
          </a:prstGeom>
          <a:effectLst>
            <a:outerShdw dist="34484" dir="5400000">
              <a:srgbClr val="040F31">
                <a:alpha val="23000"/>
              </a:srgbClr>
            </a:outerShdw>
          </a:effec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44900" y="558800"/>
            <a:ext cx="381000" cy="368300"/>
          </a:xfrm>
          <a:prstGeom prst="rect">
            <a:avLst/>
          </a:prstGeom>
          <a:effectLst>
            <a:outerShdw dist="34484" dir="5400000">
              <a:srgbClr val="040F31">
                <a:alpha val="23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6200" y="5613400"/>
            <a:ext cx="6781800" cy="3708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5400" y="2197100"/>
            <a:ext cx="8293100" cy="7620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9436100" y="2159000"/>
            <a:ext cx="78740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20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yolo_v9</a:t>
            </a:r>
            <a:r>
              <a:rPr lang="ko-KR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을</a:t>
            </a:r>
            <a:r>
              <a:rPr lang="en-US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이용하여</a:t>
            </a:r>
            <a:r>
              <a:rPr lang="en-US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객체</a:t>
            </a:r>
            <a:r>
              <a:rPr lang="en-US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탐지를</a:t>
            </a:r>
            <a:r>
              <a:rPr lang="en-US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할</a:t>
            </a:r>
            <a:r>
              <a:rPr lang="en-US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수</a:t>
            </a:r>
            <a:r>
              <a:rPr lang="en-US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있지</a:t>
            </a:r>
            <a:r>
              <a:rPr lang="en-US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않을까</a:t>
            </a:r>
            <a:r>
              <a:rPr lang="en-US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?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05900" y="2374900"/>
            <a:ext cx="50800" cy="63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5400" y="3581400"/>
            <a:ext cx="8293100" cy="7239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50400" y="4000500"/>
            <a:ext cx="50800" cy="63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5400" y="4851400"/>
            <a:ext cx="8293100" cy="7620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9118600" y="4889500"/>
            <a:ext cx="736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1700" i="0" u="none" strike="noStrike">
                <a:solidFill>
                  <a:srgbClr val="83562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2000" y="1943100"/>
            <a:ext cx="1282700" cy="1282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3">
            <a:alphaModFix amt="70000"/>
          </a:blip>
          <a:stretch>
            <a:fillRect/>
          </a:stretch>
        </p:blipFill>
        <p:spPr>
          <a:xfrm>
            <a:off x="762000" y="3403600"/>
            <a:ext cx="5676900" cy="673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>
            <a:alphaModFix amt="70000"/>
          </a:blip>
          <a:stretch>
            <a:fillRect/>
          </a:stretch>
        </p:blipFill>
        <p:spPr>
          <a:xfrm>
            <a:off x="8915400" y="6121400"/>
            <a:ext cx="7772400" cy="25400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862300" y="5499100"/>
            <a:ext cx="1765300" cy="17653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927100" y="3454400"/>
            <a:ext cx="120269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9479"/>
              </a:lnSpc>
            </a:pPr>
            <a:r>
              <a:rPr lang="en-US" sz="33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Lidar </a:t>
            </a:r>
            <a:r>
              <a:rPr lang="ko-KR" sz="33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센서를</a:t>
            </a:r>
            <a:r>
              <a:rPr lang="en-US" sz="33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33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대체</a:t>
            </a:r>
            <a:r>
              <a:rPr lang="en-US" sz="33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33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해보자</a:t>
            </a:r>
            <a:r>
              <a:rPr lang="en-US" sz="33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!!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118600" y="2273300"/>
            <a:ext cx="736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1700" i="0" u="none" strike="noStrike">
                <a:solidFill>
                  <a:srgbClr val="83562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118600" y="3619500"/>
            <a:ext cx="736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1700" i="0" u="none" strike="noStrike">
                <a:solidFill>
                  <a:srgbClr val="83562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14400" y="1943100"/>
            <a:ext cx="70358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68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아이디어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813300" y="406400"/>
            <a:ext cx="86995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2000" i="0" u="none" strike="noStrike" spc="500">
                <a:solidFill>
                  <a:srgbClr val="FFFFFF">
                    <a:alpha val="70196"/>
                  </a:srgb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2024_Summer_Makers_Day</a:t>
            </a:r>
          </a:p>
          <a:p>
            <a:pPr lvl="0" algn="ctr">
              <a:lnSpc>
                <a:spcPct val="124499"/>
              </a:lnSpc>
            </a:pPr>
            <a:r>
              <a:rPr lang="en-US" sz="2000" i="0" u="none" strike="noStrike" spc="500">
                <a:solidFill>
                  <a:srgbClr val="FFFFFF">
                    <a:alpha val="70196"/>
                  </a:srgb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Public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62000" y="4216400"/>
            <a:ext cx="11988800" cy="1219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9479"/>
              </a:lnSpc>
            </a:pPr>
            <a:r>
              <a:rPr lang="en-US" sz="20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*</a:t>
            </a:r>
            <a:r>
              <a:rPr lang="ko-KR" sz="20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라이다</a:t>
            </a:r>
            <a:r>
              <a:rPr lang="en-US" sz="20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센서란</a:t>
            </a:r>
            <a:r>
              <a:rPr lang="en-US" sz="20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?  </a:t>
            </a:r>
          </a:p>
          <a:p>
            <a:pPr lvl="0" algn="l">
              <a:lnSpc>
                <a:spcPct val="129479"/>
              </a:lnSpc>
            </a:pPr>
            <a:r>
              <a:rPr lang="ko-KR" sz="20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물체에서</a:t>
            </a:r>
            <a:r>
              <a:rPr lang="en-US" sz="20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반사되는</a:t>
            </a:r>
            <a:r>
              <a:rPr lang="en-US" sz="20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레이저</a:t>
            </a:r>
            <a:r>
              <a:rPr lang="en-US" sz="20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펄스를</a:t>
            </a:r>
            <a:r>
              <a:rPr lang="en-US" sz="20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방사하여</a:t>
            </a:r>
            <a:r>
              <a:rPr lang="en-US" sz="20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센서</a:t>
            </a:r>
            <a:r>
              <a:rPr lang="en-US" sz="20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주변의</a:t>
            </a:r>
            <a:r>
              <a:rPr lang="en-US" sz="20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구조를</a:t>
            </a:r>
            <a:r>
              <a:rPr lang="en-US" sz="20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인식</a:t>
            </a:r>
          </a:p>
          <a:p>
            <a:pPr lvl="0" algn="l">
              <a:lnSpc>
                <a:spcPct val="129479"/>
              </a:lnSpc>
            </a:pPr>
            <a:r>
              <a:rPr lang="ko-KR" sz="20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특징</a:t>
            </a:r>
            <a:r>
              <a:rPr lang="en-US" sz="20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</a:t>
            </a:r>
            <a:r>
              <a:rPr lang="ko-KR" sz="20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개</a:t>
            </a:r>
            <a:r>
              <a:rPr lang="en-US" sz="20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비쌈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398000" y="3568700"/>
            <a:ext cx="85090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stereo vision camera</a:t>
            </a:r>
            <a:r>
              <a:rPr lang="ko-KR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로</a:t>
            </a:r>
            <a:r>
              <a:rPr lang="en-US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거리를</a:t>
            </a:r>
            <a:r>
              <a:rPr lang="en-US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측정할</a:t>
            </a:r>
            <a:r>
              <a:rPr lang="en-US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수</a:t>
            </a:r>
            <a:r>
              <a:rPr lang="en-US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있지</a:t>
            </a:r>
            <a:r>
              <a:rPr lang="en-US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않을까</a:t>
            </a:r>
            <a:r>
              <a:rPr lang="en-US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?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372600" y="4876800"/>
            <a:ext cx="88900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위</a:t>
            </a:r>
            <a:r>
              <a:rPr lang="en-US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두</a:t>
            </a:r>
            <a:r>
              <a:rPr lang="en-US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기술을</a:t>
            </a:r>
            <a:r>
              <a:rPr lang="en-US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결합하여</a:t>
            </a:r>
            <a:r>
              <a:rPr lang="en-US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라이다</a:t>
            </a:r>
            <a:r>
              <a:rPr lang="en-US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센서를</a:t>
            </a:r>
            <a:r>
              <a:rPr lang="en-US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대체할</a:t>
            </a:r>
            <a:r>
              <a:rPr lang="en-US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수</a:t>
            </a:r>
            <a:r>
              <a:rPr lang="en-US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있지</a:t>
            </a:r>
            <a:r>
              <a:rPr lang="en-US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않을까</a:t>
            </a:r>
            <a:r>
              <a:rPr lang="en-US" sz="24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?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890000" y="6565900"/>
            <a:ext cx="7886700" cy="1473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205010"/>
              </a:lnSpc>
            </a:pPr>
            <a:r>
              <a:rPr lang="ko-KR" sz="30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라이다</a:t>
            </a:r>
            <a:r>
              <a:rPr lang="en-US" sz="30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30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센서의</a:t>
            </a:r>
            <a:r>
              <a:rPr lang="en-US" sz="30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30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기능을</a:t>
            </a:r>
            <a:r>
              <a:rPr lang="en-US" sz="30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30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구현하고</a:t>
            </a:r>
            <a:r>
              <a:rPr lang="en-US" sz="30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 </a:t>
            </a:r>
          </a:p>
          <a:p>
            <a:pPr lvl="0" algn="ctr">
              <a:lnSpc>
                <a:spcPct val="205010"/>
              </a:lnSpc>
            </a:pPr>
            <a:r>
              <a:rPr lang="ko-KR" sz="30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이를</a:t>
            </a:r>
            <a:r>
              <a:rPr lang="en-US" sz="30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30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이용하여</a:t>
            </a:r>
            <a:r>
              <a:rPr lang="en-US" sz="30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 </a:t>
            </a:r>
            <a:r>
              <a:rPr lang="ko-KR" sz="30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자율주행을</a:t>
            </a:r>
            <a:r>
              <a:rPr lang="en-US" sz="30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30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수행해봐야겠다</a:t>
            </a:r>
            <a:r>
              <a:rPr lang="en-US" sz="300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B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9753600"/>
            <a:ext cx="16268700" cy="203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9448800"/>
            <a:ext cx="16738600" cy="355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" y="622300"/>
            <a:ext cx="17246600" cy="9042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0" y="-101600"/>
            <a:ext cx="18415000" cy="1524000"/>
          </a:xfrm>
          <a:prstGeom prst="rect">
            <a:avLst/>
          </a:prstGeom>
          <a:effectLst>
            <a:outerShdw dist="82365" dir="5400000">
              <a:srgbClr val="040F31">
                <a:alpha val="32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6700" y="609600"/>
            <a:ext cx="381000" cy="368300"/>
          </a:xfrm>
          <a:prstGeom prst="rect">
            <a:avLst/>
          </a:prstGeom>
          <a:effectLst>
            <a:outerShdw dist="34484" dir="5400000">
              <a:srgbClr val="040F31">
                <a:alpha val="23000"/>
              </a:srgbClr>
            </a:outerShdw>
          </a:effec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70300" y="609600"/>
            <a:ext cx="381000" cy="368300"/>
          </a:xfrm>
          <a:prstGeom prst="rect">
            <a:avLst/>
          </a:prstGeom>
          <a:effectLst>
            <a:outerShdw dist="34484" dir="5400000">
              <a:srgbClr val="040F31">
                <a:alpha val="23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6700" y="4318000"/>
            <a:ext cx="6997700" cy="23241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336800" y="4356100"/>
            <a:ext cx="3721100" cy="482600"/>
          </a:xfrm>
          <a:prstGeom prst="rect">
            <a:avLst/>
          </a:prstGeom>
          <a:solidFill>
            <a:srgbClr val="FFFFCC"/>
          </a:solidFill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yolo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를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통한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객체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탐지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28800" y="4419600"/>
            <a:ext cx="558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1700" b="1" i="0" u="none" strike="noStrike">
                <a:solidFill>
                  <a:srgbClr val="83562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58950" y="4800600"/>
            <a:ext cx="6242050" cy="167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200000"/>
              </a:lnSpc>
            </a:pP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- </a:t>
            </a:r>
            <a:r>
              <a:rPr lang="en-US" sz="1900" b="0" i="0" u="none" strike="noStrike" dirty="0" err="1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git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과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anaconda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를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설치하여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yolo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의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개발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환경을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구성</a:t>
            </a:r>
          </a:p>
          <a:p>
            <a:pPr lvl="0" algn="l">
              <a:lnSpc>
                <a:spcPct val="200000"/>
              </a:lnSpc>
            </a:pP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-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기존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노트북에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내장된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카메라를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통해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yolo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의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객체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탐지가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가능함을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확인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후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sz="1900" b="0" i="0" u="none" strike="noStrike" dirty="0" err="1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esp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캠으로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시도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7650" y="6819900"/>
            <a:ext cx="6997700" cy="26289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209800" y="6769100"/>
            <a:ext cx="5969000" cy="482600"/>
          </a:xfrm>
          <a:prstGeom prst="rect">
            <a:avLst/>
          </a:prstGeom>
          <a:solidFill>
            <a:srgbClr val="FFFFCC"/>
          </a:solidFill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Mask R-CNN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객체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탐지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모델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이용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 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27200" y="6858000"/>
            <a:ext cx="558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1700" b="1" i="0" u="none" strike="noStrike">
                <a:solidFill>
                  <a:srgbClr val="83562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28800" y="7467600"/>
            <a:ext cx="5689600" cy="156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200000"/>
              </a:lnSpc>
            </a:pP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- yolo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와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비교했을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때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더욱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정확한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분석이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가능하지만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처리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속도가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느림</a:t>
            </a:r>
          </a:p>
          <a:p>
            <a:pPr lvl="0" algn="l">
              <a:lnSpc>
                <a:spcPct val="200000"/>
              </a:lnSpc>
            </a:pP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-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적용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후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yolo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의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여러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모델과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비교했을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때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yolo_v5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가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제일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좋은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결과를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보인다는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것을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알게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됨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 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0" y="4368800"/>
            <a:ext cx="6997700" cy="22352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9906000" y="4305300"/>
            <a:ext cx="5930900" cy="406400"/>
          </a:xfrm>
          <a:prstGeom prst="rect">
            <a:avLst/>
          </a:prstGeom>
          <a:solidFill>
            <a:srgbClr val="FFFFCC"/>
          </a:solidFill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stereo vision camera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의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거리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측정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334500" y="4406900"/>
            <a:ext cx="558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1700" b="1" i="0" u="none" strike="noStrike">
                <a:solidFill>
                  <a:srgbClr val="83562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372600" y="4914900"/>
            <a:ext cx="8077200" cy="130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200000"/>
              </a:lnSpc>
            </a:pP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-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두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카메라를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통해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얻는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다른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이미지를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비교하여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거리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측정</a:t>
            </a:r>
          </a:p>
          <a:p>
            <a:pPr lvl="0" algn="l">
              <a:lnSpc>
                <a:spcPct val="200000"/>
              </a:lnSpc>
            </a:pP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- </a:t>
            </a:r>
            <a:r>
              <a:rPr lang="en-US" sz="1900" b="0" i="0" u="none" strike="noStrike" dirty="0" err="1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esp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캠에서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이미지를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스트리밍하고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python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코드로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 </a:t>
            </a:r>
          </a:p>
          <a:p>
            <a:pPr lvl="0" algn="l">
              <a:lnSpc>
                <a:spcPct val="200000"/>
              </a:lnSpc>
            </a:pP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스트림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받아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yolo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로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처리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4000" y="6985000"/>
            <a:ext cx="6997700" cy="16637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9855200" y="6870700"/>
            <a:ext cx="3073400" cy="482600"/>
          </a:xfrm>
          <a:prstGeom prst="rect">
            <a:avLst/>
          </a:prstGeom>
          <a:solidFill>
            <a:srgbClr val="FFFFCC"/>
          </a:solidFill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2700" b="1" i="0" u="none" strike="noStrike" dirty="0" err="1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라즈베리파이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활용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334500" y="6959600"/>
            <a:ext cx="558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1700" b="1" i="0" u="none" strike="noStrike">
                <a:solidFill>
                  <a:srgbClr val="83562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4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411368" y="7581900"/>
            <a:ext cx="5016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200000"/>
              </a:lnSpc>
            </a:pPr>
            <a:r>
              <a:rPr lang="ko-KR" sz="1900" b="0" i="0" u="none" strike="noStrike" dirty="0" err="1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라즈베리파이의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카메라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모듈을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이용한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기능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구현을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시도하였지만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실패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11">
            <a:alphaModFix amt="70000"/>
          </a:blip>
          <a:stretch>
            <a:fillRect/>
          </a:stretch>
        </p:blipFill>
        <p:spPr>
          <a:xfrm>
            <a:off x="1574800" y="3213100"/>
            <a:ext cx="14516100" cy="8255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42200" y="8064500"/>
            <a:ext cx="1003300" cy="10033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7800" y="5194300"/>
            <a:ext cx="812800" cy="8382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227300" y="5295900"/>
            <a:ext cx="927100" cy="8763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557207" y="7556500"/>
            <a:ext cx="952500" cy="9525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26500" y="1993900"/>
            <a:ext cx="914400" cy="914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431800" y="1714500"/>
            <a:ext cx="90297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8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중간</a:t>
            </a:r>
            <a:r>
              <a:rPr lang="en-US" sz="68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68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발표</a:t>
            </a:r>
            <a:r>
              <a:rPr lang="en-US" sz="68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68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때</a:t>
            </a:r>
            <a:r>
              <a:rPr lang="en-US" sz="68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68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성과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4813300" y="419100"/>
            <a:ext cx="86995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2000" b="1" i="0" u="none" strike="noStrike" spc="500">
                <a:solidFill>
                  <a:srgbClr val="FFFFFF">
                    <a:alpha val="70196"/>
                  </a:srgb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2024_Summer_Makers_Day</a:t>
            </a:r>
          </a:p>
          <a:p>
            <a:pPr lvl="0" algn="ctr">
              <a:lnSpc>
                <a:spcPct val="124499"/>
              </a:lnSpc>
            </a:pPr>
            <a:r>
              <a:rPr lang="en-US" sz="2000" b="1" i="0" u="none" strike="noStrike" spc="500">
                <a:solidFill>
                  <a:srgbClr val="FFFFFF">
                    <a:alpha val="70196"/>
                  </a:srgb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Public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917700" y="3378200"/>
            <a:ext cx="149098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중간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목표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)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스테레오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비전을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이용해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라이다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센서의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객체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탐지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및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거리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측정의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기능을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구현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200400" y="9162716"/>
            <a:ext cx="183388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1600" b="0" i="0" u="none" strike="noStrike" dirty="0">
                <a:solidFill>
                  <a:srgbClr val="787878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* </a:t>
            </a:r>
            <a:r>
              <a:rPr lang="ko-KR" sz="1600" b="0" i="0" u="none" strike="noStrike" dirty="0">
                <a:solidFill>
                  <a:srgbClr val="787878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객체</a:t>
            </a:r>
            <a:r>
              <a:rPr lang="en-US" sz="1600" b="0" i="0" u="none" strike="noStrike" dirty="0">
                <a:solidFill>
                  <a:srgbClr val="787878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600" b="0" i="0" u="none" strike="noStrike" dirty="0">
                <a:solidFill>
                  <a:srgbClr val="787878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검출과</a:t>
            </a:r>
            <a:r>
              <a:rPr lang="en-US" sz="1600" b="0" i="0" u="none" strike="noStrike" dirty="0">
                <a:solidFill>
                  <a:srgbClr val="787878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600" b="0" i="0" u="none" strike="noStrike" dirty="0" err="1">
                <a:solidFill>
                  <a:srgbClr val="787878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시맨틱</a:t>
            </a:r>
            <a:r>
              <a:rPr lang="en-US" sz="1600" b="0" i="0" u="none" strike="noStrike" dirty="0">
                <a:solidFill>
                  <a:srgbClr val="787878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600" b="0" i="0" u="none" strike="noStrike" dirty="0">
                <a:solidFill>
                  <a:srgbClr val="787878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분할을</a:t>
            </a:r>
            <a:r>
              <a:rPr lang="en-US" sz="1600" b="0" i="0" u="none" strike="noStrike" dirty="0">
                <a:solidFill>
                  <a:srgbClr val="787878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600" b="0" i="0" u="none" strike="noStrike" dirty="0">
                <a:solidFill>
                  <a:srgbClr val="787878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동시에</a:t>
            </a:r>
            <a:r>
              <a:rPr lang="en-US" sz="1600" b="0" i="0" u="none" strike="noStrike" dirty="0">
                <a:solidFill>
                  <a:srgbClr val="787878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600" b="0" i="0" u="none" strike="noStrike" dirty="0">
                <a:solidFill>
                  <a:srgbClr val="787878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수행하는</a:t>
            </a:r>
            <a:r>
              <a:rPr lang="en-US" sz="1600" b="0" i="0" u="none" strike="noStrike" dirty="0">
                <a:solidFill>
                  <a:srgbClr val="787878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600" b="0" i="0" u="none" strike="noStrike" dirty="0" err="1">
                <a:solidFill>
                  <a:srgbClr val="787878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딥러닝</a:t>
            </a:r>
            <a:r>
              <a:rPr lang="en-US" sz="1600" b="0" i="0" u="none" strike="noStrike" dirty="0">
                <a:solidFill>
                  <a:srgbClr val="787878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600" b="0" i="0" u="none" strike="noStrike" dirty="0">
                <a:solidFill>
                  <a:srgbClr val="787878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모델</a:t>
            </a:r>
            <a:r>
              <a:rPr lang="en-US" sz="1600" b="0" i="0" u="none" strike="noStrike" dirty="0">
                <a:solidFill>
                  <a:srgbClr val="787878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8001000" y="7264400"/>
            <a:ext cx="1410368" cy="194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1995818" y="4851400"/>
            <a:ext cx="1339182" cy="482600"/>
          </a:xfrm>
          <a:prstGeom prst="rect">
            <a:avLst/>
          </a:prstGeom>
          <a:solidFill>
            <a:schemeClr val="accent1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1649409" y="8121316"/>
            <a:ext cx="669591" cy="362284"/>
          </a:xfrm>
          <a:prstGeom prst="rect">
            <a:avLst/>
          </a:prstGeom>
          <a:solidFill>
            <a:schemeClr val="accent1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917700" y="4972050"/>
            <a:ext cx="1968500" cy="463550"/>
          </a:xfrm>
          <a:prstGeom prst="rect">
            <a:avLst/>
          </a:prstGeom>
          <a:solidFill>
            <a:schemeClr val="accent1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033126" y="7778416"/>
            <a:ext cx="2783474" cy="482600"/>
          </a:xfrm>
          <a:prstGeom prst="rect">
            <a:avLst/>
          </a:prstGeom>
          <a:solidFill>
            <a:schemeClr val="accent1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B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9753600"/>
            <a:ext cx="16268700" cy="203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9448800"/>
            <a:ext cx="16738600" cy="355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" y="622300"/>
            <a:ext cx="17246600" cy="9042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0" y="-101600"/>
            <a:ext cx="18415000" cy="1524000"/>
          </a:xfrm>
          <a:prstGeom prst="rect">
            <a:avLst/>
          </a:prstGeom>
          <a:effectLst>
            <a:outerShdw dist="82365" dir="5400000">
              <a:srgbClr val="040F31">
                <a:alpha val="32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6700" y="609600"/>
            <a:ext cx="381000" cy="368300"/>
          </a:xfrm>
          <a:prstGeom prst="rect">
            <a:avLst/>
          </a:prstGeom>
          <a:effectLst>
            <a:outerShdw dist="34484" dir="5400000">
              <a:srgbClr val="040F31">
                <a:alpha val="23000"/>
              </a:srgbClr>
            </a:outerShdw>
          </a:effec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70300" y="609600"/>
            <a:ext cx="381000" cy="368300"/>
          </a:xfrm>
          <a:prstGeom prst="rect">
            <a:avLst/>
          </a:prstGeom>
          <a:effectLst>
            <a:outerShdw dist="34484" dir="5400000">
              <a:srgbClr val="040F31">
                <a:alpha val="23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700" y="4965700"/>
            <a:ext cx="7747000" cy="22987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739900" y="4851400"/>
            <a:ext cx="7035800" cy="533400"/>
          </a:xfrm>
          <a:prstGeom prst="rect">
            <a:avLst/>
          </a:prstGeom>
          <a:solidFill>
            <a:srgbClr val="FFFFCC"/>
          </a:solidFill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30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스테레오</a:t>
            </a:r>
            <a:r>
              <a:rPr lang="en-US" sz="30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30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비전</a:t>
            </a:r>
            <a:r>
              <a:rPr lang="en-US" sz="30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-&gt; RC CAR </a:t>
            </a:r>
            <a:r>
              <a:rPr lang="ko-KR" sz="30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정보</a:t>
            </a:r>
            <a:r>
              <a:rPr lang="en-US" sz="30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30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전송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46200" y="4953000"/>
            <a:ext cx="6096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1900" b="1" i="0" u="none" strike="noStrike">
                <a:solidFill>
                  <a:srgbClr val="83562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55700" y="5461000"/>
            <a:ext cx="1435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41100"/>
              </a:lnSpc>
              <a:buAutoNum type="arabicPeriod"/>
            </a:pPr>
            <a:r>
              <a:rPr lang="en-US" sz="2100" b="1" i="0" u="none" strike="noStrike" dirty="0" err="1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Wifi</a:t>
            </a:r>
            <a:endParaRPr lang="en-US" sz="2100" b="1" i="0" u="none" strike="noStrike" dirty="0">
              <a:solidFill>
                <a:srgbClr val="040F3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700" y="7188200"/>
            <a:ext cx="7747000" cy="22733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739900" y="7353300"/>
            <a:ext cx="2832100" cy="533400"/>
          </a:xfrm>
          <a:prstGeom prst="rect">
            <a:avLst/>
          </a:prstGeom>
          <a:solidFill>
            <a:srgbClr val="FFFFCC"/>
          </a:solidFill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30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거리</a:t>
            </a:r>
            <a:r>
              <a:rPr lang="en-US" sz="30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30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판단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46200" y="7467600"/>
            <a:ext cx="6096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1900" b="1" i="0" u="none" strike="noStrike" dirty="0">
                <a:solidFill>
                  <a:srgbClr val="83562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08100" y="7962900"/>
            <a:ext cx="6051550" cy="1257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8530"/>
              </a:lnSpc>
            </a:pP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1.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지정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물체가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시야에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들어오면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좌우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45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도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차례로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회전</a:t>
            </a:r>
          </a:p>
          <a:p>
            <a:pPr lvl="0" algn="l">
              <a:lnSpc>
                <a:spcPct val="158530"/>
              </a:lnSpc>
            </a:pP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2.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회전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중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5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도를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단위로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물체와의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거리를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저장</a:t>
            </a:r>
          </a:p>
          <a:p>
            <a:pPr lvl="0" algn="l">
              <a:lnSpc>
                <a:spcPct val="158530"/>
              </a:lnSpc>
            </a:pP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3.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거리의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최솟값을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갖도록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회전</a:t>
            </a:r>
            <a:r>
              <a:rPr lang="en-US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 smtClean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후</a:t>
            </a:r>
            <a:r>
              <a:rPr lang="en-US" sz="1900" b="0" i="0" u="none" strike="noStrike" dirty="0" smtClean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이동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7800" y="4826000"/>
            <a:ext cx="7747000" cy="46355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9626600" y="4711700"/>
            <a:ext cx="3733800" cy="533400"/>
          </a:xfrm>
          <a:prstGeom prst="rect">
            <a:avLst/>
          </a:prstGeom>
          <a:solidFill>
            <a:srgbClr val="FFFFCC"/>
          </a:solidFill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30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스테레오</a:t>
            </a:r>
            <a:r>
              <a:rPr lang="en-US" sz="30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30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비전</a:t>
            </a:r>
            <a:r>
              <a:rPr lang="en-US" sz="30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30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접목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296400" y="4851400"/>
            <a:ext cx="6096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1900" b="1" i="0" u="none" strike="noStrike">
                <a:solidFill>
                  <a:srgbClr val="83562E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347200" y="5867400"/>
            <a:ext cx="5207000" cy="294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1.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찾아야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할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대상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탐색</a:t>
            </a:r>
          </a:p>
          <a:p>
            <a:pPr lvl="0" algn="l">
              <a:lnSpc>
                <a:spcPct val="150000"/>
              </a:lnSpc>
            </a:pP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가장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가까운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거리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판단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-&gt;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해당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방향으로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 err="1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조향</a:t>
            </a:r>
            <a:endParaRPr lang="ko-KR" sz="2000" b="0" i="0" u="none" strike="noStrike" dirty="0">
              <a:solidFill>
                <a:srgbClr val="040F3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lvl="0" algn="l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-&gt; </a:t>
            </a:r>
            <a:r>
              <a:rPr lang="ko-KR" sz="2000" b="0" i="0" u="none" strike="noStrike" dirty="0" err="1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대상체로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 smtClean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이동</a:t>
            </a:r>
            <a:endParaRPr lang="en-US" altLang="ko-KR" sz="2000" b="0" i="0" u="none" strike="noStrike" dirty="0" smtClean="0">
              <a:solidFill>
                <a:srgbClr val="040F3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lvl="0" algn="l">
              <a:lnSpc>
                <a:spcPct val="141100"/>
              </a:lnSpc>
            </a:pPr>
            <a:r>
              <a:rPr lang="en-US" sz="11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 </a:t>
            </a:r>
          </a:p>
          <a:p>
            <a:pPr lvl="0" algn="l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2.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도착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후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새롭게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이동해야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할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대상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탐색</a:t>
            </a:r>
          </a:p>
          <a:p>
            <a:pPr lvl="0" algn="l">
              <a:lnSpc>
                <a:spcPct val="150000"/>
              </a:lnSpc>
            </a:pP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회전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-&gt;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지정된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카테고리의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대상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포착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 </a:t>
            </a:r>
          </a:p>
          <a:p>
            <a:pPr lvl="0" algn="l">
              <a:lnSpc>
                <a:spcPct val="150000"/>
              </a:lnSpc>
            </a:pP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-&gt;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가장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가까운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거리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판단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-&gt;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반복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10">
            <a:alphaModFix amt="70000"/>
          </a:blip>
          <a:stretch>
            <a:fillRect/>
          </a:stretch>
        </p:blipFill>
        <p:spPr>
          <a:xfrm>
            <a:off x="1130300" y="3213100"/>
            <a:ext cx="14516100" cy="8255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99400" y="5829300"/>
            <a:ext cx="622300" cy="9144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32900" y="1816100"/>
            <a:ext cx="1054100" cy="1054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00925" y="7937500"/>
            <a:ext cx="1333500" cy="13335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13271500" y="6464300"/>
            <a:ext cx="3746500" cy="27940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431800" y="1714500"/>
            <a:ext cx="95123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6800" b="1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5</a:t>
            </a:r>
            <a:r>
              <a:rPr lang="ko-KR" sz="6800" b="1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주차</a:t>
            </a:r>
            <a:r>
              <a:rPr lang="en-US" sz="6800" b="1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6800" b="1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및</a:t>
            </a:r>
            <a:r>
              <a:rPr lang="en-US" sz="6800" b="1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6</a:t>
            </a:r>
            <a:r>
              <a:rPr lang="ko-KR" sz="6800" b="1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주차</a:t>
            </a:r>
            <a:r>
              <a:rPr lang="en-US" sz="6800" b="1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6800" b="1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활동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813300" y="419100"/>
            <a:ext cx="86995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2000" b="1" i="0" u="none" strike="noStrike" spc="500">
                <a:solidFill>
                  <a:srgbClr val="FFFFFF">
                    <a:alpha val="70196"/>
                  </a:srgb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2024_Summer_Makers_Day</a:t>
            </a:r>
          </a:p>
          <a:p>
            <a:pPr lvl="0" algn="ctr">
              <a:lnSpc>
                <a:spcPct val="124499"/>
              </a:lnSpc>
            </a:pPr>
            <a:r>
              <a:rPr lang="en-US" sz="2000" b="1" i="0" u="none" strike="noStrike" spc="500">
                <a:solidFill>
                  <a:srgbClr val="FFFFFF">
                    <a:alpha val="70196"/>
                  </a:srgb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Public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473200" y="3378200"/>
            <a:ext cx="149098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최종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목표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)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라이다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센서의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기능을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통해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객체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탐지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기반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자율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주행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자동차를</a:t>
            </a:r>
            <a:r>
              <a:rPr lang="en-US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구현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47800" y="4178300"/>
            <a:ext cx="15735300" cy="203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1100"/>
              </a:lnSpc>
            </a:pP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RC</a:t>
            </a:r>
            <a:r>
              <a:rPr lang="ko-KR" sz="2000" b="0" i="0" u="none" strike="noStrike" dirty="0" err="1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카의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회전을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통해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찾고자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하는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물체를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찾으면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해당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물체에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가장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가까운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거리를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측정하고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도달할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때까지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이동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(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택시와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비슷한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기능을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수행</a:t>
            </a:r>
            <a:r>
              <a:rPr lang="en-US" sz="2000" b="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)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267200" y="5448300"/>
            <a:ext cx="4876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1100"/>
              </a:lnSpc>
            </a:pPr>
            <a:r>
              <a:rPr lang="en-US" sz="21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2. Bluetooth -&gt;</a:t>
            </a:r>
            <a:r>
              <a:rPr lang="ko-KR" sz="21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채택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30300" y="5937250"/>
            <a:ext cx="7645400" cy="596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50000"/>
              </a:lnSpc>
            </a:pPr>
            <a:r>
              <a:rPr lang="en-US" altLang="ko-KR" sz="1700" b="0" i="0" u="none" strike="noStrike" dirty="0" smtClean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- </a:t>
            </a:r>
            <a:r>
              <a:rPr lang="ko-KR" sz="1700" b="0" i="0" u="none" strike="noStrike" dirty="0" err="1" smtClean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파이썬과</a:t>
            </a:r>
            <a:r>
              <a:rPr lang="en-US" sz="1700" b="0" i="0" u="none" strike="noStrike" dirty="0" smtClean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연동</a:t>
            </a:r>
            <a:r>
              <a:rPr lang="en-US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편리</a:t>
            </a:r>
          </a:p>
          <a:p>
            <a:pPr lvl="0" algn="l">
              <a:lnSpc>
                <a:spcPct val="150000"/>
              </a:lnSpc>
            </a:pPr>
            <a:r>
              <a:rPr lang="en-US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but. </a:t>
            </a:r>
            <a:r>
              <a:rPr lang="ko-KR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추가</a:t>
            </a:r>
            <a:r>
              <a:rPr lang="en-US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모듈</a:t>
            </a:r>
            <a:r>
              <a:rPr lang="en-US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및</a:t>
            </a:r>
            <a:r>
              <a:rPr lang="en-US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베터리</a:t>
            </a:r>
            <a:r>
              <a:rPr lang="en-US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필요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267200" y="5905500"/>
            <a:ext cx="4711700" cy="1130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58530"/>
              </a:lnSpc>
            </a:pPr>
            <a:r>
              <a:rPr lang="en-US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 </a:t>
            </a:r>
            <a:r>
              <a:rPr lang="en-US" sz="1700" b="0" i="0" u="none" strike="noStrike" dirty="0" err="1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esp</a:t>
            </a:r>
            <a:r>
              <a:rPr lang="ko-KR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캠을</a:t>
            </a:r>
            <a:r>
              <a:rPr lang="en-US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통해</a:t>
            </a:r>
            <a:r>
              <a:rPr lang="en-US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실시간</a:t>
            </a:r>
            <a:r>
              <a:rPr lang="en-US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장애물</a:t>
            </a:r>
            <a:r>
              <a:rPr lang="en-US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분석</a:t>
            </a:r>
            <a:r>
              <a:rPr lang="en-US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 </a:t>
            </a:r>
          </a:p>
          <a:p>
            <a:pPr lvl="0" algn="l">
              <a:lnSpc>
                <a:spcPct val="158530"/>
              </a:lnSpc>
            </a:pPr>
            <a:r>
              <a:rPr lang="en-US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2 </a:t>
            </a:r>
            <a:r>
              <a:rPr lang="ko-KR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카테고리</a:t>
            </a:r>
            <a:r>
              <a:rPr lang="en-US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및</a:t>
            </a:r>
            <a:r>
              <a:rPr lang="en-US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거리</a:t>
            </a:r>
            <a:r>
              <a:rPr lang="en-US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측정</a:t>
            </a:r>
            <a:r>
              <a:rPr lang="en-US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결과</a:t>
            </a:r>
            <a:r>
              <a:rPr lang="en-US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반환</a:t>
            </a:r>
          </a:p>
          <a:p>
            <a:pPr lvl="0" algn="l">
              <a:lnSpc>
                <a:spcPct val="158530"/>
              </a:lnSpc>
            </a:pPr>
            <a:r>
              <a:rPr lang="en-US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 </a:t>
            </a:r>
            <a:r>
              <a:rPr lang="ko-KR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결과값을</a:t>
            </a:r>
            <a:r>
              <a:rPr lang="en-US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블루투스로</a:t>
            </a:r>
            <a:r>
              <a:rPr lang="en-US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전달하여</a:t>
            </a:r>
            <a:r>
              <a:rPr lang="en-US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이동</a:t>
            </a:r>
            <a:r>
              <a:rPr lang="en-US" sz="1700" b="0" i="0" u="none" strike="noStrike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 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296400" y="4972050"/>
            <a:ext cx="5410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1100"/>
              </a:lnSpc>
            </a:pPr>
            <a:r>
              <a:rPr lang="ko-KR" sz="22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이동할</a:t>
            </a:r>
            <a:r>
              <a:rPr lang="en-US" sz="22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2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대상</a:t>
            </a:r>
            <a:r>
              <a:rPr lang="en-US" sz="22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2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선정</a:t>
            </a:r>
            <a:r>
              <a:rPr lang="en-US" sz="22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2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및</a:t>
            </a:r>
            <a:r>
              <a:rPr lang="en-US" sz="22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2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이동</a:t>
            </a:r>
            <a:r>
              <a:rPr lang="en-US" sz="22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2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과정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518358" y="5429250"/>
            <a:ext cx="1545891" cy="482600"/>
          </a:xfrm>
          <a:prstGeom prst="rect">
            <a:avLst/>
          </a:prstGeom>
          <a:solidFill>
            <a:schemeClr val="accent1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303084" y="6311900"/>
            <a:ext cx="2609516" cy="482600"/>
          </a:xfrm>
          <a:prstGeom prst="rect">
            <a:avLst/>
          </a:prstGeom>
          <a:solidFill>
            <a:schemeClr val="accent1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630946" y="8813800"/>
            <a:ext cx="4007853" cy="482600"/>
          </a:xfrm>
          <a:prstGeom prst="rect">
            <a:avLst/>
          </a:prstGeom>
          <a:solidFill>
            <a:schemeClr val="accent1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B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300" y="9753600"/>
            <a:ext cx="16268700" cy="203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00" y="9448800"/>
            <a:ext cx="16738600" cy="355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00" y="622300"/>
            <a:ext cx="17246600" cy="9042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3500" y="-101600"/>
            <a:ext cx="18415000" cy="1524000"/>
          </a:xfrm>
          <a:prstGeom prst="rect">
            <a:avLst/>
          </a:prstGeom>
          <a:effectLst>
            <a:outerShdw dist="82365" dir="5400000">
              <a:srgbClr val="040F31">
                <a:alpha val="32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6700" y="609600"/>
            <a:ext cx="381000" cy="368300"/>
          </a:xfrm>
          <a:prstGeom prst="rect">
            <a:avLst/>
          </a:prstGeom>
          <a:effectLst>
            <a:outerShdw dist="34484" dir="5400000">
              <a:srgbClr val="040F31">
                <a:alpha val="23000"/>
              </a:srgbClr>
            </a:outerShdw>
          </a:effec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70300" y="609600"/>
            <a:ext cx="381000" cy="368300"/>
          </a:xfrm>
          <a:prstGeom prst="rect">
            <a:avLst/>
          </a:prstGeom>
          <a:effectLst>
            <a:outerShdw dist="34484" dir="5400000">
              <a:srgbClr val="040F31">
                <a:alpha val="23000"/>
              </a:srgbClr>
            </a:outerShdw>
          </a:effectLst>
        </p:spPr>
      </p:pic>
      <p:pic>
        <p:nvPicPr>
          <p:cNvPr id="8" name="Picture 8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232400" y="3302000"/>
            <a:ext cx="7823200" cy="6146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5400" y="5588000"/>
            <a:ext cx="3378200" cy="3378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109700" y="3937000"/>
            <a:ext cx="2451100" cy="2451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730500" y="1282700"/>
            <a:ext cx="22021800" cy="31750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4800600" y="419100"/>
            <a:ext cx="86995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2000" b="1" i="0" u="none" strike="noStrike" spc="500">
                <a:solidFill>
                  <a:srgbClr val="FFFFFF">
                    <a:alpha val="70196"/>
                  </a:srgb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2024_Summer_Makers_Day</a:t>
            </a:r>
          </a:p>
          <a:p>
            <a:pPr lvl="0" algn="ctr">
              <a:lnSpc>
                <a:spcPct val="124499"/>
              </a:lnSpc>
            </a:pPr>
            <a:r>
              <a:rPr lang="en-US" sz="2000" b="1" i="0" u="none" strike="noStrike" spc="500">
                <a:solidFill>
                  <a:srgbClr val="FFFFFF">
                    <a:alpha val="70196"/>
                  </a:srgb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Public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B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9753600"/>
            <a:ext cx="16268700" cy="203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00" y="9448800"/>
            <a:ext cx="16738600" cy="355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00" y="622300"/>
            <a:ext cx="17246600" cy="9042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3500" y="-101600"/>
            <a:ext cx="18415000" cy="1524000"/>
          </a:xfrm>
          <a:prstGeom prst="rect">
            <a:avLst/>
          </a:prstGeom>
          <a:effectLst>
            <a:outerShdw dist="82365" dir="5400000">
              <a:srgbClr val="040F31">
                <a:alpha val="32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6700" y="609600"/>
            <a:ext cx="381000" cy="368300"/>
          </a:xfrm>
          <a:prstGeom prst="rect">
            <a:avLst/>
          </a:prstGeom>
          <a:effectLst>
            <a:outerShdw dist="34484" dir="5400000">
              <a:srgbClr val="040F31">
                <a:alpha val="23000"/>
              </a:srgbClr>
            </a:outerShdw>
          </a:effec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70300" y="609600"/>
            <a:ext cx="381000" cy="368300"/>
          </a:xfrm>
          <a:prstGeom prst="rect">
            <a:avLst/>
          </a:prstGeom>
          <a:effectLst>
            <a:outerShdw dist="34484" dir="5400000">
              <a:srgbClr val="040F31">
                <a:alpha val="23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5500" y="1562100"/>
            <a:ext cx="6997700" cy="7747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9100" y="1485900"/>
            <a:ext cx="1562100" cy="1562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4500" y="4292600"/>
            <a:ext cx="1346200" cy="901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85400" y="4292600"/>
            <a:ext cx="1638300" cy="12573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42400" y="5994400"/>
            <a:ext cx="3263900" cy="13843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13400" y="5854700"/>
            <a:ext cx="2197100" cy="1143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93500" y="3302000"/>
            <a:ext cx="5511800" cy="1968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12600" y="6299200"/>
            <a:ext cx="5600700" cy="2032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0" y="3302000"/>
            <a:ext cx="5626100" cy="19685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4050" y="6007100"/>
            <a:ext cx="5289550" cy="1968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649200" y="8470900"/>
            <a:ext cx="3327400" cy="7874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98600" y="7734300"/>
            <a:ext cx="1905000" cy="19050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2903200" y="6426200"/>
            <a:ext cx="38227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1900" b="1" i="0" u="none" strike="noStrike">
                <a:solidFill>
                  <a:srgbClr val="040F31"/>
                </a:solidFill>
                <a:highlight>
                  <a:srgbClr val="FFFFFF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모터</a:t>
            </a:r>
            <a:r>
              <a:rPr lang="en-US" sz="1900" b="1" i="0" u="none" strike="noStrike">
                <a:solidFill>
                  <a:srgbClr val="040F31"/>
                </a:solidFill>
                <a:highlight>
                  <a:srgbClr val="FFFFFF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1" i="0" u="none" strike="noStrike">
                <a:solidFill>
                  <a:srgbClr val="040F31"/>
                </a:solidFill>
                <a:highlight>
                  <a:srgbClr val="FFFFFF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드라이버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0800" y="1333500"/>
            <a:ext cx="9448800" cy="31750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4800600" y="419100"/>
            <a:ext cx="86995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2000" b="1" i="0" u="none" strike="noStrike" spc="500">
                <a:solidFill>
                  <a:srgbClr val="FFFFFF">
                    <a:alpha val="70196"/>
                  </a:srgb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2024_Summer_Makers_Day</a:t>
            </a:r>
          </a:p>
          <a:p>
            <a:pPr lvl="0" algn="ctr">
              <a:lnSpc>
                <a:spcPct val="124499"/>
              </a:lnSpc>
            </a:pPr>
            <a:r>
              <a:rPr lang="en-US" sz="2000" b="1" i="0" u="none" strike="noStrike" spc="500">
                <a:solidFill>
                  <a:srgbClr val="FFFFFF">
                    <a:alpha val="70196"/>
                  </a:srgb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Public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433300" y="3441700"/>
            <a:ext cx="38227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1900" b="1" i="0" u="none" strike="noStrike">
                <a:solidFill>
                  <a:srgbClr val="040F31"/>
                </a:solidFill>
                <a:highlight>
                  <a:srgbClr val="FFFFFF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블루투스</a:t>
            </a:r>
            <a:r>
              <a:rPr lang="en-US" sz="1900" b="1" i="0" u="none" strike="noStrike">
                <a:solidFill>
                  <a:srgbClr val="040F31"/>
                </a:solidFill>
                <a:highlight>
                  <a:srgbClr val="FFFFFF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1" i="0" u="none" strike="noStrike">
                <a:solidFill>
                  <a:srgbClr val="040F31"/>
                </a:solidFill>
                <a:highlight>
                  <a:srgbClr val="FFFFFF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모듈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36700" y="3479800"/>
            <a:ext cx="42418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1900" b="1" i="0" u="none" strike="noStrike" dirty="0">
                <a:solidFill>
                  <a:srgbClr val="040F31"/>
                </a:solidFill>
                <a:highlight>
                  <a:srgbClr val="FFFFFF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스테레오</a:t>
            </a:r>
            <a:r>
              <a:rPr lang="en-US" sz="1900" b="1" i="0" u="none" strike="noStrike" dirty="0">
                <a:solidFill>
                  <a:srgbClr val="040F31"/>
                </a:solidFill>
                <a:highlight>
                  <a:srgbClr val="FFFFFF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1" i="0" u="none" strike="noStrike" dirty="0">
                <a:solidFill>
                  <a:srgbClr val="040F31"/>
                </a:solidFill>
                <a:highlight>
                  <a:srgbClr val="FFFFFF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비전</a:t>
            </a:r>
            <a:r>
              <a:rPr lang="en-US" sz="1900" b="1" i="0" u="none" strike="noStrike" dirty="0">
                <a:solidFill>
                  <a:srgbClr val="040F31"/>
                </a:solidFill>
                <a:highlight>
                  <a:srgbClr val="FFFFFF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1" i="0" u="none" strike="noStrike" dirty="0">
                <a:solidFill>
                  <a:srgbClr val="040F31"/>
                </a:solidFill>
                <a:highlight>
                  <a:srgbClr val="FFFFFF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카메라</a:t>
            </a:r>
            <a:r>
              <a:rPr lang="en-US" sz="1900" b="1" i="0" u="none" strike="noStrike" dirty="0">
                <a:solidFill>
                  <a:srgbClr val="040F31"/>
                </a:solidFill>
                <a:highlight>
                  <a:srgbClr val="FFFFFF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1" i="0" u="none" strike="noStrike" dirty="0">
                <a:solidFill>
                  <a:srgbClr val="040F31"/>
                </a:solidFill>
                <a:highlight>
                  <a:srgbClr val="FFFFFF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모듈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676400" y="6216650"/>
            <a:ext cx="42418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1900" b="1" i="0" u="none" strike="noStrike" dirty="0" err="1">
                <a:solidFill>
                  <a:srgbClr val="040F31"/>
                </a:solidFill>
                <a:highlight>
                  <a:srgbClr val="FFFFFF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아두이노</a:t>
            </a:r>
            <a:r>
              <a:rPr lang="en-US" sz="1900" b="1" i="0" u="none" strike="noStrike" dirty="0">
                <a:solidFill>
                  <a:srgbClr val="040F31"/>
                </a:solidFill>
                <a:highlight>
                  <a:srgbClr val="FFFFFF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1" i="0" u="none" strike="noStrike" dirty="0">
                <a:solidFill>
                  <a:srgbClr val="040F31"/>
                </a:solidFill>
                <a:highlight>
                  <a:srgbClr val="FFFFFF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메가</a:t>
            </a:r>
            <a:r>
              <a:rPr lang="en-US" sz="1900" b="1" i="0" u="none" strike="noStrike" dirty="0">
                <a:solidFill>
                  <a:srgbClr val="040F31"/>
                </a:solidFill>
                <a:highlight>
                  <a:srgbClr val="FFFFFF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900" b="1" i="0" u="none" strike="noStrike" dirty="0">
                <a:solidFill>
                  <a:srgbClr val="040F31"/>
                </a:solidFill>
                <a:highlight>
                  <a:srgbClr val="FFFFFF"/>
                </a:highligh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보드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890500" y="6946900"/>
            <a:ext cx="43815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1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- </a:t>
            </a:r>
            <a:r>
              <a:rPr lang="ko-KR" sz="1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전기</a:t>
            </a:r>
            <a:r>
              <a:rPr lang="en-US" sz="1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에너지를</a:t>
            </a:r>
            <a:r>
              <a:rPr lang="en-US" sz="1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기계</a:t>
            </a:r>
            <a:r>
              <a:rPr lang="en-US" sz="1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에너지로</a:t>
            </a:r>
            <a:r>
              <a:rPr lang="en-US" sz="1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변환하는</a:t>
            </a:r>
            <a:r>
              <a:rPr lang="en-US" sz="1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역할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890500" y="7429500"/>
            <a:ext cx="4241800" cy="68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3590"/>
              </a:lnSpc>
            </a:pPr>
            <a:r>
              <a:rPr lang="en-US" sz="17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- </a:t>
            </a:r>
            <a:r>
              <a:rPr lang="ko-KR" sz="17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모터를</a:t>
            </a:r>
            <a:r>
              <a:rPr lang="en-US" sz="17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구동시킬</a:t>
            </a:r>
            <a:r>
              <a:rPr lang="en-US" sz="17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때</a:t>
            </a:r>
            <a:r>
              <a:rPr lang="en-US" sz="17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보드의</a:t>
            </a:r>
            <a:r>
              <a:rPr lang="en-US" sz="17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정격</a:t>
            </a:r>
            <a:r>
              <a:rPr lang="en-US" sz="17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전류가</a:t>
            </a:r>
            <a:r>
              <a:rPr lang="en-US" sz="17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모터의</a:t>
            </a:r>
            <a:r>
              <a:rPr lang="en-US" sz="17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i="0" u="none" strike="noStrike" dirty="0" err="1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필요치보다</a:t>
            </a:r>
            <a:r>
              <a:rPr lang="en-US" sz="17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낮기</a:t>
            </a:r>
            <a:r>
              <a:rPr lang="en-US" sz="17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때문에</a:t>
            </a:r>
            <a:r>
              <a:rPr lang="en-US" sz="17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700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필요</a:t>
            </a:r>
          </a:p>
        </p:txBody>
      </p:sp>
      <p:sp>
        <p:nvSpPr>
          <p:cNvPr id="36" name="TextBox 29"/>
          <p:cNvSpPr txBox="1"/>
          <p:nvPr/>
        </p:nvSpPr>
        <p:spPr>
          <a:xfrm>
            <a:off x="12452350" y="3676817"/>
            <a:ext cx="4597400" cy="182913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285750" lvl="0" indent="-285750" algn="l">
              <a:lnSpc>
                <a:spcPct val="150000"/>
              </a:lnSpc>
              <a:buFontTx/>
              <a:buChar char="-"/>
            </a:pPr>
            <a:r>
              <a:rPr lang="ko-KR" altLang="en-US" sz="1700" b="1" dirty="0" err="1" smtClean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아두이노에서</a:t>
            </a:r>
            <a:r>
              <a:rPr lang="ko-KR" altLang="en-US" sz="1700" b="1" dirty="0" smtClean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시리얼 통신을 이용하여 데이터 값을 주고 받는 역할</a:t>
            </a:r>
            <a:endParaRPr lang="en-US" altLang="ko-KR" sz="1700" b="1" dirty="0" smtClean="0">
              <a:solidFill>
                <a:srgbClr val="040F3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285750" lvl="0" indent="-285750" algn="l">
              <a:lnSpc>
                <a:spcPct val="250000"/>
              </a:lnSpc>
              <a:buFontTx/>
              <a:buChar char="-"/>
            </a:pPr>
            <a:r>
              <a:rPr lang="ko-KR" altLang="en-US" sz="1700" b="1" dirty="0" smtClean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실시간으로 거리 측정 결과를 컴퓨터로 전송</a:t>
            </a:r>
            <a:endParaRPr lang="en-US" altLang="ko-KR" sz="1700" b="1" dirty="0" smtClean="0">
              <a:solidFill>
                <a:srgbClr val="040F3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7" name="TextBox 29"/>
          <p:cNvSpPr txBox="1"/>
          <p:nvPr/>
        </p:nvSpPr>
        <p:spPr>
          <a:xfrm>
            <a:off x="1536700" y="6324934"/>
            <a:ext cx="4445000" cy="167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200000"/>
              </a:lnSpc>
            </a:pPr>
            <a:r>
              <a:rPr lang="en-US" altLang="ko-KR" sz="1700" b="1" i="0" u="none" strike="noStrike" dirty="0" smtClean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- </a:t>
            </a:r>
            <a:r>
              <a:rPr lang="ko-KR" altLang="en-US" sz="1700" b="1" i="0" u="none" strike="noStrike" dirty="0" smtClean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다들 써봐서 잘 알고 있겠지만 컴퓨터의 역할</a:t>
            </a:r>
            <a:endParaRPr lang="en-US" altLang="ko-KR" sz="1700" b="1" i="0" u="none" strike="noStrike" dirty="0" smtClean="0">
              <a:solidFill>
                <a:srgbClr val="040F3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lvl="0" algn="l">
              <a:lnSpc>
                <a:spcPct val="250000"/>
              </a:lnSpc>
            </a:pPr>
            <a:r>
              <a:rPr lang="en-US" altLang="ko-KR" sz="1700" b="1" dirty="0" smtClean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- RC</a:t>
            </a:r>
            <a:r>
              <a:rPr lang="ko-KR" altLang="en-US" sz="1700" b="1" dirty="0" err="1" smtClean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카에서</a:t>
            </a:r>
            <a:r>
              <a:rPr lang="ko-KR" altLang="en-US" sz="1700" b="1" dirty="0" smtClean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기능적인 부분 제어</a:t>
            </a:r>
            <a:endParaRPr lang="ko-KR" sz="1700" b="1" i="0" u="none" strike="noStrike" dirty="0">
              <a:solidFill>
                <a:srgbClr val="040F3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8" name="TextBox 29"/>
          <p:cNvSpPr txBox="1"/>
          <p:nvPr/>
        </p:nvSpPr>
        <p:spPr>
          <a:xfrm>
            <a:off x="1422400" y="4356434"/>
            <a:ext cx="4673600" cy="32986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285750" lvl="0" indent="-285750" algn="l">
              <a:lnSpc>
                <a:spcPct val="124499"/>
              </a:lnSpc>
              <a:buFontTx/>
              <a:buChar char="-"/>
            </a:pPr>
            <a:r>
              <a:rPr lang="ko-KR" altLang="en-US" sz="1700" b="1" i="0" u="none" strike="noStrike" dirty="0" smtClean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찾고자 하는 물체와의 거리를 측정하는 역할</a:t>
            </a:r>
            <a:endParaRPr lang="en-US" altLang="ko-KR" sz="1700" b="1" i="0" u="none" strike="noStrike" dirty="0" smtClean="0">
              <a:solidFill>
                <a:srgbClr val="040F3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marL="285750" lvl="0" indent="-285750" algn="l">
              <a:lnSpc>
                <a:spcPct val="250000"/>
              </a:lnSpc>
              <a:buFontTx/>
              <a:buChar char="-"/>
            </a:pPr>
            <a:r>
              <a:rPr lang="ko-KR" altLang="en-US" sz="1700" b="1" dirty="0" smtClean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해당 객체와의 거리가 최솟값을 갖도록 측정</a:t>
            </a:r>
            <a:endParaRPr lang="ko-KR" sz="1700" b="1" i="0" u="none" strike="noStrike" dirty="0">
              <a:solidFill>
                <a:srgbClr val="040F3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B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9753600"/>
            <a:ext cx="16268700" cy="203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9448800"/>
            <a:ext cx="16738600" cy="355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" y="622300"/>
            <a:ext cx="17246600" cy="9042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0" y="-101600"/>
            <a:ext cx="18415000" cy="1524000"/>
          </a:xfrm>
          <a:prstGeom prst="rect">
            <a:avLst/>
          </a:prstGeom>
          <a:effectLst>
            <a:outerShdw dist="82365" dir="5400000">
              <a:srgbClr val="040F31">
                <a:alpha val="32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6700" y="609600"/>
            <a:ext cx="381000" cy="368300"/>
          </a:xfrm>
          <a:prstGeom prst="rect">
            <a:avLst/>
          </a:prstGeom>
          <a:effectLst>
            <a:outerShdw dist="34484" dir="5400000">
              <a:srgbClr val="040F31">
                <a:alpha val="23000"/>
              </a:srgbClr>
            </a:outerShdw>
          </a:effec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70300" y="609600"/>
            <a:ext cx="381000" cy="368300"/>
          </a:xfrm>
          <a:prstGeom prst="rect">
            <a:avLst/>
          </a:prstGeom>
          <a:effectLst>
            <a:outerShdw dist="34484" dir="5400000">
              <a:srgbClr val="040F31">
                <a:alpha val="23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25400" y="6273800"/>
            <a:ext cx="3695700" cy="3695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7700" y="6591300"/>
            <a:ext cx="3086100" cy="3086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1200" y="8153400"/>
            <a:ext cx="3822700" cy="2133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8300" y="8153400"/>
            <a:ext cx="3822700" cy="2133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4521200" y="7861300"/>
            <a:ext cx="7264400" cy="4953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01900" y="2755900"/>
            <a:ext cx="1930400" cy="1930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721100" y="3683000"/>
            <a:ext cx="12052300" cy="190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10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자율주행</a:t>
            </a:r>
            <a:r>
              <a:rPr lang="en-US" sz="10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0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기능</a:t>
            </a:r>
            <a:r>
              <a:rPr lang="en-US" sz="10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107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구현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800600" y="419100"/>
            <a:ext cx="86995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2000" b="1" i="0" u="none" strike="noStrike" spc="500">
                <a:solidFill>
                  <a:srgbClr val="FFFFFF">
                    <a:alpha val="70196"/>
                  </a:srgb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2024_Summer_Makers_Day</a:t>
            </a:r>
          </a:p>
          <a:p>
            <a:pPr lvl="0" algn="ctr">
              <a:lnSpc>
                <a:spcPct val="124499"/>
              </a:lnSpc>
            </a:pPr>
            <a:r>
              <a:rPr lang="en-US" sz="2000" b="1" i="0" u="none" strike="noStrike" spc="500">
                <a:solidFill>
                  <a:srgbClr val="FFFFFF">
                    <a:alpha val="70196"/>
                  </a:srgb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Public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347911" y="7391400"/>
            <a:ext cx="14478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21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(</a:t>
            </a:r>
            <a:r>
              <a:rPr lang="ko-KR" sz="21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최소</a:t>
            </a:r>
            <a:r>
              <a:rPr lang="en-US" sz="21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1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거리</a:t>
            </a:r>
            <a:r>
              <a:rPr lang="en-US" sz="2100" b="1" i="0" u="none" strike="noStrike" dirty="0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858000" y="5765800"/>
            <a:ext cx="45593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r>
              <a:rPr lang="ko-KR" sz="2200" b="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우리는</a:t>
            </a:r>
            <a:r>
              <a:rPr lang="en-US" sz="2200" b="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200" b="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결과물로</a:t>
            </a:r>
            <a:r>
              <a:rPr lang="en-US" sz="2200" b="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2200" b="0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증명합니다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C6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9753600"/>
            <a:ext cx="16268700" cy="203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9448800"/>
            <a:ext cx="16738600" cy="355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" y="622300"/>
            <a:ext cx="17246600" cy="9042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0" y="-101600"/>
            <a:ext cx="18415000" cy="1524000"/>
          </a:xfrm>
          <a:prstGeom prst="rect">
            <a:avLst/>
          </a:prstGeom>
          <a:effectLst>
            <a:outerShdw dist="82365" dir="5400000">
              <a:srgbClr val="040F31">
                <a:alpha val="32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6700" y="609600"/>
            <a:ext cx="381000" cy="368300"/>
          </a:xfrm>
          <a:prstGeom prst="rect">
            <a:avLst/>
          </a:prstGeom>
          <a:effectLst>
            <a:outerShdw dist="34484" dir="5400000">
              <a:srgbClr val="040F31">
                <a:alpha val="23000"/>
              </a:srgbClr>
            </a:outerShdw>
          </a:effec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70300" y="609600"/>
            <a:ext cx="381000" cy="368300"/>
          </a:xfrm>
          <a:prstGeom prst="rect">
            <a:avLst/>
          </a:prstGeom>
          <a:effectLst>
            <a:outerShdw dist="34484" dir="5400000">
              <a:srgbClr val="040F31">
                <a:alpha val="23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7900" y="5143500"/>
            <a:ext cx="3632200" cy="3632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626100" y="3454400"/>
            <a:ext cx="70485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7300" b="1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질문</a:t>
            </a:r>
            <a:r>
              <a:rPr lang="en-US" sz="7300" b="1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sz="7300" b="1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있나요</a:t>
            </a:r>
            <a:r>
              <a:rPr lang="en-US" sz="7300" b="1" i="0" u="none" strike="noStrike">
                <a:solidFill>
                  <a:srgbClr val="040F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??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62500" y="419100"/>
            <a:ext cx="86995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2000" b="1" i="0" u="none" strike="noStrike" spc="500">
                <a:solidFill>
                  <a:srgbClr val="FFFFFF">
                    <a:alpha val="70196"/>
                  </a:srgb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2024_Summer_Makers_Day</a:t>
            </a:r>
          </a:p>
          <a:p>
            <a:pPr lvl="0" algn="ctr">
              <a:lnSpc>
                <a:spcPct val="124499"/>
              </a:lnSpc>
            </a:pPr>
            <a:r>
              <a:rPr lang="en-US" sz="2000" b="1" i="0" u="none" strike="noStrike" spc="500">
                <a:solidFill>
                  <a:srgbClr val="FFFFFF">
                    <a:alpha val="70196"/>
                  </a:srgb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Public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474</Words>
  <Application>Microsoft Office PowerPoint</Application>
  <PresentationFormat>사용자 지정</PresentationFormat>
  <Paragraphs>118</Paragraphs>
  <Slides>10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여기어때 잘난체 OTF</vt:lpstr>
      <vt:lpstr>Calibri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8</cp:revision>
  <dcterms:created xsi:type="dcterms:W3CDTF">2006-08-16T00:00:00Z</dcterms:created>
  <dcterms:modified xsi:type="dcterms:W3CDTF">2024-08-14T16:16:14Z</dcterms:modified>
</cp:coreProperties>
</file>