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2" r:id="rId6"/>
    <p:sldId id="265" r:id="rId7"/>
    <p:sldId id="266" r:id="rId8"/>
    <p:sldId id="267" r:id="rId9"/>
    <p:sldId id="261" r:id="rId10"/>
    <p:sldId id="260" r:id="rId11"/>
    <p:sldId id="259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E84"/>
    <a:srgbClr val="419CFF"/>
    <a:srgbClr val="FFFFFF"/>
    <a:srgbClr val="202123"/>
    <a:srgbClr val="353740"/>
    <a:srgbClr val="262626"/>
    <a:srgbClr val="48484A"/>
    <a:srgbClr val="B9C0CD"/>
    <a:srgbClr val="F2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6230" autoAdjust="0"/>
  </p:normalViewPr>
  <p:slideViewPr>
    <p:cSldViewPr snapToGrid="0">
      <p:cViewPr varScale="1">
        <p:scale>
          <a:sx n="105" d="100"/>
          <a:sy n="105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9" d="100"/>
        <a:sy n="15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AE645-9DAD-4240-A062-AC549E41C409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4E2EE-03B2-4CB8-8D13-7A4B62E1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1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4E2EE-03B2-4CB8-8D13-7A4B62E1D7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8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4E2EE-03B2-4CB8-8D13-7A4B62E1D7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1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4E2EE-03B2-4CB8-8D13-7A4B62E1D7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0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07046-FE29-78A3-390B-75E51713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1FA725-C5E7-6A1B-ABB8-F9D8906C9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D1439-D095-4B11-11DF-BD4C2405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E61B228-8D2E-4FD5-A750-F076585E193F}" type="datetimeFigureOut">
              <a:rPr lang="ko-KR" altLang="en-US" smtClean="0"/>
              <a:pPr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41072-8620-C97D-F177-52049BA5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A6285-14E6-24E5-EF3A-DBB19DF8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3D47A8E-9B9B-40BD-8712-21EBD15607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6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297C3-A115-E98C-FD38-B4EDBE94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DAC45E-517F-8C03-A54C-12147A437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D9BA1-2C64-9BA5-AC81-20892B1F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D7077-EE50-BAE2-EA7E-7BE06D07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0DE5A-E7D6-A0A6-A846-03FEC991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6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A95005-8D35-0304-689B-A2ACBA299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BC337-C9B4-DFA7-2BDD-5B933862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B42CE-184A-CDB8-B9BB-7EA2F8BC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A7125-4B93-6152-BCB5-97081CDE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7F684-6E6A-BF2F-363A-BF27BA46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2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63D7-1EEA-478B-3853-29EB8989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E340C-9696-A9CE-3865-1059ED894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A6A88-D32C-31C1-C8B2-C1A29D76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DC568-8AA2-DA20-0F36-70B13A18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F2CB2-55F0-3105-9DB3-A67D7C69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3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FA132-270E-0FC2-590F-FE10CDB4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E581D-CD60-5589-1AE5-806F5C79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D7642-331E-66EE-CDC9-9EB6C1E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8A96E-A09C-A2C5-5075-3E8B1896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1DE51-97C8-88B4-8E9C-0CAFB594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A595-3156-851C-E508-F0FD644E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D5529-B8CB-3644-29C5-29DC85429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FE50C-4F35-0683-6CB5-B26E8E85B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B2CA5-1D48-D0C0-F590-D2384A05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57715-4A8D-156A-D4A1-C7356EEB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87863-9544-3205-5DDB-4C21F7A7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4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4B310-1326-780C-C35E-EBB9A0E1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77A8B-2755-169F-C8B5-565885FF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448A6-F17A-9ED0-3A3E-80798948E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B0AAA4-18B3-2190-7B83-3ECB846E1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C61E7-8D3E-6854-12CA-4A80FEF29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2DB9D2-A536-E3AA-902A-0D594DF0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1ADA23-3875-EEA4-36A8-4D77223C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404BE-34A9-40BE-68B2-154F9E91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2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11837-6502-0F26-DE98-8147F48E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22B830-3946-08BA-1476-EAD431F0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45ED3B-B108-FB5E-B4B6-DE3156A7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BE0736-5852-1C49-8DA8-3D379535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84F7C7-53B6-9F1C-A6A5-5F629110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AC686A-3455-3459-9BF2-FA76A4DD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B8E3C1-52B5-A30A-6D14-78B7180A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5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33ED-D9D8-9431-12D5-B98F2A73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08867-FF3C-F8A1-8453-C711E488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4FD67-DA1E-007F-ACE1-94EAB7BB9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486AF-C573-2506-47F9-525A98B4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A0803-3981-3F71-9FD8-26B82486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4D6D1-DE65-0951-3CB2-681587F2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7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A5BEE-DC6F-091A-D099-70E55B97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264A56-952E-F95A-17C8-053F91ACE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05B4E-90BF-3D5E-3B95-B0127488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9E0A9-8B81-D7E5-63F2-E71003B9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15BAA-4B57-0B59-F422-F3BE8C7B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6FB33-D1F8-EE08-7A97-D062475A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8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497AF1-32DC-A6E5-20B3-D4E0D310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2C3A31-A132-2AA5-DF28-275822DD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1B6E6-0336-6AC1-F011-43271D5F0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1BD31-F9B6-7E77-187B-B0EB30156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C2713-2B58-E5F7-7E7F-C0EA4BC5D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B452F4-0995-F089-42D2-0903F9BCA7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4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A5FB27F-F6AC-204A-ACAE-0F468949690C}"/>
              </a:ext>
            </a:extLst>
          </p:cNvPr>
          <p:cNvSpPr/>
          <p:nvPr userDrawn="1"/>
        </p:nvSpPr>
        <p:spPr>
          <a:xfrm>
            <a:off x="2060575" y="6382847"/>
            <a:ext cx="8070850" cy="5165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4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BE587-0F48-561B-9CB2-FB298FDE8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포유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6E367C2-F2FC-7F31-0020-67EEC248E12A}"/>
              </a:ext>
            </a:extLst>
          </p:cNvPr>
          <p:cNvSpPr/>
          <p:nvPr/>
        </p:nvSpPr>
        <p:spPr>
          <a:xfrm flipH="1">
            <a:off x="5049993" y="3575946"/>
            <a:ext cx="2178709" cy="549494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자라나는새싹이지영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AFA0ABC-DCA1-880A-84AD-C4CC882163FE}"/>
              </a:ext>
            </a:extLst>
          </p:cNvPr>
          <p:cNvSpPr txBox="1">
            <a:spLocks/>
          </p:cNvSpPr>
          <p:nvPr/>
        </p:nvSpPr>
        <p:spPr>
          <a:xfrm>
            <a:off x="3229593" y="5015705"/>
            <a:ext cx="573281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불법 촬영 피해자를 위한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챗봇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A9BCE9E-4F1A-44B1-BEA1-5ECD13037D6C}"/>
              </a:ext>
            </a:extLst>
          </p:cNvPr>
          <p:cNvSpPr txBox="1">
            <a:spLocks/>
          </p:cNvSpPr>
          <p:nvPr/>
        </p:nvSpPr>
        <p:spPr>
          <a:xfrm>
            <a:off x="4617687" y="5532437"/>
            <a:ext cx="295662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For you</a:t>
            </a:r>
          </a:p>
        </p:txBody>
      </p:sp>
    </p:spTree>
    <p:extLst>
      <p:ext uri="{BB962C8B-B14F-4D97-AF65-F5344CB8AC3E}">
        <p14:creationId xmlns:p14="http://schemas.microsoft.com/office/powerpoint/2010/main" val="41433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서비스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AFD1E-7D93-9514-C8D5-DFA7B5C1DABC}"/>
              </a:ext>
            </a:extLst>
          </p:cNvPr>
          <p:cNvSpPr txBox="1"/>
          <p:nvPr/>
        </p:nvSpPr>
        <p:spPr>
          <a:xfrm>
            <a:off x="3620111" y="4552844"/>
            <a:ext cx="272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법률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지식 제공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3AE96-D0F7-D492-6F3D-3E1FD47C61AB}"/>
              </a:ext>
            </a:extLst>
          </p:cNvPr>
          <p:cNvSpPr txBox="1"/>
          <p:nvPr/>
        </p:nvSpPr>
        <p:spPr>
          <a:xfrm>
            <a:off x="3206145" y="1584515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위로의 말 제공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0A2848-51A0-FAF8-280C-6610094912C6}"/>
              </a:ext>
            </a:extLst>
          </p:cNvPr>
          <p:cNvSpPr/>
          <p:nvPr/>
        </p:nvSpPr>
        <p:spPr>
          <a:xfrm>
            <a:off x="6096000" y="277828"/>
            <a:ext cx="5461683" cy="5937621"/>
          </a:xfrm>
          <a:prstGeom prst="roundRect">
            <a:avLst>
              <a:gd name="adj" fmla="val 7621"/>
            </a:avLst>
          </a:prstGeom>
          <a:solidFill>
            <a:srgbClr val="F2F2F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AC25545-02A4-0BDF-ED11-07D5A42DB62F}"/>
              </a:ext>
            </a:extLst>
          </p:cNvPr>
          <p:cNvGrpSpPr/>
          <p:nvPr/>
        </p:nvGrpSpPr>
        <p:grpSpPr>
          <a:xfrm>
            <a:off x="6413265" y="475348"/>
            <a:ext cx="5001333" cy="5508247"/>
            <a:chOff x="656734" y="345811"/>
            <a:chExt cx="5001333" cy="5508247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01FC89B7-2938-05C4-D263-EF7A1DE47E35}"/>
                </a:ext>
              </a:extLst>
            </p:cNvPr>
            <p:cNvSpPr/>
            <p:nvPr/>
          </p:nvSpPr>
          <p:spPr>
            <a:xfrm>
              <a:off x="1845107" y="345811"/>
              <a:ext cx="3695680" cy="914399"/>
            </a:xfrm>
            <a:prstGeom prst="wedgeRoundRectCallout">
              <a:avLst>
                <a:gd name="adj1" fmla="val 55856"/>
                <a:gd name="adj2" fmla="val -36479"/>
                <a:gd name="adj3" fmla="val 16667"/>
              </a:avLst>
            </a:prstGeom>
            <a:solidFill>
              <a:srgbClr val="419C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애인이 허락없이 내 영상을 유포한 것 같아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무섭고 두려워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...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ACEE0ED-7158-A687-B496-68DE6025A226}"/>
                </a:ext>
              </a:extLst>
            </p:cNvPr>
            <p:cNvSpPr/>
            <p:nvPr/>
          </p:nvSpPr>
          <p:spPr>
            <a:xfrm flipH="1">
              <a:off x="774014" y="1703806"/>
              <a:ext cx="4884053" cy="1174331"/>
            </a:xfrm>
            <a:prstGeom prst="wedgeRoundRectCallout">
              <a:avLst>
                <a:gd name="adj1" fmla="val 55856"/>
                <a:gd name="adj2" fmla="val -36479"/>
                <a:gd name="adj3" fmla="val 166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많이 힘들었죠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?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당신의 잘못이 </a:t>
              </a:r>
              <a:r>
                <a:rPr lang="ko-KR" altLang="en-US" sz="1600" dirty="0" err="1">
                  <a:solidFill>
                    <a:schemeClr val="bg1">
                      <a:lumMod val="95000"/>
                    </a:schemeClr>
                  </a:solidFill>
                </a:rPr>
                <a:t>아니에요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너무 두려워 말아요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당신은 혼자가 </a:t>
              </a:r>
              <a:r>
                <a:rPr lang="ko-KR" altLang="en-US" sz="1600" dirty="0" err="1">
                  <a:solidFill>
                    <a:schemeClr val="bg1">
                      <a:lumMod val="95000"/>
                    </a:schemeClr>
                  </a:solidFill>
                </a:rPr>
                <a:t>아니에요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제가 당신에게 도움이 되어 줄게요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</p:txBody>
        </p:sp>
        <p:sp>
          <p:nvSpPr>
            <p:cNvPr id="13" name="말풍선: 모서리가 둥근 사각형 12">
              <a:extLst>
                <a:ext uri="{FF2B5EF4-FFF2-40B4-BE49-F238E27FC236}">
                  <a16:creationId xmlns:a16="http://schemas.microsoft.com/office/drawing/2014/main" id="{32AF3895-B9DB-D195-3620-4E5C6940CCA7}"/>
                </a:ext>
              </a:extLst>
            </p:cNvPr>
            <p:cNvSpPr/>
            <p:nvPr/>
          </p:nvSpPr>
          <p:spPr>
            <a:xfrm>
              <a:off x="1845107" y="3321733"/>
              <a:ext cx="3695680" cy="914399"/>
            </a:xfrm>
            <a:prstGeom prst="wedgeRoundRectCallout">
              <a:avLst>
                <a:gd name="adj1" fmla="val 55856"/>
                <a:gd name="adj2" fmla="val -36479"/>
                <a:gd name="adj3" fmla="val 16667"/>
              </a:avLst>
            </a:prstGeom>
            <a:solidFill>
              <a:srgbClr val="419C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유포된 영상을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삭제하고 싶어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관련된 법률을 알려줘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말풍선: 모서리가 둥근 사각형 13">
              <a:extLst>
                <a:ext uri="{FF2B5EF4-FFF2-40B4-BE49-F238E27FC236}">
                  <a16:creationId xmlns:a16="http://schemas.microsoft.com/office/drawing/2014/main" id="{B9D610F7-6E1A-D636-2381-A7B8D308992D}"/>
                </a:ext>
              </a:extLst>
            </p:cNvPr>
            <p:cNvSpPr/>
            <p:nvPr/>
          </p:nvSpPr>
          <p:spPr>
            <a:xfrm flipH="1">
              <a:off x="656734" y="4679727"/>
              <a:ext cx="4884053" cy="1174331"/>
            </a:xfrm>
            <a:prstGeom prst="wedgeRoundRectCallout">
              <a:avLst>
                <a:gd name="adj1" fmla="val 55856"/>
                <a:gd name="adj2" fmla="val -36479"/>
                <a:gd name="adj3" fmla="val 166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피해자보호 등에 관한 법률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제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조의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3)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에 따라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국가는 특정 </a:t>
              </a:r>
              <a:r>
                <a:rPr lang="ko-KR" altLang="en-US" sz="1600" dirty="0" err="1">
                  <a:solidFill>
                    <a:schemeClr val="bg1">
                      <a:lumMod val="95000"/>
                    </a:schemeClr>
                  </a:solidFill>
                </a:rPr>
                <a:t>촬영물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 또는 복제물 등이 유포되어 피해를 입은 사람에 대상자로 하여 삭제를 위한 지원할 수 있습니다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</p:txBody>
        </p:sp>
      </p:grpSp>
      <p:pic>
        <p:nvPicPr>
          <p:cNvPr id="22" name="내용 개체 틀 5" descr="상징, 로고, 그래픽, 폰트이(가) 표시된 사진&#10;&#10;자동 생성된 설명">
            <a:extLst>
              <a:ext uri="{FF2B5EF4-FFF2-40B4-BE49-F238E27FC236}">
                <a16:creationId xmlns:a16="http://schemas.microsoft.com/office/drawing/2014/main" id="{51448F8A-77D7-43B9-8CA8-A7A41B037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43" b="92513" l="7847" r="91289">
                        <a14:foregroundMark x1="9791" y1="40821" x2="9791" y2="40821"/>
                        <a14:foregroundMark x1="91289" y1="54140" x2="91289" y2="54140"/>
                        <a14:foregroundMark x1="54356" y1="92513" x2="54356" y2="92513"/>
                        <a14:foregroundMark x1="43341" y1="9215" x2="43341" y2="9215"/>
                        <a14:foregroundMark x1="7847" y1="39381" x2="7847" y2="39381"/>
                      </a14:backgroundRemoval>
                    </a14:imgEffect>
                    <a14:imgEffect>
                      <a14:saturation sat="134000"/>
                    </a14:imgEffect>
                    <a14:imgEffect>
                      <a14:brightnessContrast bright="100000"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4" y="1729701"/>
            <a:ext cx="2055647" cy="2055647"/>
          </a:xfr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93ED7E-F827-89D1-8847-E8FC0C3E5AF4}"/>
              </a:ext>
            </a:extLst>
          </p:cNvPr>
          <p:cNvSpPr txBox="1"/>
          <p:nvPr/>
        </p:nvSpPr>
        <p:spPr>
          <a:xfrm>
            <a:off x="762874" y="3785348"/>
            <a:ext cx="295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Prompt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Engineering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Fine-tuning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Chat-GPT 3.5 turbo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849D726-36C5-AE71-3BA9-5D078CE3528A}"/>
              </a:ext>
            </a:extLst>
          </p:cNvPr>
          <p:cNvCxnSpPr>
            <a:cxnSpLocks/>
          </p:cNvCxnSpPr>
          <p:nvPr/>
        </p:nvCxnSpPr>
        <p:spPr>
          <a:xfrm>
            <a:off x="2203867" y="1065960"/>
            <a:ext cx="0" cy="531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7882A3-4BD9-5283-1146-0C986F873F96}"/>
              </a:ext>
            </a:extLst>
          </p:cNvPr>
          <p:cNvCxnSpPr>
            <a:cxnSpLocks/>
          </p:cNvCxnSpPr>
          <p:nvPr/>
        </p:nvCxnSpPr>
        <p:spPr>
          <a:xfrm>
            <a:off x="2203867" y="4858675"/>
            <a:ext cx="0" cy="531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5BF964-DFA2-2FA3-5EC1-BF9F7D04A415}"/>
              </a:ext>
            </a:extLst>
          </p:cNvPr>
          <p:cNvSpPr txBox="1"/>
          <p:nvPr/>
        </p:nvSpPr>
        <p:spPr>
          <a:xfrm>
            <a:off x="462264" y="521417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19C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input</a:t>
            </a:r>
            <a:endParaRPr lang="ko-KR" altLang="en-US" sz="2400" b="1" dirty="0">
              <a:solidFill>
                <a:srgbClr val="419CFF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9C1F2-B4B1-524A-D4BE-04E864B43F9D}"/>
              </a:ext>
            </a:extLst>
          </p:cNvPr>
          <p:cNvSpPr txBox="1"/>
          <p:nvPr/>
        </p:nvSpPr>
        <p:spPr>
          <a:xfrm>
            <a:off x="424944" y="5521569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output</a:t>
            </a:r>
            <a:endParaRPr lang="ko-KR" altLang="en-US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367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서비스 활용방안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705F50A8-98F0-5A0E-15EE-0504C4185513}"/>
              </a:ext>
            </a:extLst>
          </p:cNvPr>
          <p:cNvSpPr/>
          <p:nvPr/>
        </p:nvSpPr>
        <p:spPr>
          <a:xfrm flipH="1">
            <a:off x="727400" y="1526681"/>
            <a:ext cx="2138208" cy="549494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관련 법률 지식 상담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7690CABF-9414-C62A-B28A-88A7B2E78F22}"/>
              </a:ext>
            </a:extLst>
          </p:cNvPr>
          <p:cNvSpPr/>
          <p:nvPr/>
        </p:nvSpPr>
        <p:spPr>
          <a:xfrm flipH="1">
            <a:off x="727400" y="2506087"/>
            <a:ext cx="2138208" cy="549494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위로의 메시지 전달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D14ABA1-8F69-FFFA-4C61-889F89F1A2E4}"/>
              </a:ext>
            </a:extLst>
          </p:cNvPr>
          <p:cNvSpPr/>
          <p:nvPr/>
        </p:nvSpPr>
        <p:spPr>
          <a:xfrm flipH="1">
            <a:off x="727400" y="4464899"/>
            <a:ext cx="2138208" cy="549494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관련 기관 정보 제공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F5F9577E-1C85-11B9-CF0D-AAAF2619502B}"/>
              </a:ext>
            </a:extLst>
          </p:cNvPr>
          <p:cNvSpPr/>
          <p:nvPr/>
        </p:nvSpPr>
        <p:spPr>
          <a:xfrm flipH="1">
            <a:off x="727400" y="5444303"/>
            <a:ext cx="2608613" cy="549494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피해자 극단적 선택 예방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E7E1E9C2-3B21-B893-49D4-D8899C1A16A4}"/>
              </a:ext>
            </a:extLst>
          </p:cNvPr>
          <p:cNvSpPr/>
          <p:nvPr/>
        </p:nvSpPr>
        <p:spPr>
          <a:xfrm flipH="1">
            <a:off x="727400" y="3485493"/>
            <a:ext cx="2138207" cy="549494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피해자의 사회 복귀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320FD-16D7-BE5A-690B-69822AB1CEF5}"/>
              </a:ext>
            </a:extLst>
          </p:cNvPr>
          <p:cNvSpPr txBox="1"/>
          <p:nvPr/>
        </p:nvSpPr>
        <p:spPr>
          <a:xfrm>
            <a:off x="339573" y="648393"/>
            <a:ext cx="22164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2800" b="1" dirty="0">
                <a:solidFill>
                  <a:schemeClr val="bg1"/>
                </a:solidFill>
              </a:rPr>
              <a:t>기대효과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368BAF-D503-705F-13ED-EA71D37B2E3A}"/>
              </a:ext>
            </a:extLst>
          </p:cNvPr>
          <p:cNvCxnSpPr>
            <a:cxnSpLocks/>
          </p:cNvCxnSpPr>
          <p:nvPr/>
        </p:nvCxnSpPr>
        <p:spPr>
          <a:xfrm>
            <a:off x="652079" y="1175339"/>
            <a:ext cx="15914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C2776A-8DA4-C398-86BD-CCDDF66695E3}"/>
              </a:ext>
            </a:extLst>
          </p:cNvPr>
          <p:cNvSpPr txBox="1"/>
          <p:nvPr/>
        </p:nvSpPr>
        <p:spPr>
          <a:xfrm>
            <a:off x="8285698" y="1526681"/>
            <a:ext cx="1782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STT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도입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99FE9-D841-7327-5B65-58AC574442DF}"/>
              </a:ext>
            </a:extLst>
          </p:cNvPr>
          <p:cNvSpPr txBox="1"/>
          <p:nvPr/>
        </p:nvSpPr>
        <p:spPr>
          <a:xfrm>
            <a:off x="4210529" y="1531417"/>
            <a:ext cx="3381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도움이 될 수 있는 영상 링크 제공 </a:t>
            </a:r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D35AE853-D85A-6B0D-4845-476C23618549}"/>
              </a:ext>
            </a:extLst>
          </p:cNvPr>
          <p:cNvSpPr/>
          <p:nvPr/>
        </p:nvSpPr>
        <p:spPr>
          <a:xfrm flipH="1">
            <a:off x="4324213" y="2104576"/>
            <a:ext cx="3623665" cy="1174331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이 영상을 참고하여 영상 삭제에 대한 도움을 요청해보세요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altLang="ko-KR" sz="1600" u="sng" dirty="0">
                <a:solidFill>
                  <a:schemeClr val="bg1">
                    <a:lumMod val="95000"/>
                  </a:schemeClr>
                </a:solidFill>
              </a:rPr>
              <a:t>https://youtu.be/hep1iTc2HOo?si=Mf_ZFlaAJZvKGyAZ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648553E-52EC-9D71-4F59-CFE91985C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0" b="7101"/>
          <a:stretch/>
        </p:blipFill>
        <p:spPr>
          <a:xfrm>
            <a:off x="4416076" y="3376952"/>
            <a:ext cx="3439938" cy="2528311"/>
          </a:xfrm>
          <a:prstGeom prst="round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7566091-FE8E-DCB6-1455-FC209FAB5634}"/>
              </a:ext>
            </a:extLst>
          </p:cNvPr>
          <p:cNvSpPr txBox="1"/>
          <p:nvPr/>
        </p:nvSpPr>
        <p:spPr>
          <a:xfrm>
            <a:off x="8517728" y="2657189"/>
            <a:ext cx="3146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FFFFFF"/>
                </a:solidFill>
              </a:rPr>
              <a:t>음성을 </a:t>
            </a:r>
            <a:r>
              <a:rPr lang="en-US" altLang="ko-KR" dirty="0">
                <a:solidFill>
                  <a:srgbClr val="FFFFFF"/>
                </a:solidFill>
              </a:rPr>
              <a:t>text</a:t>
            </a:r>
            <a:r>
              <a:rPr lang="ko-KR" altLang="en-US" dirty="0">
                <a:solidFill>
                  <a:srgbClr val="FFFFFF"/>
                </a:solidFill>
              </a:rPr>
              <a:t>로 변환해주는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기술로 사용자의 편의성 증진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2027FE-9796-4B4F-50E4-E263B9ABE77F}"/>
              </a:ext>
            </a:extLst>
          </p:cNvPr>
          <p:cNvSpPr txBox="1"/>
          <p:nvPr/>
        </p:nvSpPr>
        <p:spPr>
          <a:xfrm>
            <a:off x="8472010" y="3695911"/>
            <a:ext cx="1746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상담 대상 확대</a:t>
            </a:r>
          </a:p>
        </p:txBody>
      </p:sp>
      <p:pic>
        <p:nvPicPr>
          <p:cNvPr id="33" name="그래픽 32" descr="그룹 단색으로 채워진">
            <a:extLst>
              <a:ext uri="{FF2B5EF4-FFF2-40B4-BE49-F238E27FC236}">
                <a16:creationId xmlns:a16="http://schemas.microsoft.com/office/drawing/2014/main" id="{EB117D1F-D269-C35E-82E9-B44971A88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0359" y="4039844"/>
            <a:ext cx="1354438" cy="135443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5C9AA61-A05A-5761-C02F-9AA1A256288A}"/>
              </a:ext>
            </a:extLst>
          </p:cNvPr>
          <p:cNvSpPr txBox="1"/>
          <p:nvPr/>
        </p:nvSpPr>
        <p:spPr>
          <a:xfrm>
            <a:off x="8399584" y="5345629"/>
            <a:ext cx="3337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FFFFFF"/>
                </a:solidFill>
              </a:rPr>
              <a:t>다양한 피해자의 법률 및 고민 상담을 위한 서비스 대상 범위 확대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6CBF84-2D39-B317-CE29-BE6070E5D3BA}"/>
              </a:ext>
            </a:extLst>
          </p:cNvPr>
          <p:cNvSpPr txBox="1"/>
          <p:nvPr/>
        </p:nvSpPr>
        <p:spPr>
          <a:xfrm>
            <a:off x="3113475" y="629286"/>
            <a:ext cx="3852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</a:rPr>
              <a:t>확장 가능성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0F8144E-B074-62F9-A6F6-B2B9777E17BB}"/>
              </a:ext>
            </a:extLst>
          </p:cNvPr>
          <p:cNvCxnSpPr>
            <a:cxnSpLocks/>
          </p:cNvCxnSpPr>
          <p:nvPr/>
        </p:nvCxnSpPr>
        <p:spPr>
          <a:xfrm>
            <a:off x="4210529" y="1174789"/>
            <a:ext cx="17824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BDB7C8-09CF-9D2F-02C4-C313B4031D49}"/>
              </a:ext>
            </a:extLst>
          </p:cNvPr>
          <p:cNvSpPr/>
          <p:nvPr/>
        </p:nvSpPr>
        <p:spPr>
          <a:xfrm>
            <a:off x="4155486" y="1547966"/>
            <a:ext cx="45719" cy="336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2451E0-8A72-1C60-ABBC-41E66AC394F0}"/>
              </a:ext>
            </a:extLst>
          </p:cNvPr>
          <p:cNvSpPr/>
          <p:nvPr/>
        </p:nvSpPr>
        <p:spPr>
          <a:xfrm>
            <a:off x="8472009" y="1561037"/>
            <a:ext cx="45719" cy="336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C89294-7ED6-1A27-760C-619769F4EF6E}"/>
              </a:ext>
            </a:extLst>
          </p:cNvPr>
          <p:cNvSpPr/>
          <p:nvPr/>
        </p:nvSpPr>
        <p:spPr>
          <a:xfrm>
            <a:off x="8472010" y="3709859"/>
            <a:ext cx="45719" cy="336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래픽 47" descr="무선 마이크 단색으로 채워진">
            <a:extLst>
              <a:ext uri="{FF2B5EF4-FFF2-40B4-BE49-F238E27FC236}">
                <a16:creationId xmlns:a16="http://schemas.microsoft.com/office/drawing/2014/main" id="{806A4B27-51A4-D9D3-C444-5C5FD8281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9022" y="2050084"/>
            <a:ext cx="549495" cy="5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3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본선 잘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다녀올게요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D5470-F0C0-3169-4029-5E02E7E90662}"/>
              </a:ext>
            </a:extLst>
          </p:cNvPr>
          <p:cNvSpPr txBox="1"/>
          <p:nvPr/>
        </p:nvSpPr>
        <p:spPr>
          <a:xfrm>
            <a:off x="4015913" y="2423468"/>
            <a:ext cx="4160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Thank you</a:t>
            </a:r>
            <a:endParaRPr lang="ko-KR" altLang="en-US" sz="66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540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84E676-E091-9801-986A-8B40C298E782}"/>
              </a:ext>
            </a:extLst>
          </p:cNvPr>
          <p:cNvSpPr txBox="1"/>
          <p:nvPr/>
        </p:nvSpPr>
        <p:spPr>
          <a:xfrm>
            <a:off x="1940239" y="915940"/>
            <a:ext cx="9082084" cy="502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2024.07.02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 err="1">
                <a:solidFill>
                  <a:srgbClr val="419CFF">
                    <a:alpha val="39000"/>
                  </a:srgbClr>
                </a:solidFill>
              </a:rPr>
              <a:t>자라나라새싹아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단톡방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개설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2024.07.03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팀 이름 </a:t>
            </a:r>
            <a:r>
              <a:rPr lang="ko-KR" altLang="en-US" dirty="0" err="1">
                <a:solidFill>
                  <a:srgbClr val="419CFF">
                    <a:alpha val="39000"/>
                  </a:srgbClr>
                </a:solidFill>
              </a:rPr>
              <a:t>자라나는새싹이지영</a:t>
            </a:r>
            <a:endParaRPr lang="en-US" altLang="ko-KR" dirty="0">
              <a:solidFill>
                <a:srgbClr val="419CFF">
                  <a:alpha val="39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2024.07.04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데이콘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새싹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해커톤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예선 참가</a:t>
            </a:r>
            <a:r>
              <a:rPr lang="en-US" altLang="ko-KR" dirty="0">
                <a:solidFill>
                  <a:srgbClr val="419CFF">
                    <a:alpha val="39000"/>
                  </a:srgb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및 </a:t>
            </a:r>
            <a:r>
              <a:rPr lang="ko-KR" altLang="en-US" dirty="0" err="1">
                <a:solidFill>
                  <a:srgbClr val="419CFF">
                    <a:alpha val="39000"/>
                  </a:srgbClr>
                </a:solidFill>
              </a:rPr>
              <a:t>팀빌딩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전원 완료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2024.07.05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 err="1">
                <a:solidFill>
                  <a:srgbClr val="419CFF">
                    <a:alpha val="39000"/>
                  </a:srgbClr>
                </a:solidFill>
              </a:rPr>
              <a:t>자라나는새싹이지영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노션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및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깃허브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개설 완료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2024.07.06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22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시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첫 회의</a:t>
            </a:r>
            <a:r>
              <a:rPr lang="en-US" altLang="ko-KR" dirty="0">
                <a:solidFill>
                  <a:srgbClr val="419CFF">
                    <a:alpha val="39000"/>
                  </a:srgb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진행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2024.07.09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20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시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두 번째 회의</a:t>
            </a:r>
            <a:r>
              <a:rPr lang="en-US" altLang="ko-KR" dirty="0">
                <a:solidFill>
                  <a:srgbClr val="419CFF">
                    <a:alpha val="39000"/>
                  </a:srgb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진행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2024.07.13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16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시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세 번째 회의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진행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2024.07.17 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18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시 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40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분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네 번째 회의</a:t>
            </a:r>
            <a:r>
              <a:rPr lang="en-US" altLang="ko-KR" dirty="0">
                <a:solidFill>
                  <a:srgbClr val="419CFF">
                    <a:alpha val="39000"/>
                  </a:srgb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진행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2024.07.20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대면으로 진행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프론트 및 백 기본 구성 완료</a:t>
            </a:r>
            <a:endParaRPr lang="en-US" altLang="ko-KR" dirty="0">
              <a:solidFill>
                <a:schemeClr val="bg1">
                  <a:lumMod val="95000"/>
                  <a:alpha val="39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2024.07.21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프롬프트하여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419CFF">
                    <a:alpha val="39000"/>
                  </a:srgbClr>
                </a:solidFill>
              </a:rPr>
              <a:t>Fine-tuning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진행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모든 결과물 합치기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2024.07.22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2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시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새싹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해커톤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예선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제출 완료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2024.07.26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10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시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본선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진출 확정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F89D738-B044-A3C1-B297-800A3D0B8D89}"/>
              </a:ext>
            </a:extLst>
          </p:cNvPr>
          <p:cNvSpPr txBox="1">
            <a:spLocks/>
          </p:cNvSpPr>
          <p:nvPr/>
        </p:nvSpPr>
        <p:spPr>
          <a:xfrm>
            <a:off x="4617686" y="6452188"/>
            <a:ext cx="295662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History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65ABD-A5E2-EF21-9EB1-B89FAAA4F74C}"/>
              </a:ext>
            </a:extLst>
          </p:cNvPr>
          <p:cNvSpPr txBox="1"/>
          <p:nvPr/>
        </p:nvSpPr>
        <p:spPr>
          <a:xfrm>
            <a:off x="6481281" y="2274838"/>
            <a:ext cx="3557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개발 동기</a:t>
            </a:r>
            <a:endParaRPr lang="en-US" altLang="ko-KR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주요 활용 데이터</a:t>
            </a:r>
            <a:endParaRPr lang="en-US" altLang="ko-KR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개발 과정</a:t>
            </a:r>
            <a:endParaRPr lang="en-US" altLang="ko-KR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서비스 소개</a:t>
            </a:r>
            <a:endParaRPr lang="en-US" altLang="ko-KR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서비스 활용 방안</a:t>
            </a:r>
            <a:endParaRPr lang="en-US" altLang="ko-KR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endParaRPr lang="ko-KR" altLang="en-US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AAFAE8-219B-1B19-0E52-3E6B87DE0D66}"/>
              </a:ext>
            </a:extLst>
          </p:cNvPr>
          <p:cNvSpPr/>
          <p:nvPr/>
        </p:nvSpPr>
        <p:spPr>
          <a:xfrm>
            <a:off x="10093628" y="2359420"/>
            <a:ext cx="45719" cy="1782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0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84A1B81F-054E-E039-EC83-80252D621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93" b="18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AFA37C-E98A-0C1E-ED3D-4F22E64B6C5C}"/>
              </a:ext>
            </a:extLst>
          </p:cNvPr>
          <p:cNvSpPr/>
          <p:nvPr/>
        </p:nvSpPr>
        <p:spPr>
          <a:xfrm>
            <a:off x="0" y="-649195"/>
            <a:ext cx="12192000" cy="6916646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FED09-3F68-67DD-47A2-B3ECB5FFC92C}"/>
              </a:ext>
            </a:extLst>
          </p:cNvPr>
          <p:cNvSpPr txBox="1"/>
          <p:nvPr/>
        </p:nvSpPr>
        <p:spPr>
          <a:xfrm>
            <a:off x="4534351" y="448734"/>
            <a:ext cx="73998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600" dirty="0"/>
              <a:t>누구에게도 말하지 못했던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3DFF5-CFAC-60D8-8134-CC4DD65861FC}"/>
              </a:ext>
            </a:extLst>
          </p:cNvPr>
          <p:cNvSpPr txBox="1"/>
          <p:nvPr/>
        </p:nvSpPr>
        <p:spPr>
          <a:xfrm>
            <a:off x="4331581" y="355601"/>
            <a:ext cx="73998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600" dirty="0">
                <a:solidFill>
                  <a:schemeClr val="bg1">
                    <a:lumMod val="95000"/>
                  </a:schemeClr>
                </a:solidFill>
              </a:rPr>
              <a:t>누구에게도 </a:t>
            </a:r>
            <a:r>
              <a:rPr lang="ko-KR" altLang="en-US" sz="6600" dirty="0">
                <a:solidFill>
                  <a:schemeClr val="bg1">
                    <a:lumMod val="75000"/>
                  </a:schemeClr>
                </a:solidFill>
              </a:rPr>
              <a:t>말하지</a:t>
            </a:r>
            <a:r>
              <a:rPr lang="ko-KR" altLang="en-US" sz="6600" dirty="0">
                <a:solidFill>
                  <a:schemeClr val="bg1">
                    <a:lumMod val="95000"/>
                  </a:schemeClr>
                </a:solidFill>
              </a:rPr>
              <a:t> 못했던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02701-2581-CDAA-0DEB-14C8D0EBA511}"/>
              </a:ext>
            </a:extLst>
          </p:cNvPr>
          <p:cNvSpPr txBox="1"/>
          <p:nvPr/>
        </p:nvSpPr>
        <p:spPr>
          <a:xfrm>
            <a:off x="7574314" y="3180990"/>
            <a:ext cx="4157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디지털 성범죄 피해자는 피해 사실을 알리기 어려워 혼자 고민하다 안 좋은 결말을 맞는 경우가 많다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피해자가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챗봇에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피해 사실을 털어놓고 법률 및 정신적 상담을 받아 다시 일어설 수 있기를 바라는 마음에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‘</a:t>
            </a:r>
            <a:r>
              <a:rPr lang="ko-KR" altLang="en-US" dirty="0">
                <a:solidFill>
                  <a:srgbClr val="419CFF"/>
                </a:solidFill>
              </a:rPr>
              <a:t>포유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개발하였다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6116393A-E163-977E-6E02-1FA2BD514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F5B4C3E-8180-ED41-A00F-9F16F8B7DAC0}"/>
              </a:ext>
            </a:extLst>
          </p:cNvPr>
          <p:cNvSpPr/>
          <p:nvPr/>
        </p:nvSpPr>
        <p:spPr>
          <a:xfrm>
            <a:off x="2060575" y="6382847"/>
            <a:ext cx="8070850" cy="5165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6001068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개발 동기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1FFCCA1-75D1-96A0-0C0E-A32DD3BD1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b="24499"/>
          <a:stretch/>
        </p:blipFill>
        <p:spPr>
          <a:xfrm>
            <a:off x="2296762" y="2661941"/>
            <a:ext cx="4641850" cy="1747073"/>
          </a:xfrm>
          <a:prstGeom prst="roundRect">
            <a:avLst/>
          </a:prstGeom>
          <a:effectLst>
            <a:softEdge rad="6350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63B6AC6-4B3A-ADE5-ADD6-5A4111E508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35588" y="4601682"/>
            <a:ext cx="4641850" cy="1665769"/>
          </a:xfrm>
          <a:prstGeom prst="roundRect">
            <a:avLst/>
          </a:prstGeom>
          <a:effectLst>
            <a:softEdge rad="63500"/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E62F331-8806-F180-C005-AB05BF4FCC9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134548" y="724582"/>
            <a:ext cx="4265256" cy="1744691"/>
          </a:xfrm>
          <a:prstGeom prst="roundRect">
            <a:avLst/>
          </a:prstGeom>
          <a:effectLst>
            <a:softEdge rad="63500"/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3F9CE62-5302-FC65-4FD7-8AC798CF58F8}"/>
              </a:ext>
            </a:extLst>
          </p:cNvPr>
          <p:cNvSpPr txBox="1"/>
          <p:nvPr/>
        </p:nvSpPr>
        <p:spPr>
          <a:xfrm>
            <a:off x="4331581" y="1913723"/>
            <a:ext cx="2538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이가영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몰카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피해자에게 전화하면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자살했다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대답이 돌아온다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중앙일보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2017.08.05, https://v.daum.net/v/20170805015746198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ACC9AF-5841-C7FC-5843-DADD811C6E3A}"/>
              </a:ext>
            </a:extLst>
          </p:cNvPr>
          <p:cNvSpPr txBox="1"/>
          <p:nvPr/>
        </p:nvSpPr>
        <p:spPr>
          <a:xfrm>
            <a:off x="511210" y="3418088"/>
            <a:ext cx="178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김민정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“'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롤스로이스男 마약 처방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의사에 불법촬영 당한 피해자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끝내 사망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이데일리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2024.05.31, https://www.edaily.co.kr/News/Read?newsId=01213606638894496&amp;mediaCodeNo=257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4938B3-D115-8D20-DC72-69FE7E95C0FB}"/>
              </a:ext>
            </a:extLst>
          </p:cNvPr>
          <p:cNvSpPr txBox="1"/>
          <p:nvPr/>
        </p:nvSpPr>
        <p:spPr>
          <a:xfrm>
            <a:off x="4825372" y="5324522"/>
            <a:ext cx="17855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김예린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“＇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잊고 살고 싶은데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’…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불법촬영에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무너져내린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피해자 가족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연합뉴스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TV, 2023.12.04, https://yonhapnewstv.co.kr/news/MYH20231204000800641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주요 활용 데이터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46D6AC-1418-629E-0F65-DFF08B7D6A9C}"/>
              </a:ext>
            </a:extLst>
          </p:cNvPr>
          <p:cNvGrpSpPr/>
          <p:nvPr/>
        </p:nvGrpSpPr>
        <p:grpSpPr>
          <a:xfrm>
            <a:off x="582134" y="1763365"/>
            <a:ext cx="5348243" cy="3381409"/>
            <a:chOff x="891052" y="758808"/>
            <a:chExt cx="5348243" cy="33814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5C7A13-426C-6FD0-90A8-6432627A4456}"/>
                </a:ext>
              </a:extLst>
            </p:cNvPr>
            <p:cNvSpPr txBox="1"/>
            <p:nvPr/>
          </p:nvSpPr>
          <p:spPr>
            <a:xfrm>
              <a:off x="907896" y="2723978"/>
              <a:ext cx="512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정보통신망 이용촉진 및 정보보호 등에 관한 법률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B6EA67-B414-A8CC-7FC5-914DAE049E1B}"/>
                </a:ext>
              </a:extLst>
            </p:cNvPr>
            <p:cNvSpPr txBox="1"/>
            <p:nvPr/>
          </p:nvSpPr>
          <p:spPr>
            <a:xfrm>
              <a:off x="907896" y="2170499"/>
              <a:ext cx="512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성폭력방지 및 피해자보호 등에 관한 법률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0FC43A-723E-C188-AE75-58BDE8206412}"/>
                </a:ext>
              </a:extLst>
            </p:cNvPr>
            <p:cNvSpPr txBox="1"/>
            <p:nvPr/>
          </p:nvSpPr>
          <p:spPr>
            <a:xfrm>
              <a:off x="907896" y="1617020"/>
              <a:ext cx="512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성폭력범죄의 처벌 등에 관한 특례법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C398A6A-A18D-3382-FFD0-FDBF4EE3E2A4}"/>
                </a:ext>
              </a:extLst>
            </p:cNvPr>
            <p:cNvCxnSpPr>
              <a:cxnSpLocks/>
            </p:cNvCxnSpPr>
            <p:nvPr/>
          </p:nvCxnSpPr>
          <p:spPr>
            <a:xfrm>
              <a:off x="891052" y="2109234"/>
              <a:ext cx="49505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16B9C2-2880-FE51-DDA5-1C17915F93C1}"/>
                </a:ext>
              </a:extLst>
            </p:cNvPr>
            <p:cNvSpPr txBox="1"/>
            <p:nvPr/>
          </p:nvSpPr>
          <p:spPr>
            <a:xfrm>
              <a:off x="907896" y="3277458"/>
              <a:ext cx="512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법제처 판례 본문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9E41E0A-48E7-8CC3-42E3-5A36C4A58549}"/>
                </a:ext>
              </a:extLst>
            </p:cNvPr>
            <p:cNvCxnSpPr>
              <a:cxnSpLocks/>
            </p:cNvCxnSpPr>
            <p:nvPr/>
          </p:nvCxnSpPr>
          <p:spPr>
            <a:xfrm>
              <a:off x="891052" y="1539834"/>
              <a:ext cx="49505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1DA2A73-933E-6E6D-F66F-09D49A55D4AD}"/>
                </a:ext>
              </a:extLst>
            </p:cNvPr>
            <p:cNvCxnSpPr>
              <a:cxnSpLocks/>
            </p:cNvCxnSpPr>
            <p:nvPr/>
          </p:nvCxnSpPr>
          <p:spPr>
            <a:xfrm>
              <a:off x="891052" y="2678634"/>
              <a:ext cx="49505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AD7AB03-4173-A784-42C4-7D679E9A4436}"/>
                </a:ext>
              </a:extLst>
            </p:cNvPr>
            <p:cNvCxnSpPr>
              <a:cxnSpLocks/>
            </p:cNvCxnSpPr>
            <p:nvPr/>
          </p:nvCxnSpPr>
          <p:spPr>
            <a:xfrm>
              <a:off x="891052" y="3248033"/>
              <a:ext cx="49505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5B394F-6148-5C2D-5BF8-0535F2D3E22F}"/>
                </a:ext>
              </a:extLst>
            </p:cNvPr>
            <p:cNvSpPr txBox="1"/>
            <p:nvPr/>
          </p:nvSpPr>
          <p:spPr>
            <a:xfrm>
              <a:off x="1541825" y="758808"/>
              <a:ext cx="385278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</a:rPr>
                <a:t>공공데이터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995153-9D88-874C-89F7-D9576ADAB332}"/>
                </a:ext>
              </a:extLst>
            </p:cNvPr>
            <p:cNvSpPr txBox="1"/>
            <p:nvPr/>
          </p:nvSpPr>
          <p:spPr>
            <a:xfrm>
              <a:off x="3366349" y="3770885"/>
              <a:ext cx="287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</a:rPr>
                <a:t>출처 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 &lt;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</a:rPr>
                <a:t>국가법령정보센터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&gt;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DCC589-0A71-23FB-A5B0-A89DA629A8F6}"/>
              </a:ext>
            </a:extLst>
          </p:cNvPr>
          <p:cNvGrpSpPr/>
          <p:nvPr/>
        </p:nvGrpSpPr>
        <p:grpSpPr>
          <a:xfrm>
            <a:off x="6195352" y="1763365"/>
            <a:ext cx="5137484" cy="1781023"/>
            <a:chOff x="907896" y="3843645"/>
            <a:chExt cx="5137484" cy="178102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94CF92-63F1-6CBF-9FD4-B9681370A862}"/>
                </a:ext>
              </a:extLst>
            </p:cNvPr>
            <p:cNvSpPr txBox="1"/>
            <p:nvPr/>
          </p:nvSpPr>
          <p:spPr>
            <a:xfrm>
              <a:off x="924740" y="5255336"/>
              <a:ext cx="512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디지털 성범죄 관련 사례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28CB84-D244-08E7-9F99-9F7878F70599}"/>
                </a:ext>
              </a:extLst>
            </p:cNvPr>
            <p:cNvSpPr txBox="1"/>
            <p:nvPr/>
          </p:nvSpPr>
          <p:spPr>
            <a:xfrm>
              <a:off x="924740" y="4701857"/>
              <a:ext cx="512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디지털 성범죄 피해자를 위한 위로의 말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2A3240F-BC89-5EE8-C78F-281B1F53B484}"/>
                </a:ext>
              </a:extLst>
            </p:cNvPr>
            <p:cNvCxnSpPr>
              <a:cxnSpLocks/>
            </p:cNvCxnSpPr>
            <p:nvPr/>
          </p:nvCxnSpPr>
          <p:spPr>
            <a:xfrm>
              <a:off x="907896" y="5194071"/>
              <a:ext cx="49505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3FB6E8D-5F29-A5CB-1A25-DE3F001C4A3F}"/>
                </a:ext>
              </a:extLst>
            </p:cNvPr>
            <p:cNvCxnSpPr>
              <a:cxnSpLocks/>
            </p:cNvCxnSpPr>
            <p:nvPr/>
          </p:nvCxnSpPr>
          <p:spPr>
            <a:xfrm>
              <a:off x="907896" y="4624671"/>
              <a:ext cx="49505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256B16-B3FD-A2A4-D9EB-664627DBDEBE}"/>
                </a:ext>
              </a:extLst>
            </p:cNvPr>
            <p:cNvSpPr txBox="1"/>
            <p:nvPr/>
          </p:nvSpPr>
          <p:spPr>
            <a:xfrm>
              <a:off x="1558669" y="3843645"/>
              <a:ext cx="385278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</a:rPr>
                <a:t>자체데이터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748A8F3-5C81-83FB-041A-A65C40B5548B}"/>
              </a:ext>
            </a:extLst>
          </p:cNvPr>
          <p:cNvSpPr txBox="1"/>
          <p:nvPr/>
        </p:nvSpPr>
        <p:spPr>
          <a:xfrm>
            <a:off x="8134979" y="4775442"/>
            <a:ext cx="319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출처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: &lt;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디지털성범죄지원센터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8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D5470-F0C0-3169-4029-5E02E7E90662}"/>
              </a:ext>
            </a:extLst>
          </p:cNvPr>
          <p:cNvSpPr txBox="1"/>
          <p:nvPr/>
        </p:nvSpPr>
        <p:spPr>
          <a:xfrm>
            <a:off x="6444948" y="4354915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프롬프트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BA930-432E-67F2-7269-96F94418D5DF}"/>
              </a:ext>
            </a:extLst>
          </p:cNvPr>
          <p:cNvSpPr txBox="1"/>
          <p:nvPr/>
        </p:nvSpPr>
        <p:spPr>
          <a:xfrm>
            <a:off x="8051800" y="4835630"/>
            <a:ext cx="187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419CFF"/>
                </a:solidFill>
              </a:rPr>
              <a:t>@all</a:t>
            </a:r>
            <a:endParaRPr lang="ko-KR" altLang="en-US" dirty="0">
              <a:solidFill>
                <a:srgbClr val="419CF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002CBC-FE4F-C18D-F48E-E49D6584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88" y="1809284"/>
            <a:ext cx="5478326" cy="30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6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D5470-F0C0-3169-4029-5E02E7E90662}"/>
              </a:ext>
            </a:extLst>
          </p:cNvPr>
          <p:cNvSpPr txBox="1"/>
          <p:nvPr/>
        </p:nvSpPr>
        <p:spPr>
          <a:xfrm>
            <a:off x="6444948" y="4354915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기본적인 웹사이트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B13D1C-9F7F-B6BF-CA25-571C0B57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63" y="894327"/>
            <a:ext cx="4105848" cy="4706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FA2FB5-CE4A-72B6-7BE7-33AF7915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536841" y="905440"/>
            <a:ext cx="3805376" cy="2169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65FF21-3E6E-C046-C678-7685417B510B}"/>
              </a:ext>
            </a:extLst>
          </p:cNvPr>
          <p:cNvSpPr txBox="1"/>
          <p:nvPr/>
        </p:nvSpPr>
        <p:spPr>
          <a:xfrm>
            <a:off x="6894864" y="4885040"/>
            <a:ext cx="355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Html,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 err="1">
                <a:solidFill>
                  <a:srgbClr val="FFFFFF"/>
                </a:solidFill>
              </a:rPr>
              <a:t>css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en-US" altLang="ko-KR" dirty="0" err="1">
                <a:solidFill>
                  <a:srgbClr val="FFFFFF"/>
                </a:solidFill>
              </a:rPr>
              <a:t>Javascript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Node.js, express, socket.io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BB5E5-275E-CDF9-8778-E5D8000AA79E}"/>
              </a:ext>
            </a:extLst>
          </p:cNvPr>
          <p:cNvSpPr txBox="1"/>
          <p:nvPr/>
        </p:nvSpPr>
        <p:spPr>
          <a:xfrm>
            <a:off x="8070850" y="5558661"/>
            <a:ext cx="187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419CFF"/>
                </a:solidFill>
              </a:rPr>
              <a:t>@</a:t>
            </a:r>
            <a:r>
              <a:rPr lang="ko-KR" altLang="en-US" dirty="0" err="1">
                <a:solidFill>
                  <a:srgbClr val="419CFF"/>
                </a:solidFill>
              </a:rPr>
              <a:t>현희섭</a:t>
            </a:r>
            <a:r>
              <a:rPr lang="ko-KR" altLang="en-US" dirty="0">
                <a:solidFill>
                  <a:srgbClr val="419CFF"/>
                </a:solidFill>
              </a:rPr>
              <a:t> </a:t>
            </a:r>
            <a:r>
              <a:rPr lang="en-US" altLang="ko-KR" dirty="0">
                <a:solidFill>
                  <a:srgbClr val="419CFF"/>
                </a:solidFill>
              </a:rPr>
              <a:t>@</a:t>
            </a:r>
            <a:r>
              <a:rPr lang="ko-KR" altLang="en-US" dirty="0">
                <a:solidFill>
                  <a:srgbClr val="419CFF"/>
                </a:solidFill>
              </a:rPr>
              <a:t>강지영</a:t>
            </a:r>
          </a:p>
        </p:txBody>
      </p:sp>
    </p:spTree>
    <p:extLst>
      <p:ext uri="{BB962C8B-B14F-4D97-AF65-F5344CB8AC3E}">
        <p14:creationId xmlns:p14="http://schemas.microsoft.com/office/powerpoint/2010/main" val="223056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D5470-F0C0-3169-4029-5E02E7E90662}"/>
              </a:ext>
            </a:extLst>
          </p:cNvPr>
          <p:cNvSpPr txBox="1"/>
          <p:nvPr/>
        </p:nvSpPr>
        <p:spPr>
          <a:xfrm>
            <a:off x="6444948" y="4354915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Fine-tuning </a:t>
            </a:r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진행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BAE2B-A8FB-02F8-F55A-8B8617AB71B9}"/>
              </a:ext>
            </a:extLst>
          </p:cNvPr>
          <p:cNvGrpSpPr/>
          <p:nvPr/>
        </p:nvGrpSpPr>
        <p:grpSpPr>
          <a:xfrm>
            <a:off x="1959853" y="986184"/>
            <a:ext cx="4603998" cy="4005799"/>
            <a:chOff x="2118603" y="1005234"/>
            <a:chExt cx="4603998" cy="40057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FFCB86-A8B7-D238-9829-88662BE6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8603" y="1005234"/>
              <a:ext cx="4603998" cy="400579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45FF61-28DA-7A72-8122-0CB1E454A38F}"/>
                </a:ext>
              </a:extLst>
            </p:cNvPr>
            <p:cNvSpPr/>
            <p:nvPr/>
          </p:nvSpPr>
          <p:spPr>
            <a:xfrm>
              <a:off x="4036104" y="1177203"/>
              <a:ext cx="560415" cy="151391"/>
            </a:xfrm>
            <a:prstGeom prst="rect">
              <a:avLst/>
            </a:prstGeom>
            <a:solidFill>
              <a:srgbClr val="3537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4A88E4-73C1-10A9-8CBA-4D998F38099B}"/>
                </a:ext>
              </a:extLst>
            </p:cNvPr>
            <p:cNvSpPr/>
            <p:nvPr/>
          </p:nvSpPr>
          <p:spPr>
            <a:xfrm>
              <a:off x="4057272" y="1573019"/>
              <a:ext cx="560415" cy="151391"/>
            </a:xfrm>
            <a:prstGeom prst="rect">
              <a:avLst/>
            </a:prstGeom>
            <a:solidFill>
              <a:srgbClr val="2021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ACE32E-E19E-92BD-DC2B-8CEEE35182F4}"/>
                </a:ext>
              </a:extLst>
            </p:cNvPr>
            <p:cNvSpPr/>
            <p:nvPr/>
          </p:nvSpPr>
          <p:spPr>
            <a:xfrm>
              <a:off x="3697439" y="2744819"/>
              <a:ext cx="641728" cy="173357"/>
            </a:xfrm>
            <a:prstGeom prst="rect">
              <a:avLst/>
            </a:prstGeom>
            <a:solidFill>
              <a:srgbClr val="2021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35D499-012B-A2D4-1EEA-F06D8C20DDC4}"/>
              </a:ext>
            </a:extLst>
          </p:cNvPr>
          <p:cNvSpPr txBox="1"/>
          <p:nvPr/>
        </p:nvSpPr>
        <p:spPr>
          <a:xfrm>
            <a:off x="7707664" y="4940300"/>
            <a:ext cx="355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JSONL </a:t>
            </a:r>
            <a:r>
              <a:rPr lang="ko-KR" altLang="en-US" dirty="0">
                <a:solidFill>
                  <a:srgbClr val="FFFFFF"/>
                </a:solidFill>
              </a:rPr>
              <a:t>형식의 파일로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재구성하여 </a:t>
            </a:r>
            <a:r>
              <a:rPr lang="en-US" altLang="ko-KR" dirty="0">
                <a:solidFill>
                  <a:srgbClr val="FFFFFF"/>
                </a:solidFill>
              </a:rPr>
              <a:t>Fine-tuning </a:t>
            </a:r>
            <a:r>
              <a:rPr lang="ko-KR" altLang="en-US" dirty="0">
                <a:solidFill>
                  <a:srgbClr val="FFFFFF"/>
                </a:solidFill>
              </a:rPr>
              <a:t>진행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3FF92C-8327-E14F-8D6E-39EB1CEA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00" y="986184"/>
            <a:ext cx="1903128" cy="33068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FFF9C7-F72F-7D56-2EBC-1C8C9130237A}"/>
              </a:ext>
            </a:extLst>
          </p:cNvPr>
          <p:cNvSpPr txBox="1"/>
          <p:nvPr/>
        </p:nvSpPr>
        <p:spPr>
          <a:xfrm>
            <a:off x="8070850" y="5558661"/>
            <a:ext cx="187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419CFF"/>
                </a:solidFill>
              </a:rPr>
              <a:t>@</a:t>
            </a:r>
            <a:r>
              <a:rPr lang="ko-KR" altLang="en-US" dirty="0">
                <a:solidFill>
                  <a:srgbClr val="419CFF"/>
                </a:solidFill>
              </a:rPr>
              <a:t>조윤정 </a:t>
            </a:r>
            <a:r>
              <a:rPr lang="en-US" altLang="ko-KR" dirty="0">
                <a:solidFill>
                  <a:srgbClr val="419CFF"/>
                </a:solidFill>
              </a:rPr>
              <a:t>@</a:t>
            </a:r>
            <a:r>
              <a:rPr lang="ko-KR" altLang="en-US" dirty="0" err="1">
                <a:solidFill>
                  <a:srgbClr val="419CFF"/>
                </a:solidFill>
              </a:rPr>
              <a:t>조예림</a:t>
            </a:r>
            <a:endParaRPr lang="ko-KR" altLang="en-US" dirty="0">
              <a:solidFill>
                <a:srgbClr val="419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6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D5470-F0C0-3169-4029-5E02E7E90662}"/>
              </a:ext>
            </a:extLst>
          </p:cNvPr>
          <p:cNvSpPr txBox="1"/>
          <p:nvPr/>
        </p:nvSpPr>
        <p:spPr>
          <a:xfrm>
            <a:off x="6444948" y="4354915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Fine-tuning </a:t>
            </a:r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진행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5D499-012B-A2D4-1EEA-F06D8C20DDC4}"/>
              </a:ext>
            </a:extLst>
          </p:cNvPr>
          <p:cNvSpPr txBox="1"/>
          <p:nvPr/>
        </p:nvSpPr>
        <p:spPr>
          <a:xfrm>
            <a:off x="7707664" y="4940300"/>
            <a:ext cx="355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JSONL </a:t>
            </a:r>
            <a:r>
              <a:rPr lang="ko-KR" altLang="en-US" dirty="0">
                <a:solidFill>
                  <a:srgbClr val="FFFFFF"/>
                </a:solidFill>
              </a:rPr>
              <a:t>형식의 파일로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재구성하여 </a:t>
            </a:r>
            <a:r>
              <a:rPr lang="en-US" altLang="ko-KR" dirty="0">
                <a:solidFill>
                  <a:srgbClr val="FFFFFF"/>
                </a:solidFill>
              </a:rPr>
              <a:t>Fine-tuning </a:t>
            </a:r>
            <a:r>
              <a:rPr lang="ko-KR" altLang="en-US" dirty="0">
                <a:solidFill>
                  <a:srgbClr val="FFFFFF"/>
                </a:solidFill>
              </a:rPr>
              <a:t>진행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428370-3FF3-D053-D93A-9376A3BE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06" y="3450387"/>
            <a:ext cx="5385108" cy="16419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5DC848-BA55-CEB4-3FE7-A14E67C3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05" y="1127126"/>
            <a:ext cx="5385109" cy="1651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92021A-DEDE-C0BE-2C49-4E614FF21E2E}"/>
              </a:ext>
            </a:extLst>
          </p:cNvPr>
          <p:cNvSpPr txBox="1"/>
          <p:nvPr/>
        </p:nvSpPr>
        <p:spPr>
          <a:xfrm>
            <a:off x="7797800" y="1524000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프롬프트 </a:t>
            </a:r>
            <a:r>
              <a:rPr lang="en-US" altLang="ko-KR" dirty="0">
                <a:solidFill>
                  <a:srgbClr val="1BBE84"/>
                </a:solidFill>
              </a:rPr>
              <a:t>17</a:t>
            </a:r>
            <a:r>
              <a:rPr lang="ko-KR" altLang="en-US" dirty="0">
                <a:solidFill>
                  <a:srgbClr val="FFFFFF"/>
                </a:solidFill>
              </a:rPr>
              <a:t>개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Training loss </a:t>
            </a:r>
            <a:r>
              <a:rPr lang="en-US" altLang="ko-KR" dirty="0">
                <a:solidFill>
                  <a:srgbClr val="1BBE84"/>
                </a:solidFill>
              </a:rPr>
              <a:t>0.3790</a:t>
            </a:r>
            <a:endParaRPr lang="ko-KR" altLang="en-US" dirty="0">
              <a:solidFill>
                <a:srgbClr val="1BBE8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5AD85B-DCB9-D02E-E47F-FCECC435FA47}"/>
              </a:ext>
            </a:extLst>
          </p:cNvPr>
          <p:cNvSpPr txBox="1"/>
          <p:nvPr/>
        </p:nvSpPr>
        <p:spPr>
          <a:xfrm>
            <a:off x="7707664" y="3450387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프롬프트 </a:t>
            </a:r>
            <a:r>
              <a:rPr lang="en-US" altLang="ko-KR" dirty="0">
                <a:solidFill>
                  <a:srgbClr val="1BBE84"/>
                </a:solidFill>
              </a:rPr>
              <a:t>69</a:t>
            </a:r>
            <a:r>
              <a:rPr lang="ko-KR" altLang="en-US" dirty="0">
                <a:solidFill>
                  <a:srgbClr val="FFFFFF"/>
                </a:solidFill>
              </a:rPr>
              <a:t>개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Training loss </a:t>
            </a:r>
            <a:r>
              <a:rPr lang="en-US" altLang="ko-KR" dirty="0">
                <a:solidFill>
                  <a:srgbClr val="1BBE84"/>
                </a:solidFill>
              </a:rPr>
              <a:t>0.4191</a:t>
            </a:r>
            <a:endParaRPr lang="ko-KR" altLang="en-US" dirty="0">
              <a:solidFill>
                <a:srgbClr val="1BBE84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FB110-E11C-FBE1-07D0-CA46262F47C6}"/>
              </a:ext>
            </a:extLst>
          </p:cNvPr>
          <p:cNvCxnSpPr>
            <a:cxnSpLocks/>
          </p:cNvCxnSpPr>
          <p:nvPr/>
        </p:nvCxnSpPr>
        <p:spPr>
          <a:xfrm>
            <a:off x="2189205" y="3158241"/>
            <a:ext cx="80914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8010F406-0943-3AEA-AA42-F7962E386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860" b="36614"/>
          <a:stretch/>
        </p:blipFill>
        <p:spPr>
          <a:xfrm>
            <a:off x="3119022" y="5935939"/>
            <a:ext cx="5953956" cy="2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서비스 소개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590508B-15BE-CFA9-3768-C171F99DFD0A}"/>
              </a:ext>
            </a:extLst>
          </p:cNvPr>
          <p:cNvSpPr txBox="1"/>
          <p:nvPr/>
        </p:nvSpPr>
        <p:spPr>
          <a:xfrm>
            <a:off x="273783" y="5494720"/>
            <a:ext cx="198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19CFF"/>
                </a:solidFill>
              </a:rPr>
              <a:t>상담 종료 페이지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3EC75F5-93CD-4A0C-93B3-FFA59E831DB1}"/>
              </a:ext>
            </a:extLst>
          </p:cNvPr>
          <p:cNvSpPr txBox="1"/>
          <p:nvPr/>
        </p:nvSpPr>
        <p:spPr>
          <a:xfrm>
            <a:off x="9935002" y="5494720"/>
            <a:ext cx="198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19CFF"/>
                </a:solidFill>
              </a:rPr>
              <a:t>관련 기관 정보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0EBCB0-3C4C-F8DD-8DFF-5804BF7CDFD1}"/>
              </a:ext>
            </a:extLst>
          </p:cNvPr>
          <p:cNvSpPr txBox="1"/>
          <p:nvPr/>
        </p:nvSpPr>
        <p:spPr>
          <a:xfrm>
            <a:off x="9893465" y="594536"/>
            <a:ext cx="141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19CFF"/>
                </a:solidFill>
              </a:rPr>
              <a:t>홈 화면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5565FA4-2031-8531-4902-D8A7651504B4}"/>
              </a:ext>
            </a:extLst>
          </p:cNvPr>
          <p:cNvSpPr txBox="1"/>
          <p:nvPr/>
        </p:nvSpPr>
        <p:spPr>
          <a:xfrm>
            <a:off x="1018655" y="594536"/>
            <a:ext cx="153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19CFF"/>
                </a:solidFill>
              </a:rPr>
              <a:t>채팅 페이지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168883AF-3B61-79B5-D32B-DCDB5C3C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410" y="4296740"/>
            <a:ext cx="4208108" cy="1951320"/>
          </a:xfrm>
          <a:prstGeom prst="roundRect">
            <a:avLst>
              <a:gd name="adj" fmla="val 6968"/>
            </a:avLst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305ECEB-54EE-5504-428B-5541792F8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27" t="16389" r="36527" b="10185"/>
          <a:stretch/>
        </p:blipFill>
        <p:spPr>
          <a:xfrm>
            <a:off x="2456161" y="220567"/>
            <a:ext cx="2112925" cy="3598606"/>
          </a:xfrm>
          <a:prstGeom prst="roundRect">
            <a:avLst>
              <a:gd name="adj" fmla="val 3781"/>
            </a:avLst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537D60E-0411-AF0D-7990-3A628F422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93" t="22500" r="28819" b="17407"/>
          <a:stretch/>
        </p:blipFill>
        <p:spPr>
          <a:xfrm>
            <a:off x="5799724" y="220567"/>
            <a:ext cx="4208111" cy="3746316"/>
          </a:xfrm>
          <a:prstGeom prst="roundRect">
            <a:avLst>
              <a:gd name="adj" fmla="val 6497"/>
            </a:avLst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7AFF445-4940-2702-E7E3-B026AB7D84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01" t="30092" r="34992" b="37870"/>
          <a:stretch/>
        </p:blipFill>
        <p:spPr>
          <a:xfrm>
            <a:off x="2180765" y="4516713"/>
            <a:ext cx="2663716" cy="1731347"/>
          </a:xfrm>
          <a:prstGeom prst="roundRect">
            <a:avLst>
              <a:gd name="adj" fmla="val 7129"/>
            </a:avLst>
          </a:prstGeom>
        </p:spPr>
      </p:pic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F53B0B8-13E7-16E3-986D-E4E04D4093C2}"/>
              </a:ext>
            </a:extLst>
          </p:cNvPr>
          <p:cNvCxnSpPr>
            <a:cxnSpLocks/>
          </p:cNvCxnSpPr>
          <p:nvPr/>
        </p:nvCxnSpPr>
        <p:spPr>
          <a:xfrm rot="10800000">
            <a:off x="4569086" y="2425765"/>
            <a:ext cx="2560614" cy="616426"/>
          </a:xfrm>
          <a:prstGeom prst="bentConnector3">
            <a:avLst>
              <a:gd name="adj1" fmla="val 74005"/>
            </a:avLst>
          </a:prstGeom>
          <a:ln>
            <a:solidFill>
              <a:srgbClr val="419C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9A82FA7-61F2-5087-9AFC-F3B06F9E59A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512623" y="3819173"/>
            <a:ext cx="0" cy="697540"/>
          </a:xfrm>
          <a:prstGeom prst="straightConnector1">
            <a:avLst/>
          </a:prstGeom>
          <a:ln>
            <a:solidFill>
              <a:srgbClr val="419C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B9E3328-C86E-AD39-8731-E7C34D2A42F9}"/>
              </a:ext>
            </a:extLst>
          </p:cNvPr>
          <p:cNvCxnSpPr>
            <a:cxnSpLocks/>
          </p:cNvCxnSpPr>
          <p:nvPr/>
        </p:nvCxnSpPr>
        <p:spPr>
          <a:xfrm>
            <a:off x="4246658" y="5782733"/>
            <a:ext cx="1568752" cy="0"/>
          </a:xfrm>
          <a:prstGeom prst="straightConnector1">
            <a:avLst/>
          </a:prstGeom>
          <a:ln>
            <a:solidFill>
              <a:srgbClr val="419C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79A6F2B-2253-733D-8E47-88F757D97BC3}"/>
              </a:ext>
            </a:extLst>
          </p:cNvPr>
          <p:cNvCxnSpPr>
            <a:cxnSpLocks/>
          </p:cNvCxnSpPr>
          <p:nvPr/>
        </p:nvCxnSpPr>
        <p:spPr>
          <a:xfrm flipH="1">
            <a:off x="10023518" y="5409142"/>
            <a:ext cx="726949" cy="0"/>
          </a:xfrm>
          <a:prstGeom prst="straightConnector1">
            <a:avLst/>
          </a:prstGeom>
          <a:ln>
            <a:solidFill>
              <a:srgbClr val="419C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CA5377A-267B-6A87-00EE-2DD13DA2048F}"/>
              </a:ext>
            </a:extLst>
          </p:cNvPr>
          <p:cNvCxnSpPr>
            <a:cxnSpLocks/>
          </p:cNvCxnSpPr>
          <p:nvPr/>
        </p:nvCxnSpPr>
        <p:spPr>
          <a:xfrm>
            <a:off x="8669478" y="3081682"/>
            <a:ext cx="2080989" cy="0"/>
          </a:xfrm>
          <a:prstGeom prst="line">
            <a:avLst/>
          </a:prstGeom>
          <a:ln>
            <a:solidFill>
              <a:srgbClr val="419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0D5A7E0-2520-14E5-B30B-4AA618B92822}"/>
              </a:ext>
            </a:extLst>
          </p:cNvPr>
          <p:cNvCxnSpPr>
            <a:cxnSpLocks/>
          </p:cNvCxnSpPr>
          <p:nvPr/>
        </p:nvCxnSpPr>
        <p:spPr>
          <a:xfrm>
            <a:off x="10750467" y="3081682"/>
            <a:ext cx="0" cy="2327460"/>
          </a:xfrm>
          <a:prstGeom prst="line">
            <a:avLst/>
          </a:prstGeom>
          <a:ln>
            <a:solidFill>
              <a:srgbClr val="419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81B084-584F-9FAB-6207-9621BE151168}"/>
              </a:ext>
            </a:extLst>
          </p:cNvPr>
          <p:cNvSpPr txBox="1"/>
          <p:nvPr/>
        </p:nvSpPr>
        <p:spPr>
          <a:xfrm>
            <a:off x="10167300" y="991320"/>
            <a:ext cx="2013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(frontend)</a:t>
            </a:r>
          </a:p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html,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css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(backend) </a:t>
            </a:r>
          </a:p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node.js, express, socket.io</a:t>
            </a: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위의 프로그램을 이용하여 </a:t>
            </a: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ko-KR" altLang="en-US" sz="1200" dirty="0" err="1">
                <a:solidFill>
                  <a:schemeClr val="bg1">
                    <a:lumMod val="95000"/>
                  </a:schemeClr>
                </a:solidFill>
              </a:rPr>
              <a:t>챗봇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 사이트를 구현했습니다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6929A-7CE5-C7E6-9253-7D1223180BCE}"/>
              </a:ext>
            </a:extLst>
          </p:cNvPr>
          <p:cNvSpPr txBox="1"/>
          <p:nvPr/>
        </p:nvSpPr>
        <p:spPr>
          <a:xfrm>
            <a:off x="11544" y="963868"/>
            <a:ext cx="2506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불법 촬영 관련 법률 데이터 및 위로의 말 데이터를 </a:t>
            </a:r>
            <a:r>
              <a:rPr lang="ko-KR" altLang="en-US" sz="1200" dirty="0" err="1">
                <a:solidFill>
                  <a:schemeClr val="bg1">
                    <a:lumMod val="95000"/>
                  </a:schemeClr>
                </a:solidFill>
              </a:rPr>
              <a:t>프롬프트하여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fine-tuning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한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GPT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의 답변이 제공됩니다</a:t>
            </a:r>
          </a:p>
        </p:txBody>
      </p:sp>
    </p:spTree>
    <p:extLst>
      <p:ext uri="{BB962C8B-B14F-4D97-AF65-F5344CB8AC3E}">
        <p14:creationId xmlns:p14="http://schemas.microsoft.com/office/powerpoint/2010/main" val="132135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화창한 날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9ACA6"/>
      </a:accent1>
      <a:accent2>
        <a:srgbClr val="78C3B6"/>
      </a:accent2>
      <a:accent3>
        <a:srgbClr val="B8CBB7"/>
      </a:accent3>
      <a:accent4>
        <a:srgbClr val="D8D4C7"/>
      </a:accent4>
      <a:accent5>
        <a:srgbClr val="EFEFE9"/>
      </a:accent5>
      <a:accent6>
        <a:srgbClr val="6CD9DD"/>
      </a:accent6>
      <a:hlink>
        <a:srgbClr val="467886"/>
      </a:hlink>
      <a:folHlink>
        <a:srgbClr val="96607D"/>
      </a:folHlink>
    </a:clrScheme>
    <a:fontScheme name="고딕고딕">
      <a:majorFont>
        <a:latin typeface="MS UI Gothic"/>
        <a:ea typeface="Microsoft GothicNeo"/>
        <a:cs typeface=""/>
      </a:majorFont>
      <a:minorFont>
        <a:latin typeface="MS UI Gothic"/>
        <a:ea typeface="Microsoft GothicNe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594</Words>
  <Application>Microsoft Office PowerPoint</Application>
  <PresentationFormat>와이드스크린</PresentationFormat>
  <Paragraphs>101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Microsoft GothicNeo</vt:lpstr>
      <vt:lpstr>MS UI Gothic</vt:lpstr>
      <vt:lpstr>맑은 고딕</vt:lpstr>
      <vt:lpstr>Arial</vt:lpstr>
      <vt:lpstr>Office 테마</vt:lpstr>
      <vt:lpstr>포유</vt:lpstr>
      <vt:lpstr>PowerPoint 프레젠테이션</vt:lpstr>
      <vt:lpstr>개발 동기</vt:lpstr>
      <vt:lpstr>주요 활용 데이터</vt:lpstr>
      <vt:lpstr>개발 과정</vt:lpstr>
      <vt:lpstr>개발 과정</vt:lpstr>
      <vt:lpstr>개발 과정</vt:lpstr>
      <vt:lpstr>개발 과정</vt:lpstr>
      <vt:lpstr>서비스 소개</vt:lpstr>
      <vt:lpstr>서비스 소개</vt:lpstr>
      <vt:lpstr>서비스 활용방안</vt:lpstr>
      <vt:lpstr>본선 잘 다녀올게요!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조윤정</dc:creator>
  <cp:lastModifiedBy>조윤정</cp:lastModifiedBy>
  <cp:revision>53</cp:revision>
  <dcterms:created xsi:type="dcterms:W3CDTF">2024-07-20T06:57:48Z</dcterms:created>
  <dcterms:modified xsi:type="dcterms:W3CDTF">2024-07-27T01:32:50Z</dcterms:modified>
</cp:coreProperties>
</file>