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63" r:id="rId13"/>
    <p:sldId id="266" r:id="rId14"/>
    <p:sldId id="267" r:id="rId15"/>
    <p:sldId id="264" r:id="rId16"/>
    <p:sldId id="265" r:id="rId17"/>
    <p:sldId id="269" r:id="rId18"/>
  </p:sldIdLst>
  <p:sldSz cx="14630400" cy="8229600"/>
  <p:notesSz cx="8229600" cy="14630400"/>
  <p:embeddedFontLst>
    <p:embeddedFont>
      <p:font typeface="Aldhabi" panose="01000000000000000000" pitchFamily="2" charset="-78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6" autoAdjust="0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10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93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6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 3"/>
          <p:cNvSpPr/>
          <p:nvPr/>
        </p:nvSpPr>
        <p:spPr>
          <a:xfrm>
            <a:off x="891302" y="3010733"/>
            <a:ext cx="9248418" cy="11560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9103"/>
              </a:lnSpc>
              <a:buNone/>
            </a:pPr>
            <a:r>
              <a:rPr lang="ko-KR" altLang="en-US" sz="7282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오아시스</a:t>
            </a:r>
            <a:endParaRPr lang="en-US" sz="7282" dirty="0"/>
          </a:p>
        </p:txBody>
      </p:sp>
      <p:sp>
        <p:nvSpPr>
          <p:cNvPr id="7" name="Text 4"/>
          <p:cNvSpPr/>
          <p:nvPr/>
        </p:nvSpPr>
        <p:spPr>
          <a:xfrm>
            <a:off x="891302" y="4548783"/>
            <a:ext cx="6726436" cy="670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77"/>
              </a:lnSpc>
              <a:buNone/>
            </a:pPr>
            <a:r>
              <a:rPr lang="en-US" sz="3200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김강민, 김시우, 최정완, 방우영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F4832B-6279-5BCD-A2BE-CDF55D6AE9A8}"/>
              </a:ext>
            </a:extLst>
          </p:cNvPr>
          <p:cNvSpPr txBox="1"/>
          <p:nvPr/>
        </p:nvSpPr>
        <p:spPr>
          <a:xfrm>
            <a:off x="894807" y="1116954"/>
            <a:ext cx="7315200" cy="1634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596"/>
              </a:lnSpc>
            </a:pPr>
            <a:r>
              <a:rPr lang="ko-KR" altLang="en-US" sz="5200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전달받은 데이터 사용</a:t>
            </a:r>
            <a:endParaRPr lang="en-US" altLang="ko-KR" sz="5200" dirty="0"/>
          </a:p>
          <a:p>
            <a:pPr marL="0" indent="0">
              <a:lnSpc>
                <a:spcPts val="6596"/>
              </a:lnSpc>
              <a:buNone/>
            </a:pPr>
            <a:endParaRPr lang="en-US" altLang="ko-KR" sz="1800" dirty="0"/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3EB78346-9EBF-64D7-3B40-777F2A6674C1}"/>
              </a:ext>
            </a:extLst>
          </p:cNvPr>
          <p:cNvSpPr/>
          <p:nvPr/>
        </p:nvSpPr>
        <p:spPr>
          <a:xfrm>
            <a:off x="2305594" y="2878598"/>
            <a:ext cx="9868989" cy="3963114"/>
          </a:xfrm>
          <a:prstGeom prst="roundRect">
            <a:avLst>
              <a:gd name="adj" fmla="val 269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      </a:t>
            </a:r>
            <a:endParaRPr lang="en-US" altLang="ko-KR" dirty="0"/>
          </a:p>
          <a:p>
            <a:pPr algn="ctr"/>
            <a:endParaRPr lang="en-US" altLang="ko-KR" sz="2000" dirty="0">
              <a:latin typeface="Aldhabi" panose="020F0502020204030204" pitchFamily="2" charset="-78"/>
              <a:cs typeface="Aldhabi" panose="020F0502020204030204" pitchFamily="2" charset="-78"/>
            </a:endParaRPr>
          </a:p>
          <a:p>
            <a:pPr algn="ctr"/>
            <a:r>
              <a:rPr lang="ko-KR" altLang="en-US" sz="2400" dirty="0">
                <a:cs typeface="Aldhabi" panose="020F0502020204030204" pitchFamily="2" charset="-78"/>
              </a:rPr>
              <a:t>확률에 따라 </a:t>
            </a:r>
            <a:r>
              <a:rPr lang="ko-KR" altLang="en-US" sz="2400" dirty="0">
                <a:solidFill>
                  <a:srgbClr val="00B0F0"/>
                </a:solidFill>
                <a:cs typeface="Aldhabi" panose="020F0502020204030204" pitchFamily="2" charset="-78"/>
              </a:rPr>
              <a:t>파란색</a:t>
            </a:r>
            <a:r>
              <a:rPr lang="en-US" altLang="ko-KR" sz="2400" dirty="0">
                <a:cs typeface="Aldhabi" panose="020F0502020204030204" pitchFamily="2" charset="-78"/>
              </a:rPr>
              <a:t>, </a:t>
            </a:r>
            <a:r>
              <a:rPr lang="ko-KR" altLang="en-US" sz="2400" dirty="0">
                <a:solidFill>
                  <a:schemeClr val="accent6"/>
                </a:solidFill>
                <a:cs typeface="Aldhabi" panose="020F0502020204030204" pitchFamily="2" charset="-78"/>
              </a:rPr>
              <a:t>초록색</a:t>
            </a:r>
            <a:r>
              <a:rPr lang="en-US" altLang="ko-KR" sz="2400" dirty="0">
                <a:cs typeface="Aldhabi" panose="020F0502020204030204" pitchFamily="2" charset="-78"/>
              </a:rPr>
              <a:t>, </a:t>
            </a:r>
            <a:r>
              <a:rPr lang="ko-KR" altLang="en-US" sz="2400" dirty="0">
                <a:solidFill>
                  <a:srgbClr val="FFFF00"/>
                </a:solidFill>
                <a:cs typeface="Aldhabi" panose="020F0502020204030204" pitchFamily="2" charset="-78"/>
              </a:rPr>
              <a:t>노란색</a:t>
            </a:r>
            <a:r>
              <a:rPr lang="en-US" altLang="ko-KR" sz="2400" dirty="0">
                <a:cs typeface="Aldhabi" panose="020F0502020204030204" pitchFamily="2" charset="-78"/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  <a:cs typeface="Aldhabi" panose="020F0502020204030204" pitchFamily="2" charset="-78"/>
              </a:rPr>
              <a:t>빨간색 </a:t>
            </a:r>
            <a:r>
              <a:rPr lang="ko-KR" altLang="en-US" sz="2400" dirty="0">
                <a:cs typeface="Aldhabi" panose="020F0502020204030204" pitchFamily="2" charset="-78"/>
              </a:rPr>
              <a:t>표시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D490F-9DF6-9E77-5230-535E068F34F9}"/>
              </a:ext>
            </a:extLst>
          </p:cNvPr>
          <p:cNvSpPr txBox="1"/>
          <p:nvPr/>
        </p:nvSpPr>
        <p:spPr>
          <a:xfrm>
            <a:off x="1449991" y="3290058"/>
            <a:ext cx="10874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         </a:t>
            </a:r>
            <a:r>
              <a:rPr lang="ko-KR" altLang="en-US" sz="3600" dirty="0">
                <a:latin typeface="맑은 고딕" panose="020B0503020000020004" pitchFamily="50" charset="-127"/>
                <a:cs typeface="ADLaM Display" panose="020F0502020204030204" pitchFamily="2" charset="0"/>
              </a:rPr>
              <a:t>강수확률에 따라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  <a:cs typeface="ADLaM Display" panose="020F0502020204030204" pitchFamily="2" charset="0"/>
              </a:rPr>
              <a:t>LED </a:t>
            </a:r>
            <a:r>
              <a:rPr lang="ko-KR" altLang="en-US" sz="3600" dirty="0">
                <a:latin typeface="맑은 고딕" panose="020B0503020000020004" pitchFamily="50" charset="-127"/>
                <a:cs typeface="ADLaM Display" panose="020F0502020204030204" pitchFamily="2" charset="0"/>
              </a:rPr>
              <a:t>색상을 설정</a:t>
            </a:r>
            <a:endParaRPr lang="ko-KR" altLang="en-US" sz="2400" dirty="0">
              <a:latin typeface="맑은 고딕" panose="020B0503020000020004" pitchFamily="50" charset="-127"/>
              <a:cs typeface="ADLaM Display" panose="020F0502020204030204" pitchFamily="2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84645F7-2C38-3CEC-6BAA-2971323D3321}"/>
              </a:ext>
            </a:extLst>
          </p:cNvPr>
          <p:cNvSpPr/>
          <p:nvPr/>
        </p:nvSpPr>
        <p:spPr>
          <a:xfrm rot="15489376">
            <a:off x="6917487" y="3879617"/>
            <a:ext cx="369725" cy="43156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6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984239-8534-569B-2F38-FF735C46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58" y="0"/>
            <a:ext cx="1086528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4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91302" y="1501140"/>
            <a:ext cx="6701790" cy="837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96"/>
              </a:lnSpc>
              <a:buNone/>
            </a:pPr>
            <a:r>
              <a:rPr lang="en-US" sz="5277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고난과 아쉬운 점</a:t>
            </a:r>
            <a:endParaRPr lang="en-US" sz="5277" dirty="0"/>
          </a:p>
        </p:txBody>
      </p:sp>
      <p:sp>
        <p:nvSpPr>
          <p:cNvPr id="5" name="Shape 3"/>
          <p:cNvSpPr/>
          <p:nvPr/>
        </p:nvSpPr>
        <p:spPr>
          <a:xfrm>
            <a:off x="891302" y="3007281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098709" y="3092648"/>
            <a:ext cx="158115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1</a:t>
            </a:r>
            <a:endParaRPr lang="en-US" sz="3166" dirty="0"/>
          </a:p>
        </p:txBody>
      </p:sp>
      <p:sp>
        <p:nvSpPr>
          <p:cNvPr id="7" name="Text 5"/>
          <p:cNvSpPr/>
          <p:nvPr/>
        </p:nvSpPr>
        <p:spPr>
          <a:xfrm>
            <a:off x="1718786" y="3007281"/>
            <a:ext cx="3285411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와이파이 모듈 문제</a:t>
            </a:r>
            <a:endParaRPr lang="en-US" sz="2639" dirty="0"/>
          </a:p>
        </p:txBody>
      </p:sp>
      <p:sp>
        <p:nvSpPr>
          <p:cNvPr id="8" name="Text 6"/>
          <p:cNvSpPr/>
          <p:nvPr/>
        </p:nvSpPr>
        <p:spPr>
          <a:xfrm>
            <a:off x="1718786" y="3578781"/>
            <a:ext cx="3285411" cy="1222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와이파이 모듈로 인터넷 연결하는 과정에서 갖가지 오류가 너무 많이 발생함.</a:t>
            </a:r>
            <a:endParaRPr lang="en-US" sz="2005" dirty="0"/>
          </a:p>
        </p:txBody>
      </p:sp>
      <p:sp>
        <p:nvSpPr>
          <p:cNvPr id="9" name="Shape 7"/>
          <p:cNvSpPr/>
          <p:nvPr/>
        </p:nvSpPr>
        <p:spPr>
          <a:xfrm>
            <a:off x="5258753" y="3007281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5425083" y="3092648"/>
            <a:ext cx="240149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2</a:t>
            </a:r>
            <a:endParaRPr lang="en-US" sz="3166" dirty="0"/>
          </a:p>
        </p:txBody>
      </p:sp>
      <p:sp>
        <p:nvSpPr>
          <p:cNvPr id="11" name="Text 9"/>
          <p:cNvSpPr/>
          <p:nvPr/>
        </p:nvSpPr>
        <p:spPr>
          <a:xfrm>
            <a:off x="6086237" y="3007281"/>
            <a:ext cx="3285411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하드웨어 </a:t>
            </a:r>
            <a:endParaRPr lang="en-US" sz="2639" dirty="0"/>
          </a:p>
        </p:txBody>
      </p:sp>
      <p:sp>
        <p:nvSpPr>
          <p:cNvPr id="12" name="Text 10"/>
          <p:cNvSpPr/>
          <p:nvPr/>
        </p:nvSpPr>
        <p:spPr>
          <a:xfrm>
            <a:off x="6086237" y="3578781"/>
            <a:ext cx="3285411" cy="1222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관련 부품의 연결에 납땜이 필요했기 때문에 진행 장애가 </a:t>
            </a: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발생함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.</a:t>
            </a:r>
            <a:endParaRPr lang="en-US" sz="2005" dirty="0"/>
          </a:p>
        </p:txBody>
      </p:sp>
      <p:sp>
        <p:nvSpPr>
          <p:cNvPr id="13" name="Shape 11"/>
          <p:cNvSpPr/>
          <p:nvPr/>
        </p:nvSpPr>
        <p:spPr>
          <a:xfrm>
            <a:off x="9626203" y="3007281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9792414" y="3092648"/>
            <a:ext cx="240506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3</a:t>
            </a:r>
            <a:endParaRPr lang="en-US" sz="3166" dirty="0"/>
          </a:p>
        </p:txBody>
      </p:sp>
      <p:sp>
        <p:nvSpPr>
          <p:cNvPr id="15" name="Text 13"/>
          <p:cNvSpPr/>
          <p:nvPr/>
        </p:nvSpPr>
        <p:spPr>
          <a:xfrm>
            <a:off x="10453688" y="3007281"/>
            <a:ext cx="3285411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데이터 처리 어려움</a:t>
            </a:r>
            <a:endParaRPr lang="en-US" sz="2639" dirty="0"/>
          </a:p>
        </p:txBody>
      </p:sp>
      <p:sp>
        <p:nvSpPr>
          <p:cNvPr id="16" name="Text 14"/>
          <p:cNvSpPr/>
          <p:nvPr/>
        </p:nvSpPr>
        <p:spPr>
          <a:xfrm>
            <a:off x="10453688" y="3578781"/>
            <a:ext cx="3285411" cy="1629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API 데이터 중 원하는 자료만 추출하는 과정에서 원하지 않은 자료가 추출되는 애로사항 발생.</a:t>
            </a:r>
            <a:endParaRPr lang="en-US" sz="2005" dirty="0"/>
          </a:p>
        </p:txBody>
      </p:sp>
      <p:sp>
        <p:nvSpPr>
          <p:cNvPr id="17" name="Shape 15"/>
          <p:cNvSpPr/>
          <p:nvPr/>
        </p:nvSpPr>
        <p:spPr>
          <a:xfrm>
            <a:off x="891302" y="5749528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1056442" y="5834896"/>
            <a:ext cx="242530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4</a:t>
            </a:r>
            <a:endParaRPr lang="en-US" sz="3166" dirty="0"/>
          </a:p>
        </p:txBody>
      </p:sp>
      <p:sp>
        <p:nvSpPr>
          <p:cNvPr id="19" name="Text 17"/>
          <p:cNvSpPr/>
          <p:nvPr/>
        </p:nvSpPr>
        <p:spPr>
          <a:xfrm>
            <a:off x="1718786" y="5749528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시간 관리 문제</a:t>
            </a:r>
            <a:endParaRPr lang="en-US" sz="2639" dirty="0"/>
          </a:p>
        </p:txBody>
      </p:sp>
      <p:sp>
        <p:nvSpPr>
          <p:cNvPr id="20" name="Text 18"/>
          <p:cNvSpPr/>
          <p:nvPr/>
        </p:nvSpPr>
        <p:spPr>
          <a:xfrm>
            <a:off x="1718786" y="6321028"/>
            <a:ext cx="12020312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팀원 간 시간이 잘 </a:t>
            </a: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맞지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</a:t>
            </a: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않아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</a:t>
            </a:r>
            <a:r>
              <a:rPr lang="ko-KR" alt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할애 시간이 부족</a:t>
            </a:r>
            <a:r>
              <a:rPr lang="en-US" altLang="ko-KR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.</a:t>
            </a:r>
            <a:endParaRPr lang="en-US" sz="200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91302" y="1996916"/>
            <a:ext cx="6701790" cy="837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96"/>
              </a:lnSpc>
              <a:buNone/>
            </a:pPr>
            <a:r>
              <a:rPr lang="en-US" sz="5277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의의 &amp; 향후 발전 방향</a:t>
            </a:r>
            <a:endParaRPr lang="en-US" sz="5277" dirty="0"/>
          </a:p>
        </p:txBody>
      </p:sp>
      <p:sp>
        <p:nvSpPr>
          <p:cNvPr id="5" name="Text 3"/>
          <p:cNvSpPr/>
          <p:nvPr/>
        </p:nvSpPr>
        <p:spPr>
          <a:xfrm>
            <a:off x="891302" y="3471148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현재 상황</a:t>
            </a:r>
            <a:endParaRPr lang="en-US" sz="2639" dirty="0"/>
          </a:p>
        </p:txBody>
      </p:sp>
      <p:sp>
        <p:nvSpPr>
          <p:cNvPr id="6" name="Text 4"/>
          <p:cNvSpPr/>
          <p:nvPr/>
        </p:nvSpPr>
        <p:spPr>
          <a:xfrm>
            <a:off x="891302" y="4144447"/>
            <a:ext cx="6113264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컴퓨터의 연결로 인해 임베디드 시스템 개발의 의미가 퇴색됨</a:t>
            </a:r>
            <a:endParaRPr lang="en-US" sz="2005" dirty="0"/>
          </a:p>
        </p:txBody>
      </p:sp>
      <p:sp>
        <p:nvSpPr>
          <p:cNvPr id="7" name="Text 5"/>
          <p:cNvSpPr/>
          <p:nvPr/>
        </p:nvSpPr>
        <p:spPr>
          <a:xfrm>
            <a:off x="891302" y="5188506"/>
            <a:ext cx="6113264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But 공공 api의 사용방법, 파이썬의 여러 모듈 학습에 의의를 둠.</a:t>
            </a:r>
            <a:endParaRPr lang="en-US" sz="2005" dirty="0"/>
          </a:p>
        </p:txBody>
      </p:sp>
      <p:sp>
        <p:nvSpPr>
          <p:cNvPr id="8" name="Text 6"/>
          <p:cNvSpPr/>
          <p:nvPr/>
        </p:nvSpPr>
        <p:spPr>
          <a:xfrm>
            <a:off x="8031875" y="3471148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향후 발전 방향</a:t>
            </a:r>
            <a:endParaRPr lang="en-US" sz="2639" dirty="0"/>
          </a:p>
        </p:txBody>
      </p:sp>
      <p:sp>
        <p:nvSpPr>
          <p:cNvPr id="9" name="Text 7"/>
          <p:cNvSpPr/>
          <p:nvPr/>
        </p:nvSpPr>
        <p:spPr>
          <a:xfrm>
            <a:off x="8040767" y="4144447"/>
            <a:ext cx="5705951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3208"/>
              </a:lnSpc>
              <a:buSzPct val="100000"/>
            </a:pP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센서의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오류 수정 + </a:t>
            </a: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전원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</a:t>
            </a:r>
            <a:r>
              <a:rPr lang="ko-KR" alt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공급 장치를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</a:t>
            </a: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사용한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      </a:t>
            </a:r>
          </a:p>
          <a:p>
            <a:pPr algn="l">
              <a:lnSpc>
                <a:spcPts val="3208"/>
              </a:lnSpc>
              <a:buSzPct val="100000"/>
            </a:pP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완전한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시스템 구현</a:t>
            </a:r>
            <a:endParaRPr lang="en-US" sz="2005" dirty="0"/>
          </a:p>
        </p:txBody>
      </p:sp>
      <p:sp>
        <p:nvSpPr>
          <p:cNvPr id="10" name="Text 8"/>
          <p:cNvSpPr/>
          <p:nvPr/>
        </p:nvSpPr>
        <p:spPr>
          <a:xfrm>
            <a:off x="8040767" y="5048369"/>
            <a:ext cx="5705951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3208"/>
              </a:lnSpc>
              <a:buSzPct val="100000"/>
            </a:pP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전용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앱을 통한 여러 기능(일정관리, 알림), 동적인 애니메이션 추가</a:t>
            </a:r>
            <a:endParaRPr lang="en-US" sz="200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5267345" y="2826406"/>
            <a:ext cx="6701790" cy="837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96"/>
              </a:lnSpc>
              <a:buNone/>
            </a:pPr>
            <a:r>
              <a:rPr lang="ko-KR" altLang="en-US" sz="5277" dirty="0"/>
              <a:t>감사합니다</a:t>
            </a:r>
            <a:endParaRPr lang="en-US" sz="5277" dirty="0"/>
          </a:p>
        </p:txBody>
      </p:sp>
      <p:sp>
        <p:nvSpPr>
          <p:cNvPr id="5" name="Text 3"/>
          <p:cNvSpPr/>
          <p:nvPr/>
        </p:nvSpPr>
        <p:spPr>
          <a:xfrm>
            <a:off x="891302" y="3471148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endParaRPr lang="en-US" sz="2639" dirty="0"/>
          </a:p>
        </p:txBody>
      </p:sp>
      <p:sp>
        <p:nvSpPr>
          <p:cNvPr id="6" name="Text 4"/>
          <p:cNvSpPr/>
          <p:nvPr/>
        </p:nvSpPr>
        <p:spPr>
          <a:xfrm>
            <a:off x="891302" y="4144447"/>
            <a:ext cx="6113264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endParaRPr lang="en-US" sz="2005" dirty="0"/>
          </a:p>
        </p:txBody>
      </p:sp>
      <p:sp>
        <p:nvSpPr>
          <p:cNvPr id="7" name="Text 5"/>
          <p:cNvSpPr/>
          <p:nvPr/>
        </p:nvSpPr>
        <p:spPr>
          <a:xfrm>
            <a:off x="891302" y="5188506"/>
            <a:ext cx="6113264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endParaRPr lang="en-US" sz="2005" dirty="0"/>
          </a:p>
        </p:txBody>
      </p:sp>
      <p:sp>
        <p:nvSpPr>
          <p:cNvPr id="8" name="Text 6"/>
          <p:cNvSpPr/>
          <p:nvPr/>
        </p:nvSpPr>
        <p:spPr>
          <a:xfrm>
            <a:off x="8142907" y="3471148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endParaRPr lang="en-US" sz="2639" dirty="0"/>
          </a:p>
        </p:txBody>
      </p:sp>
      <p:sp>
        <p:nvSpPr>
          <p:cNvPr id="9" name="Text 7"/>
          <p:cNvSpPr/>
          <p:nvPr/>
        </p:nvSpPr>
        <p:spPr>
          <a:xfrm>
            <a:off x="8040767" y="4144447"/>
            <a:ext cx="5705951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208"/>
              </a:lnSpc>
              <a:buSzPct val="100000"/>
              <a:buChar char="•"/>
            </a:pPr>
            <a:endParaRPr lang="en-US" sz="2005" dirty="0"/>
          </a:p>
        </p:txBody>
      </p:sp>
      <p:sp>
        <p:nvSpPr>
          <p:cNvPr id="10" name="Text 8"/>
          <p:cNvSpPr/>
          <p:nvPr/>
        </p:nvSpPr>
        <p:spPr>
          <a:xfrm>
            <a:off x="8040767" y="5048369"/>
            <a:ext cx="5705951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208"/>
              </a:lnSpc>
              <a:buSzPct val="100000"/>
              <a:buChar char="•"/>
            </a:pPr>
            <a:endParaRPr lang="en-US" sz="2005" dirty="0"/>
          </a:p>
        </p:txBody>
      </p:sp>
    </p:spTree>
    <p:extLst>
      <p:ext uri="{BB962C8B-B14F-4D97-AF65-F5344CB8AC3E}">
        <p14:creationId xmlns:p14="http://schemas.microsoft.com/office/powerpoint/2010/main" val="354785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91302" y="1658677"/>
            <a:ext cx="6701790" cy="837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96"/>
              </a:lnSpc>
              <a:buNone/>
            </a:pPr>
            <a:r>
              <a:rPr lang="en-US" sz="5277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목차</a:t>
            </a:r>
            <a:endParaRPr lang="en-US" sz="5277" dirty="0"/>
          </a:p>
        </p:txBody>
      </p:sp>
      <p:sp>
        <p:nvSpPr>
          <p:cNvPr id="5" name="Shape 3"/>
          <p:cNvSpPr/>
          <p:nvPr/>
        </p:nvSpPr>
        <p:spPr>
          <a:xfrm>
            <a:off x="891302" y="3801547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098709" y="3886914"/>
            <a:ext cx="158115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1</a:t>
            </a:r>
            <a:endParaRPr lang="en-US" sz="3166" dirty="0"/>
          </a:p>
        </p:txBody>
      </p:sp>
      <p:sp>
        <p:nvSpPr>
          <p:cNvPr id="7" name="Text 5"/>
          <p:cNvSpPr/>
          <p:nvPr/>
        </p:nvSpPr>
        <p:spPr>
          <a:xfrm>
            <a:off x="1718786" y="3801547"/>
            <a:ext cx="3285411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계획 및 동기</a:t>
            </a:r>
            <a:endParaRPr lang="en-US" sz="2639" dirty="0"/>
          </a:p>
        </p:txBody>
      </p:sp>
      <p:sp>
        <p:nvSpPr>
          <p:cNvPr id="8" name="Shape 6"/>
          <p:cNvSpPr/>
          <p:nvPr/>
        </p:nvSpPr>
        <p:spPr>
          <a:xfrm>
            <a:off x="5258753" y="3801547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5425083" y="3886914"/>
            <a:ext cx="240149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2</a:t>
            </a:r>
            <a:endParaRPr lang="en-US" sz="3166" dirty="0"/>
          </a:p>
        </p:txBody>
      </p:sp>
      <p:sp>
        <p:nvSpPr>
          <p:cNvPr id="10" name="Text 8"/>
          <p:cNvSpPr/>
          <p:nvPr/>
        </p:nvSpPr>
        <p:spPr>
          <a:xfrm>
            <a:off x="6086237" y="3801547"/>
            <a:ext cx="3285411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변경사항</a:t>
            </a:r>
            <a:endParaRPr lang="en-US" sz="2639" dirty="0"/>
          </a:p>
        </p:txBody>
      </p:sp>
      <p:sp>
        <p:nvSpPr>
          <p:cNvPr id="11" name="Shape 9"/>
          <p:cNvSpPr/>
          <p:nvPr/>
        </p:nvSpPr>
        <p:spPr>
          <a:xfrm>
            <a:off x="9626203" y="3801547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/>
          <p:nvPr/>
        </p:nvSpPr>
        <p:spPr>
          <a:xfrm>
            <a:off x="9792414" y="3886914"/>
            <a:ext cx="240506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3</a:t>
            </a:r>
            <a:endParaRPr lang="en-US" sz="3166" dirty="0"/>
          </a:p>
        </p:txBody>
      </p:sp>
      <p:sp>
        <p:nvSpPr>
          <p:cNvPr id="13" name="Text 11"/>
          <p:cNvSpPr/>
          <p:nvPr/>
        </p:nvSpPr>
        <p:spPr>
          <a:xfrm>
            <a:off x="10453688" y="3801547"/>
            <a:ext cx="3285411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개발 과정</a:t>
            </a:r>
            <a:endParaRPr lang="en-US" sz="2639" dirty="0"/>
          </a:p>
        </p:txBody>
      </p:sp>
      <p:sp>
        <p:nvSpPr>
          <p:cNvPr id="14" name="Shape 12"/>
          <p:cNvSpPr/>
          <p:nvPr/>
        </p:nvSpPr>
        <p:spPr>
          <a:xfrm>
            <a:off x="891302" y="5201960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/>
          <p:nvPr/>
        </p:nvSpPr>
        <p:spPr>
          <a:xfrm>
            <a:off x="1056442" y="5287328"/>
            <a:ext cx="242530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4</a:t>
            </a:r>
            <a:endParaRPr lang="en-US" sz="3166" dirty="0"/>
          </a:p>
        </p:txBody>
      </p:sp>
      <p:sp>
        <p:nvSpPr>
          <p:cNvPr id="16" name="Text 14"/>
          <p:cNvSpPr/>
          <p:nvPr/>
        </p:nvSpPr>
        <p:spPr>
          <a:xfrm>
            <a:off x="1718786" y="5201960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고난 및 아쉬움</a:t>
            </a:r>
            <a:endParaRPr lang="en-US" sz="2639" dirty="0"/>
          </a:p>
        </p:txBody>
      </p:sp>
      <p:sp>
        <p:nvSpPr>
          <p:cNvPr id="17" name="Shape 15"/>
          <p:cNvSpPr/>
          <p:nvPr/>
        </p:nvSpPr>
        <p:spPr>
          <a:xfrm>
            <a:off x="8036833" y="5201960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8224174" y="5287328"/>
            <a:ext cx="250507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5</a:t>
            </a:r>
            <a:endParaRPr lang="en-US" sz="3166" dirty="0"/>
          </a:p>
        </p:txBody>
      </p:sp>
      <p:sp>
        <p:nvSpPr>
          <p:cNvPr id="19" name="Text 17"/>
          <p:cNvSpPr/>
          <p:nvPr/>
        </p:nvSpPr>
        <p:spPr>
          <a:xfrm>
            <a:off x="8825132" y="5234615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의의 &amp; 향후 발전 방향</a:t>
            </a:r>
            <a:endParaRPr lang="en-US" sz="263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91302" y="1327141"/>
            <a:ext cx="6701790" cy="837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96"/>
              </a:lnSpc>
              <a:buNone/>
            </a:pPr>
            <a:r>
              <a:rPr lang="en-US" sz="5277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계획 및 동기</a:t>
            </a:r>
            <a:endParaRPr lang="en-US" sz="5277" dirty="0"/>
          </a:p>
        </p:txBody>
      </p:sp>
      <p:sp>
        <p:nvSpPr>
          <p:cNvPr id="5" name="Shape 3"/>
          <p:cNvSpPr/>
          <p:nvPr/>
        </p:nvSpPr>
        <p:spPr>
          <a:xfrm>
            <a:off x="891302" y="3761661"/>
            <a:ext cx="6296620" cy="1925955"/>
          </a:xfrm>
          <a:prstGeom prst="roundRect">
            <a:avLst>
              <a:gd name="adj" fmla="val 5554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61098" y="4031456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문제 인식</a:t>
            </a:r>
            <a:endParaRPr lang="en-US" sz="2639" dirty="0"/>
          </a:p>
        </p:txBody>
      </p:sp>
      <p:sp>
        <p:nvSpPr>
          <p:cNvPr id="7" name="Text 5"/>
          <p:cNvSpPr/>
          <p:nvPr/>
        </p:nvSpPr>
        <p:spPr>
          <a:xfrm>
            <a:off x="1161098" y="4602956"/>
            <a:ext cx="5757029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신속</a:t>
            </a:r>
            <a:r>
              <a:rPr lang="ko-KR" alt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히</a:t>
            </a: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집을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</a:t>
            </a: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나가야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</a:t>
            </a:r>
            <a:r>
              <a:rPr lang="ko-KR" alt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할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상황에 날씨 앱을 켜기 벅참.</a:t>
            </a:r>
            <a:endParaRPr lang="en-US" sz="2005" dirty="0"/>
          </a:p>
        </p:txBody>
      </p:sp>
      <p:sp>
        <p:nvSpPr>
          <p:cNvPr id="8" name="Shape 6"/>
          <p:cNvSpPr/>
          <p:nvPr/>
        </p:nvSpPr>
        <p:spPr>
          <a:xfrm>
            <a:off x="7442478" y="3761661"/>
            <a:ext cx="6296620" cy="1925955"/>
          </a:xfrm>
          <a:prstGeom prst="roundRect">
            <a:avLst>
              <a:gd name="adj" fmla="val 5554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7712273" y="4031456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해결책</a:t>
            </a:r>
            <a:endParaRPr lang="en-US" sz="2639" dirty="0"/>
          </a:p>
        </p:txBody>
      </p:sp>
      <p:sp>
        <p:nvSpPr>
          <p:cNvPr id="10" name="Text 8"/>
          <p:cNvSpPr/>
          <p:nvPr/>
        </p:nvSpPr>
        <p:spPr>
          <a:xfrm>
            <a:off x="7712273" y="4602956"/>
            <a:ext cx="5757029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나감과 동시에 우산 챙김 여부를 결정할 수 있는 </a:t>
            </a:r>
            <a:r>
              <a:rPr lang="en-US" sz="2005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강수량 시계</a:t>
            </a:r>
            <a:endParaRPr lang="en-US" sz="2005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50412"/>
            <a:ext cx="14630400" cy="9336167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91302" y="700326"/>
            <a:ext cx="6701790" cy="837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96"/>
              </a:lnSpc>
              <a:buNone/>
            </a:pPr>
            <a:r>
              <a:rPr lang="en-US" sz="5277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변경사항</a:t>
            </a:r>
            <a:endParaRPr lang="en-US" sz="5277" dirty="0"/>
          </a:p>
        </p:txBody>
      </p:sp>
      <p:sp>
        <p:nvSpPr>
          <p:cNvPr id="5" name="Shape 3"/>
          <p:cNvSpPr/>
          <p:nvPr/>
        </p:nvSpPr>
        <p:spPr>
          <a:xfrm>
            <a:off x="1258013" y="1684870"/>
            <a:ext cx="45719" cy="6297691"/>
          </a:xfrm>
          <a:prstGeom prst="roundRect">
            <a:avLst>
              <a:gd name="adj" fmla="val 3509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1529239" y="2477691"/>
            <a:ext cx="891302" cy="30480"/>
          </a:xfrm>
          <a:prstGeom prst="roundRect">
            <a:avLst>
              <a:gd name="adj" fmla="val 3509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986790" y="2206466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194197" y="2291834"/>
            <a:ext cx="158115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1</a:t>
            </a:r>
            <a:endParaRPr lang="en-US" sz="3166" dirty="0"/>
          </a:p>
        </p:txBody>
      </p:sp>
      <p:sp>
        <p:nvSpPr>
          <p:cNvPr id="9" name="Text 7"/>
          <p:cNvSpPr/>
          <p:nvPr/>
        </p:nvSpPr>
        <p:spPr>
          <a:xfrm>
            <a:off x="2673906" y="2174558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초기 계획</a:t>
            </a:r>
            <a:endParaRPr lang="en-US" sz="2639" dirty="0"/>
          </a:p>
        </p:txBody>
      </p:sp>
      <p:sp>
        <p:nvSpPr>
          <p:cNvPr id="10" name="Text 8"/>
          <p:cNvSpPr/>
          <p:nvPr/>
        </p:nvSpPr>
        <p:spPr>
          <a:xfrm>
            <a:off x="2673906" y="2746058"/>
            <a:ext cx="11065193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각종 센서, 모듈을 사용한 독립적인 시스템 구축</a:t>
            </a:r>
            <a:endParaRPr lang="en-US" sz="2005" dirty="0"/>
          </a:p>
        </p:txBody>
      </p:sp>
      <p:sp>
        <p:nvSpPr>
          <p:cNvPr id="11" name="Shape 9"/>
          <p:cNvSpPr/>
          <p:nvPr/>
        </p:nvSpPr>
        <p:spPr>
          <a:xfrm>
            <a:off x="1529239" y="4736274"/>
            <a:ext cx="891302" cy="30480"/>
          </a:xfrm>
          <a:prstGeom prst="roundRect">
            <a:avLst>
              <a:gd name="adj" fmla="val 3509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10"/>
          <p:cNvSpPr/>
          <p:nvPr/>
        </p:nvSpPr>
        <p:spPr>
          <a:xfrm>
            <a:off x="986790" y="4458516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/>
          <p:cNvSpPr/>
          <p:nvPr/>
        </p:nvSpPr>
        <p:spPr>
          <a:xfrm>
            <a:off x="1153120" y="4511229"/>
            <a:ext cx="240149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2</a:t>
            </a:r>
            <a:endParaRPr lang="en-US" sz="3166" dirty="0"/>
          </a:p>
        </p:txBody>
      </p:sp>
      <p:sp>
        <p:nvSpPr>
          <p:cNvPr id="14" name="Text 12"/>
          <p:cNvSpPr/>
          <p:nvPr/>
        </p:nvSpPr>
        <p:spPr>
          <a:xfrm>
            <a:off x="2673906" y="4295975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문제 발생</a:t>
            </a:r>
            <a:endParaRPr lang="en-US" sz="2639" dirty="0"/>
          </a:p>
        </p:txBody>
      </p:sp>
      <p:sp>
        <p:nvSpPr>
          <p:cNvPr id="15" name="Text 13"/>
          <p:cNvSpPr/>
          <p:nvPr/>
        </p:nvSpPr>
        <p:spPr>
          <a:xfrm>
            <a:off x="2673906" y="4854409"/>
            <a:ext cx="11065193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각종 센서, 모듈의 빈번한 오류를 고치지 못함</a:t>
            </a:r>
            <a:endParaRPr lang="en-US" sz="2005" dirty="0"/>
          </a:p>
        </p:txBody>
      </p:sp>
      <p:sp>
        <p:nvSpPr>
          <p:cNvPr id="16" name="Shape 14"/>
          <p:cNvSpPr/>
          <p:nvPr/>
        </p:nvSpPr>
        <p:spPr>
          <a:xfrm>
            <a:off x="1529239" y="7014444"/>
            <a:ext cx="891302" cy="30480"/>
          </a:xfrm>
          <a:prstGeom prst="roundRect">
            <a:avLst>
              <a:gd name="adj" fmla="val 3509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5"/>
          <p:cNvSpPr/>
          <p:nvPr/>
        </p:nvSpPr>
        <p:spPr>
          <a:xfrm>
            <a:off x="986790" y="6775879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1153001" y="6802460"/>
            <a:ext cx="240506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3</a:t>
            </a:r>
            <a:endParaRPr lang="en-US" sz="3166" dirty="0"/>
          </a:p>
        </p:txBody>
      </p:sp>
      <p:sp>
        <p:nvSpPr>
          <p:cNvPr id="19" name="Text 17"/>
          <p:cNvSpPr/>
          <p:nvPr/>
        </p:nvSpPr>
        <p:spPr>
          <a:xfrm>
            <a:off x="2673906" y="6469649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해결책</a:t>
            </a:r>
            <a:endParaRPr lang="en-US" sz="2639" dirty="0"/>
          </a:p>
        </p:txBody>
      </p:sp>
      <p:sp>
        <p:nvSpPr>
          <p:cNvPr id="20" name="Text 18"/>
          <p:cNvSpPr/>
          <p:nvPr/>
        </p:nvSpPr>
        <p:spPr>
          <a:xfrm>
            <a:off x="2673906" y="7047680"/>
            <a:ext cx="11065193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컴퓨터의 인터넷과 위치정보를 반영하기로 결정</a:t>
            </a:r>
            <a:endParaRPr lang="en-US" sz="2005" dirty="0"/>
          </a:p>
        </p:txBody>
      </p:sp>
      <p:sp>
        <p:nvSpPr>
          <p:cNvPr id="24" name="Text 22"/>
          <p:cNvSpPr/>
          <p:nvPr/>
        </p:nvSpPr>
        <p:spPr>
          <a:xfrm>
            <a:off x="2673906" y="7402354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8"/>
              </a:lnSpc>
              <a:buNone/>
            </a:pPr>
            <a:endParaRPr lang="en-US" sz="2639" dirty="0"/>
          </a:p>
        </p:txBody>
      </p:sp>
      <p:sp>
        <p:nvSpPr>
          <p:cNvPr id="25" name="Text 23"/>
          <p:cNvSpPr/>
          <p:nvPr/>
        </p:nvSpPr>
        <p:spPr>
          <a:xfrm>
            <a:off x="2673906" y="7973854"/>
            <a:ext cx="11065193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08"/>
              </a:lnSpc>
              <a:buNone/>
            </a:pPr>
            <a:endParaRPr lang="en-US" sz="200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91302" y="977250"/>
            <a:ext cx="6701790" cy="837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96"/>
              </a:lnSpc>
              <a:buNone/>
            </a:pPr>
            <a:r>
              <a:rPr lang="en-US" sz="5277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개발 과정(SW)</a:t>
            </a:r>
            <a:endParaRPr lang="en-US" sz="5277" dirty="0"/>
          </a:p>
        </p:txBody>
      </p:sp>
      <p:sp>
        <p:nvSpPr>
          <p:cNvPr id="5" name="Shape 3"/>
          <p:cNvSpPr/>
          <p:nvPr/>
        </p:nvSpPr>
        <p:spPr>
          <a:xfrm>
            <a:off x="891302" y="3150513"/>
            <a:ext cx="6296620" cy="3148251"/>
          </a:xfrm>
          <a:prstGeom prst="roundRect">
            <a:avLst>
              <a:gd name="adj" fmla="val 3397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61098" y="3420308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공공 데이터 API 활용</a:t>
            </a:r>
            <a:endParaRPr lang="en-US" sz="2639" dirty="0"/>
          </a:p>
        </p:txBody>
      </p:sp>
      <p:sp>
        <p:nvSpPr>
          <p:cNvPr id="7" name="Text 5"/>
          <p:cNvSpPr/>
          <p:nvPr/>
        </p:nvSpPr>
        <p:spPr>
          <a:xfrm>
            <a:off x="1161098" y="3991808"/>
            <a:ext cx="5757029" cy="1222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특정 URL에 GET, POST와 같은 요청을 보내면, 그에 대한 응답으로 보통 JSON이나 XML 형식의 데이터가 제공됨.</a:t>
            </a:r>
            <a:endParaRPr lang="en-US" sz="2005" dirty="0"/>
          </a:p>
        </p:txBody>
      </p:sp>
      <p:sp>
        <p:nvSpPr>
          <p:cNvPr id="8" name="Shape 6"/>
          <p:cNvSpPr/>
          <p:nvPr/>
        </p:nvSpPr>
        <p:spPr>
          <a:xfrm>
            <a:off x="7442478" y="3150513"/>
            <a:ext cx="6296620" cy="3148251"/>
          </a:xfrm>
          <a:prstGeom prst="roundRect">
            <a:avLst>
              <a:gd name="adj" fmla="val 3397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7712273" y="3420308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API 요청 URL</a:t>
            </a:r>
            <a:endParaRPr lang="en-US" sz="2639" dirty="0"/>
          </a:p>
        </p:txBody>
      </p:sp>
      <p:sp>
        <p:nvSpPr>
          <p:cNvPr id="10" name="Text 8"/>
          <p:cNvSpPr/>
          <p:nvPr/>
        </p:nvSpPr>
        <p:spPr>
          <a:xfrm>
            <a:off x="7712273" y="3991808"/>
            <a:ext cx="5757029" cy="2037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url = f"{</a:t>
            </a:r>
            <a:r>
              <a:rPr lang="en-US" sz="2005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base_url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}?serviceKey={</a:t>
            </a:r>
            <a:r>
              <a:rPr lang="en-US" sz="2005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api_key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}&amp;numOfRows=10&amp;pageNo=1&amp;</a:t>
            </a:r>
            <a:r>
              <a:rPr lang="en-US" sz="2005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dataType=JSON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&amp;base_date={</a:t>
            </a:r>
            <a:r>
              <a:rPr lang="en-US" sz="2005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base_date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}&amp;base_time={</a:t>
            </a:r>
            <a:r>
              <a:rPr lang="en-US" sz="2005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base_time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}&amp;nx={</a:t>
            </a:r>
            <a:r>
              <a:rPr lang="en-US" sz="2005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nx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}&amp;ny={</a:t>
            </a:r>
            <a:r>
              <a:rPr lang="en-US" sz="2005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ny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}"</a:t>
            </a:r>
            <a:endParaRPr lang="en-US" sz="200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91302" y="1432850"/>
            <a:ext cx="6701790" cy="837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96"/>
              </a:lnSpc>
              <a:buNone/>
            </a:pPr>
            <a:r>
              <a:rPr lang="en-US" sz="5277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호출에 필요한 데이터</a:t>
            </a:r>
            <a:endParaRPr lang="en-US" sz="5277" dirty="0"/>
          </a:p>
        </p:txBody>
      </p:sp>
      <p:sp>
        <p:nvSpPr>
          <p:cNvPr id="5" name="Text 3"/>
          <p:cNvSpPr/>
          <p:nvPr/>
        </p:nvSpPr>
        <p:spPr>
          <a:xfrm>
            <a:off x="2393525" y="3566755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ko-KR" altLang="en-US" sz="2639" b="1" dirty="0">
                <a:solidFill>
                  <a:srgbClr val="1F1E1E"/>
                </a:solidFill>
                <a:latin typeface="맑은 고딕" panose="020B0503020000020004" pitchFamily="50" charset="-127"/>
              </a:rPr>
              <a:t>날짜 및 시간 데이터</a:t>
            </a:r>
            <a:endParaRPr lang="en-US" sz="2639" dirty="0"/>
          </a:p>
        </p:txBody>
      </p:sp>
      <p:sp>
        <p:nvSpPr>
          <p:cNvPr id="6" name="Text 4"/>
          <p:cNvSpPr/>
          <p:nvPr/>
        </p:nvSpPr>
        <p:spPr>
          <a:xfrm>
            <a:off x="2393525" y="4500734"/>
            <a:ext cx="3867864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파이썬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</a:t>
            </a: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모듈을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</a:t>
            </a: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활용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.</a:t>
            </a:r>
            <a:endParaRPr lang="en-US" sz="2005" dirty="0"/>
          </a:p>
        </p:txBody>
      </p:sp>
      <p:sp>
        <p:nvSpPr>
          <p:cNvPr id="7" name="Text 5"/>
          <p:cNvSpPr/>
          <p:nvPr/>
        </p:nvSpPr>
        <p:spPr>
          <a:xfrm>
            <a:off x="8157371" y="3566755"/>
            <a:ext cx="366200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ko-KR" altLang="en-US" sz="2639" b="1" dirty="0">
                <a:solidFill>
                  <a:srgbClr val="1F1E1E"/>
                </a:solidFill>
                <a:latin typeface="맑은 고딕" panose="020B0503020000020004" pitchFamily="50" charset="-127"/>
              </a:rPr>
              <a:t>지역별 좌표 데이터</a:t>
            </a:r>
            <a:endParaRPr lang="en-US" sz="2639" dirty="0"/>
          </a:p>
        </p:txBody>
      </p:sp>
      <p:sp>
        <p:nvSpPr>
          <p:cNvPr id="8" name="Text 6"/>
          <p:cNvSpPr/>
          <p:nvPr/>
        </p:nvSpPr>
        <p:spPr>
          <a:xfrm>
            <a:off x="8154532" y="4494610"/>
            <a:ext cx="3867864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ko-KR" alt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위경도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를 API에서 사용할 수 있는 </a:t>
            </a: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좌표로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 </a:t>
            </a:r>
            <a:r>
              <a:rPr lang="en-US" sz="2005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변환</a:t>
            </a:r>
            <a:endParaRPr lang="en-US" sz="2005" dirty="0"/>
          </a:p>
        </p:txBody>
      </p:sp>
      <p:sp>
        <p:nvSpPr>
          <p:cNvPr id="9" name="Text 7"/>
          <p:cNvSpPr/>
          <p:nvPr/>
        </p:nvSpPr>
        <p:spPr>
          <a:xfrm>
            <a:off x="9884807" y="3566755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endParaRPr lang="en-US" sz="2639" dirty="0"/>
          </a:p>
        </p:txBody>
      </p:sp>
      <p:sp>
        <p:nvSpPr>
          <p:cNvPr id="10" name="Text 8"/>
          <p:cNvSpPr/>
          <p:nvPr/>
        </p:nvSpPr>
        <p:spPr>
          <a:xfrm>
            <a:off x="10292120" y="4240054"/>
            <a:ext cx="3460552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3208"/>
              </a:lnSpc>
              <a:buSzPct val="100000"/>
            </a:pPr>
            <a:endParaRPr lang="en-US" sz="2005" dirty="0"/>
          </a:p>
        </p:txBody>
      </p:sp>
      <p:sp>
        <p:nvSpPr>
          <p:cNvPr id="11" name="Text 9"/>
          <p:cNvSpPr/>
          <p:nvPr/>
        </p:nvSpPr>
        <p:spPr>
          <a:xfrm>
            <a:off x="10292120" y="4736544"/>
            <a:ext cx="3460552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3208"/>
              </a:lnSpc>
              <a:buSzPct val="100000"/>
            </a:pPr>
            <a:endParaRPr lang="en-US" sz="2005" dirty="0"/>
          </a:p>
        </p:txBody>
      </p:sp>
      <p:sp>
        <p:nvSpPr>
          <p:cNvPr id="12" name="Text 10"/>
          <p:cNvSpPr/>
          <p:nvPr/>
        </p:nvSpPr>
        <p:spPr>
          <a:xfrm>
            <a:off x="10292120" y="5233035"/>
            <a:ext cx="3460552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3208"/>
              </a:lnSpc>
              <a:buSzPct val="100000"/>
            </a:pPr>
            <a:endParaRPr lang="en-US" sz="200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91302" y="814626"/>
            <a:ext cx="6701790" cy="837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96"/>
              </a:lnSpc>
              <a:buNone/>
            </a:pPr>
            <a:r>
              <a:rPr lang="en-US" altLang="ko-KR" sz="5277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API </a:t>
            </a:r>
            <a:r>
              <a:rPr lang="ko-KR" altLang="en-US" sz="5277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사용</a:t>
            </a:r>
            <a:endParaRPr lang="en-US" sz="5277" dirty="0"/>
          </a:p>
        </p:txBody>
      </p:sp>
      <p:sp>
        <p:nvSpPr>
          <p:cNvPr id="5" name="Shape 3"/>
          <p:cNvSpPr/>
          <p:nvPr/>
        </p:nvSpPr>
        <p:spPr>
          <a:xfrm>
            <a:off x="1258014" y="2034302"/>
            <a:ext cx="30480" cy="5380673"/>
          </a:xfrm>
          <a:prstGeom prst="roundRect">
            <a:avLst>
              <a:gd name="adj" fmla="val 3509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1529239" y="2591991"/>
            <a:ext cx="891302" cy="30480"/>
          </a:xfrm>
          <a:prstGeom prst="roundRect">
            <a:avLst>
              <a:gd name="adj" fmla="val 3509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986790" y="2320766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194197" y="2406134"/>
            <a:ext cx="158115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1</a:t>
            </a:r>
            <a:endParaRPr lang="en-US" sz="3166" dirty="0"/>
          </a:p>
        </p:txBody>
      </p:sp>
      <p:sp>
        <p:nvSpPr>
          <p:cNvPr id="9" name="Text 7"/>
          <p:cNvSpPr/>
          <p:nvPr/>
        </p:nvSpPr>
        <p:spPr>
          <a:xfrm>
            <a:off x="2673906" y="2288858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1. Api에 요청</a:t>
            </a:r>
            <a:endParaRPr lang="en-US" sz="2639" dirty="0"/>
          </a:p>
        </p:txBody>
      </p:sp>
      <p:sp>
        <p:nvSpPr>
          <p:cNvPr id="10" name="Text 8"/>
          <p:cNvSpPr/>
          <p:nvPr/>
        </p:nvSpPr>
        <p:spPr>
          <a:xfrm>
            <a:off x="2673906" y="2860358"/>
            <a:ext cx="11065193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Response = requests.get(url)</a:t>
            </a:r>
            <a:endParaRPr lang="en-US" sz="2005" dirty="0"/>
          </a:p>
        </p:txBody>
      </p:sp>
      <p:sp>
        <p:nvSpPr>
          <p:cNvPr id="11" name="Shape 9"/>
          <p:cNvSpPr/>
          <p:nvPr/>
        </p:nvSpPr>
        <p:spPr>
          <a:xfrm>
            <a:off x="1529239" y="4334589"/>
            <a:ext cx="891302" cy="30480"/>
          </a:xfrm>
          <a:prstGeom prst="roundRect">
            <a:avLst>
              <a:gd name="adj" fmla="val 3509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10"/>
          <p:cNvSpPr/>
          <p:nvPr/>
        </p:nvSpPr>
        <p:spPr>
          <a:xfrm>
            <a:off x="986790" y="4063365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/>
          <p:cNvSpPr/>
          <p:nvPr/>
        </p:nvSpPr>
        <p:spPr>
          <a:xfrm>
            <a:off x="1153120" y="4148733"/>
            <a:ext cx="240149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2</a:t>
            </a:r>
            <a:endParaRPr lang="en-US" sz="3166" dirty="0"/>
          </a:p>
        </p:txBody>
      </p:sp>
      <p:sp>
        <p:nvSpPr>
          <p:cNvPr id="14" name="Text 12"/>
          <p:cNvSpPr/>
          <p:nvPr/>
        </p:nvSpPr>
        <p:spPr>
          <a:xfrm>
            <a:off x="2673906" y="4031456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2. Api 응답 처리</a:t>
            </a:r>
            <a:endParaRPr lang="en-US" sz="2639" dirty="0"/>
          </a:p>
        </p:txBody>
      </p:sp>
      <p:sp>
        <p:nvSpPr>
          <p:cNvPr id="15" name="Text 13"/>
          <p:cNvSpPr/>
          <p:nvPr/>
        </p:nvSpPr>
        <p:spPr>
          <a:xfrm>
            <a:off x="2673906" y="4602956"/>
            <a:ext cx="11065193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data = response.json()</a:t>
            </a:r>
            <a:endParaRPr lang="en-US" sz="2005" dirty="0"/>
          </a:p>
        </p:txBody>
      </p:sp>
      <p:sp>
        <p:nvSpPr>
          <p:cNvPr id="16" name="Shape 14"/>
          <p:cNvSpPr/>
          <p:nvPr/>
        </p:nvSpPr>
        <p:spPr>
          <a:xfrm>
            <a:off x="1529239" y="6077188"/>
            <a:ext cx="891302" cy="30480"/>
          </a:xfrm>
          <a:prstGeom prst="roundRect">
            <a:avLst>
              <a:gd name="adj" fmla="val 350922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5"/>
          <p:cNvSpPr/>
          <p:nvPr/>
        </p:nvSpPr>
        <p:spPr>
          <a:xfrm>
            <a:off x="986790" y="5805964"/>
            <a:ext cx="572929" cy="572929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1153001" y="5891332"/>
            <a:ext cx="240506" cy="4020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66"/>
              </a:lnSpc>
              <a:buNone/>
            </a:pPr>
            <a:r>
              <a:rPr lang="en-US" sz="3166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3</a:t>
            </a:r>
            <a:endParaRPr lang="en-US" sz="3166" dirty="0"/>
          </a:p>
        </p:txBody>
      </p:sp>
      <p:sp>
        <p:nvSpPr>
          <p:cNvPr id="19" name="Text 17"/>
          <p:cNvSpPr/>
          <p:nvPr/>
        </p:nvSpPr>
        <p:spPr>
          <a:xfrm>
            <a:off x="2673906" y="5774055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3. 원하는 데이터만 추출</a:t>
            </a:r>
            <a:endParaRPr lang="en-US" sz="2639" dirty="0"/>
          </a:p>
        </p:txBody>
      </p:sp>
      <p:sp>
        <p:nvSpPr>
          <p:cNvPr id="20" name="Text 18"/>
          <p:cNvSpPr/>
          <p:nvPr/>
        </p:nvSpPr>
        <p:spPr>
          <a:xfrm>
            <a:off x="2673906" y="6345555"/>
            <a:ext cx="11065193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for item in data['response']['body']['items']['item']: if item['category'] == </a:t>
            </a:r>
            <a:r>
              <a:rPr lang="en-US" sz="2005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'</a:t>
            </a:r>
            <a:r>
              <a:rPr lang="en-US" sz="2005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POP</a:t>
            </a:r>
            <a:r>
              <a:rPr lang="en-US" sz="2005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'</a:t>
            </a: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: pop_value = int(item['fcstValue']) break</a:t>
            </a:r>
            <a:endParaRPr lang="en-US" sz="200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39DD39-FF48-F14F-9B08-619641A4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53" y="590719"/>
            <a:ext cx="11372044" cy="69216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6418C12-05E5-3496-09E5-58B85CD92BC7}"/>
              </a:ext>
            </a:extLst>
          </p:cNvPr>
          <p:cNvSpPr/>
          <p:nvPr/>
        </p:nvSpPr>
        <p:spPr>
          <a:xfrm>
            <a:off x="5672745" y="4761813"/>
            <a:ext cx="776835" cy="8658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65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91302" y="1523405"/>
            <a:ext cx="6701790" cy="8377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96"/>
              </a:lnSpc>
              <a:buNone/>
            </a:pPr>
            <a:r>
              <a:rPr lang="en-US" sz="5277" b="1" dirty="0">
                <a:solidFill>
                  <a:srgbClr val="1F1E1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데이터 전송 및 읽기</a:t>
            </a:r>
            <a:endParaRPr lang="en-US" sz="5277" dirty="0"/>
          </a:p>
        </p:txBody>
      </p:sp>
      <p:sp>
        <p:nvSpPr>
          <p:cNvPr id="5" name="Shape 3"/>
          <p:cNvSpPr/>
          <p:nvPr/>
        </p:nvSpPr>
        <p:spPr>
          <a:xfrm>
            <a:off x="891302" y="2743081"/>
            <a:ext cx="4112895" cy="3963114"/>
          </a:xfrm>
          <a:prstGeom prst="roundRect">
            <a:avLst>
              <a:gd name="adj" fmla="val 269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61098" y="3012877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데이터 전송 함수</a:t>
            </a:r>
            <a:endParaRPr lang="en-US" sz="2639" dirty="0"/>
          </a:p>
        </p:txBody>
      </p:sp>
      <p:sp>
        <p:nvSpPr>
          <p:cNvPr id="7" name="Text 5"/>
          <p:cNvSpPr/>
          <p:nvPr/>
        </p:nvSpPr>
        <p:spPr>
          <a:xfrm>
            <a:off x="1161098" y="3584377"/>
            <a:ext cx="3573304" cy="28520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def send_data_to_arduino(data): with serial.Serial("COM3", 9600, timeout=1) as ser: send_data_to_arduino(rain_probabilities) </a:t>
            </a:r>
            <a:r>
              <a:rPr lang="en-US" sz="2005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시리얼 포트에 데이터 전송</a:t>
            </a:r>
            <a:endParaRPr lang="en-US" sz="2005" dirty="0">
              <a:solidFill>
                <a:srgbClr val="0070C0"/>
              </a:solidFill>
            </a:endParaRPr>
          </a:p>
        </p:txBody>
      </p:sp>
      <p:sp>
        <p:nvSpPr>
          <p:cNvPr id="8" name="Shape 6"/>
          <p:cNvSpPr/>
          <p:nvPr/>
        </p:nvSpPr>
        <p:spPr>
          <a:xfrm>
            <a:off x="5258753" y="2743081"/>
            <a:ext cx="4112895" cy="3963114"/>
          </a:xfrm>
          <a:prstGeom prst="roundRect">
            <a:avLst>
              <a:gd name="adj" fmla="val 269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5528548" y="3012877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데이터 읽기</a:t>
            </a:r>
            <a:endParaRPr lang="en-US" sz="2639" dirty="0"/>
          </a:p>
        </p:txBody>
      </p:sp>
      <p:sp>
        <p:nvSpPr>
          <p:cNvPr id="10" name="Text 8"/>
          <p:cNvSpPr/>
          <p:nvPr/>
        </p:nvSpPr>
        <p:spPr>
          <a:xfrm>
            <a:off x="5528548" y="3584377"/>
            <a:ext cx="3573304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Serial.available() </a:t>
            </a:r>
            <a:r>
              <a:rPr lang="en-US" sz="2005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로 데이터 읽음</a:t>
            </a:r>
            <a:endParaRPr lang="en-US" sz="2005" dirty="0">
              <a:solidFill>
                <a:srgbClr val="0070C0"/>
              </a:solidFill>
            </a:endParaRPr>
          </a:p>
        </p:txBody>
      </p:sp>
      <p:sp>
        <p:nvSpPr>
          <p:cNvPr id="11" name="Shape 9"/>
          <p:cNvSpPr/>
          <p:nvPr/>
        </p:nvSpPr>
        <p:spPr>
          <a:xfrm>
            <a:off x="9626203" y="2743081"/>
            <a:ext cx="4112895" cy="3963114"/>
          </a:xfrm>
          <a:prstGeom prst="roundRect">
            <a:avLst>
              <a:gd name="adj" fmla="val 269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/>
          <p:nvPr/>
        </p:nvSpPr>
        <p:spPr>
          <a:xfrm>
            <a:off x="9895999" y="3012877"/>
            <a:ext cx="3350895" cy="418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98"/>
              </a:lnSpc>
              <a:buNone/>
            </a:pPr>
            <a:r>
              <a:rPr lang="en-US" sz="2639" b="1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전송</a:t>
            </a:r>
            <a:r>
              <a:rPr lang="en-US" sz="2639" b="1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 </a:t>
            </a:r>
            <a:r>
              <a:rPr lang="en-US" sz="2639" b="1" dirty="0" err="1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xandria" pitchFamily="34" charset="-120"/>
              </a:rPr>
              <a:t>데이터</a:t>
            </a:r>
            <a:endParaRPr lang="en-US" sz="2639" dirty="0"/>
          </a:p>
        </p:txBody>
      </p:sp>
      <p:sp>
        <p:nvSpPr>
          <p:cNvPr id="13" name="Text 11"/>
          <p:cNvSpPr/>
          <p:nvPr/>
        </p:nvSpPr>
        <p:spPr>
          <a:xfrm>
            <a:off x="9895999" y="3584377"/>
            <a:ext cx="3573304" cy="814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08"/>
              </a:lnSpc>
              <a:buNone/>
            </a:pPr>
            <a:r>
              <a:rPr lang="en-US" sz="2005" dirty="0">
                <a:solidFill>
                  <a:srgbClr val="3B35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ra" pitchFamily="34" charset="-120"/>
              </a:rPr>
              <a:t>아두이노로 24개의 시간별 강수확률 데이터 전송</a:t>
            </a:r>
            <a:endParaRPr lang="en-US" sz="200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841F8E7D724C0439FDF8B512F8DC890" ma:contentTypeVersion="4" ma:contentTypeDescription="새 문서를 만듭니다." ma:contentTypeScope="" ma:versionID="b6f2472f27706cb4cd43ab4aabbaa00a">
  <xsd:schema xmlns:xsd="http://www.w3.org/2001/XMLSchema" xmlns:xs="http://www.w3.org/2001/XMLSchema" xmlns:p="http://schemas.microsoft.com/office/2006/metadata/properties" xmlns:ns3="7f3426e1-0d49-4aef-bcfc-2814688d1ead" targetNamespace="http://schemas.microsoft.com/office/2006/metadata/properties" ma:root="true" ma:fieldsID="e4d5c0e44986f23b3e2437bf2158178e" ns3:_="">
    <xsd:import namespace="7f3426e1-0d49-4aef-bcfc-2814688d1e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426e1-0d49-4aef-bcfc-2814688d1e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4A9CEB-9D31-489F-B715-306CEE9555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2CE1B0-FB88-4476-978B-221004354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3426e1-0d49-4aef-bcfc-2814688d1e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09A78B-F793-4FBB-A849-DFE1F526AFC8}">
  <ds:schemaRefs>
    <ds:schemaRef ds:uri="http://purl.org/dc/elements/1.1/"/>
    <ds:schemaRef ds:uri="http://www.w3.org/XML/1998/namespace"/>
    <ds:schemaRef ds:uri="7f3426e1-0d49-4aef-bcfc-2814688d1ead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476</Words>
  <Application>Microsoft Office PowerPoint</Application>
  <PresentationFormat>사용자 지정</PresentationFormat>
  <Paragraphs>99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맑은 고딕</vt:lpstr>
      <vt:lpstr>Aldhabi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방우영</cp:lastModifiedBy>
  <cp:revision>18</cp:revision>
  <dcterms:created xsi:type="dcterms:W3CDTF">2024-08-14T16:59:30Z</dcterms:created>
  <dcterms:modified xsi:type="dcterms:W3CDTF">2024-08-14T18:53:33Z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0x010100A841F8E7D724C0439FDF8B512F8DC890</vt:lpwstr>
  </property>
</Properties>
</file>