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99AE-3C39-465D-3218-98A15E92C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E80387-083F-1B67-0520-75D1FE7C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7C54E-F154-2BCA-59E1-55BBE3D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2CD1B-DC11-D95D-7DFE-F2C9351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59F89-26BB-0745-34AE-69E1E95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44F1B-3CCD-C539-D18B-0082D6A2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77FD1-1DB0-C50B-BBB4-776280A4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FE36A-0EF7-33D2-8994-2BB45601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5AD9D-2BB5-8AE3-D3BA-A4A44FA1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6C114-AC87-CAA7-0011-8DB52BF7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7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86D0B-E969-3FD5-8850-87186286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BF509-FE0A-520B-44C6-BF4A0589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34BA3-5359-E29F-9980-9384DB2D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BE973-15A9-1867-B1F1-16CCD42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CC19E-A0CE-CA75-D52D-03C9DFE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5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DFBB-D409-95FE-A7FE-63DEC2C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8ADB6-7998-33CD-775D-DBF66BCD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10CE5-185C-A8FF-518A-5E9D88EE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20A0-34C9-678A-0E3F-ED57F73A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33115-54F7-F64A-187A-E76CCEF0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9693-8282-A08E-1E52-DE41A8FD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F2CAC-386D-DA43-F884-8E1A1A88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9A7C-919B-7BD5-4F99-D1FE9370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2A85-F9A3-2DE9-B181-45A05A35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B380-934F-7D9D-F284-721AEFA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A243A-7160-7758-708A-6479004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9AD48-8033-24D6-06E7-ED04D834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FC766-AE9F-4C45-68D5-AB0B71A9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3A44E-2792-F451-2EBF-2AA91003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7DF2B-50EE-C23A-ED95-236F4CB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DC486-9175-AC47-CC2A-2C094FB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F6D9-BB65-EFEA-004C-D6AECFE5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B2E42-B764-8BC7-C9F7-19B5DBAE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5AFCF-7507-D101-C1F3-BF45A5AC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47126-46B3-E25E-4D17-352E09530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CB0E8-1F72-591D-C5F5-13CB254C2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A9ED6-BBE7-BF5D-D13A-85CCB2BF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3FD44-E15B-98BD-CBB0-83C97577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EA6E36-0319-235E-5045-F498B823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E946-C64A-34CE-99D2-4D51CE5D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6778B-3367-E735-302A-48B1FFF7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6F015-5532-91FF-2920-CEDF8F4D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EB580-746D-3360-233D-DDA62ABC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18BF59-283F-F389-730B-55460171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FFC6C-BFC6-0B74-A0AA-04254087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7D026-62DA-4EAB-657B-DB38062A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76D1-0E8B-6B6F-21AD-7F57AFAC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0EAAF-64AA-3917-D195-A753BB14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25E38-611E-D772-8A67-48C5B88E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1060F-B43C-3CBB-9838-AD439E91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C4E1-616E-0709-A89F-D772E78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3CCE2-D75D-50A4-4006-6F9556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8E5E5-5D2D-36C7-E7DD-64387482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06F74-D358-CF22-3AC6-55B9BB948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F1E00-A128-1DD6-3AD9-408859A7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D22FF-D6D2-9795-94F3-983721B1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6F6C9-684A-F11B-5FC6-C036A401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244A-DAAA-1384-3D0B-AD151881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1DAD04-CDAF-FD4B-B35F-3EEC432E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A392-389D-C97E-9163-F86F1673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A45AF-DD8B-B32E-7BC9-747FE5CC6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3C135-E31F-431C-BD8C-74FE1D1200A7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7B3FB-B719-2C65-7142-26C79391C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64226-2948-61F4-AA6E-AA270E40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42D27-B36F-4D15-AF7D-B22BEFF08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1035-68CE-9995-F0EE-981480BBF1F2}"/>
              </a:ext>
            </a:extLst>
          </p:cNvPr>
          <p:cNvSpPr txBox="1"/>
          <p:nvPr/>
        </p:nvSpPr>
        <p:spPr>
          <a:xfrm>
            <a:off x="353962" y="2482163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정신최리자</a:t>
            </a:r>
            <a:endParaRPr lang="ko-KR" altLang="en-US" sz="6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1B4618-A809-31D0-38F3-5B7BAEADBF02}"/>
              </a:ext>
            </a:extLst>
          </p:cNvPr>
          <p:cNvSpPr/>
          <p:nvPr/>
        </p:nvSpPr>
        <p:spPr>
          <a:xfrm>
            <a:off x="5073445" y="0"/>
            <a:ext cx="7118555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B59F6-5E12-B662-2CC9-5D4E146DB480}"/>
              </a:ext>
            </a:extLst>
          </p:cNvPr>
          <p:cNvSpPr txBox="1"/>
          <p:nvPr/>
        </p:nvSpPr>
        <p:spPr>
          <a:xfrm>
            <a:off x="442451" y="338967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최종발표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 정 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292D5-3F6E-1E5D-497E-59629DA450F8}"/>
              </a:ext>
            </a:extLst>
          </p:cNvPr>
          <p:cNvSpPr txBox="1"/>
          <p:nvPr/>
        </p:nvSpPr>
        <p:spPr>
          <a:xfrm>
            <a:off x="5930116" y="688258"/>
            <a:ext cx="5347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u="sng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프로젝트명</a:t>
            </a:r>
            <a:r>
              <a:rPr lang="en-US" altLang="ko-KR" sz="2000" b="1" u="sng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 </a:t>
            </a:r>
            <a:r>
              <a:rPr lang="ko-KR" altLang="en-US" sz="2000" b="1" u="sng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몸으로 말해요</a:t>
            </a:r>
            <a:endParaRPr lang="en-US" altLang="ko-KR" sz="2000" b="1" u="sng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ko-KR" sz="1600" dirty="0">
                <a:solidFill>
                  <a:schemeClr val="bg1"/>
                </a:solidFill>
                <a:effectLst/>
                <a:latin typeface="고도 B" panose="02000503000000020004" pitchFamily="2" charset="-127"/>
                <a:ea typeface="고도 B" panose="02000503000000020004" pitchFamily="2" charset="-127"/>
                <a:cs typeface="Times New Roman" panose="02020603050405020304" pitchFamily="18" charset="0"/>
              </a:rPr>
              <a:t>웨어러블 장치를 통한 제스처별 운동 정보 습득 및 </a:t>
            </a:r>
            <a:endParaRPr lang="en-US" altLang="ko-KR" sz="1600" dirty="0">
              <a:solidFill>
                <a:schemeClr val="bg1"/>
              </a:solidFill>
              <a:effectLst/>
              <a:latin typeface="고도 B" panose="02000503000000020004" pitchFamily="2" charset="-127"/>
              <a:ea typeface="고도 B" panose="02000503000000020004" pitchFamily="2" charset="-127"/>
              <a:cs typeface="Times New Roman" panose="02020603050405020304" pitchFamily="18" charset="0"/>
            </a:endParaRPr>
          </a:p>
          <a:p>
            <a:r>
              <a:rPr lang="ko-KR" altLang="ko-KR" sz="1600" dirty="0">
                <a:solidFill>
                  <a:schemeClr val="bg1"/>
                </a:solidFill>
                <a:effectLst/>
                <a:latin typeface="고도 B" panose="02000503000000020004" pitchFamily="2" charset="-127"/>
                <a:ea typeface="고도 B" panose="02000503000000020004" pitchFamily="2" charset="-127"/>
                <a:cs typeface="Times New Roman" panose="02020603050405020304" pitchFamily="18" charset="0"/>
              </a:rPr>
              <a:t>분류 알고리즘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고도 B" panose="02000503000000020004" pitchFamily="2" charset="-127"/>
                <a:ea typeface="고도 B" panose="02000503000000020004" pitchFamily="2" charset="-127"/>
                <a:cs typeface="Times New Roman" panose="02020603050405020304" pitchFamily="18" charset="0"/>
              </a:rPr>
              <a:t>/LSTM</a:t>
            </a:r>
            <a:r>
              <a:rPr lang="ko-KR" altLang="ko-KR" sz="1600" dirty="0">
                <a:solidFill>
                  <a:schemeClr val="bg1"/>
                </a:solidFill>
                <a:effectLst/>
                <a:latin typeface="고도 B" panose="02000503000000020004" pitchFamily="2" charset="-127"/>
                <a:ea typeface="고도 B" panose="02000503000000020004" pitchFamily="2" charset="-127"/>
                <a:cs typeface="Times New Roman" panose="02020603050405020304" pitchFamily="18" charset="0"/>
              </a:rPr>
              <a:t>을 이용한 해석</a:t>
            </a:r>
            <a:endParaRPr lang="ko-KR" altLang="en-US" sz="1600" b="1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812FC-E593-D699-5BBE-8185C33FA42E}"/>
              </a:ext>
            </a:extLst>
          </p:cNvPr>
          <p:cNvSpPr txBox="1"/>
          <p:nvPr/>
        </p:nvSpPr>
        <p:spPr>
          <a:xfrm>
            <a:off x="5979278" y="2635242"/>
            <a:ext cx="5298326" cy="303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#1 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사전 개발 동안 한 일</a:t>
            </a: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아두이노를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이용해 웨어러블 장치 제작</a:t>
            </a: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웨어러블 장치로부터 데이터 수집</a:t>
            </a: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>
              <a:lnSpc>
                <a:spcPct val="120000"/>
              </a:lnSpc>
            </a:pP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#2 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오늘 할 일 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완성 목표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 추가 수집</a:t>
            </a: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 </a:t>
            </a:r>
            <a:r>
              <a:rPr lang="ko-KR" altLang="en-US" sz="2000" b="1" dirty="0" err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군집화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라벨링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분류 모델과 </a:t>
            </a:r>
            <a:r>
              <a:rPr lang="en-US" altLang="ko-KR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r>
              <a:rPr lang="ko-KR" altLang="en-US" sz="2000" b="1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행동 예측하기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B6A61-7F9B-B46B-A79F-20E97F47B3A6}"/>
              </a:ext>
            </a:extLst>
          </p:cNvPr>
          <p:cNvSpPr/>
          <p:nvPr/>
        </p:nvSpPr>
        <p:spPr>
          <a:xfrm>
            <a:off x="5879690" y="619432"/>
            <a:ext cx="5476570" cy="11626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5677C-2F5F-0CCB-DA69-709BD45542DD}"/>
              </a:ext>
            </a:extLst>
          </p:cNvPr>
          <p:cNvSpPr/>
          <p:nvPr/>
        </p:nvSpPr>
        <p:spPr>
          <a:xfrm>
            <a:off x="5894437" y="2231922"/>
            <a:ext cx="5476570" cy="38788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2C2230-2F05-A552-110C-4F29CA1B2404}"/>
              </a:ext>
            </a:extLst>
          </p:cNvPr>
          <p:cNvSpPr/>
          <p:nvPr/>
        </p:nvSpPr>
        <p:spPr>
          <a:xfrm>
            <a:off x="1" y="1710813"/>
            <a:ext cx="12192000" cy="51471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25DE1-DAA9-01E4-A5E9-467DDEFBFF90}"/>
              </a:ext>
            </a:extLst>
          </p:cNvPr>
          <p:cNvSpPr txBox="1"/>
          <p:nvPr/>
        </p:nvSpPr>
        <p:spPr>
          <a:xfrm>
            <a:off x="353962" y="673023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정신최리자</a:t>
            </a:r>
            <a:endParaRPr lang="ko-KR" altLang="en-US" sz="6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2972D-9FD1-E7B8-18B4-66FCD459B29E}"/>
              </a:ext>
            </a:extLst>
          </p:cNvPr>
          <p:cNvSpPr txBox="1"/>
          <p:nvPr/>
        </p:nvSpPr>
        <p:spPr>
          <a:xfrm>
            <a:off x="353962" y="2104102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웨어러블 장치 개발 및 데이터 수집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2F3B-86CF-997D-FC2E-9158E965BEBD}"/>
              </a:ext>
            </a:extLst>
          </p:cNvPr>
          <p:cNvSpPr txBox="1"/>
          <p:nvPr/>
        </p:nvSpPr>
        <p:spPr>
          <a:xfrm>
            <a:off x="560441" y="2971353"/>
            <a:ext cx="49888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</a:t>
            </a:r>
            <a:endParaRPr lang="en-US" altLang="ko-KR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MPU-6050 6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각각 엄지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손등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전완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상완에 부착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B549-2A76-B123-E94B-98A29543374C}"/>
              </a:ext>
            </a:extLst>
          </p:cNvPr>
          <p:cNvSpPr/>
          <p:nvPr/>
        </p:nvSpPr>
        <p:spPr>
          <a:xfrm>
            <a:off x="353964" y="2703870"/>
            <a:ext cx="5407740" cy="32643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7BE8E-0858-0752-3F6D-274027444BD7}"/>
              </a:ext>
            </a:extLst>
          </p:cNvPr>
          <p:cNvSpPr txBox="1"/>
          <p:nvPr/>
        </p:nvSpPr>
        <p:spPr>
          <a:xfrm>
            <a:off x="560441" y="4255603"/>
            <a:ext cx="1893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압력센서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1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손바닥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1CAFD-CEEC-121F-4FFC-7AA390BEC1B8}"/>
              </a:ext>
            </a:extLst>
          </p:cNvPr>
          <p:cNvSpPr txBox="1"/>
          <p:nvPr/>
        </p:nvSpPr>
        <p:spPr>
          <a:xfrm>
            <a:off x="560440" y="5096260"/>
            <a:ext cx="3748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4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외부 장치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라벨링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진행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E96F6-6272-A797-9AD8-CB06D3754892}"/>
              </a:ext>
            </a:extLst>
          </p:cNvPr>
          <p:cNvSpPr txBox="1"/>
          <p:nvPr/>
        </p:nvSpPr>
        <p:spPr>
          <a:xfrm>
            <a:off x="11144604" y="641278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- 1 -</a:t>
            </a:r>
            <a:endParaRPr lang="ko-KR" altLang="en-US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E27BC5-9CFF-1170-3A64-52F0B077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7" r="7684"/>
          <a:stretch/>
        </p:blipFill>
        <p:spPr>
          <a:xfrm>
            <a:off x="6489290" y="2674374"/>
            <a:ext cx="5065794" cy="32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849D7-7D7A-B5A9-A3C9-D693A5C8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1A357A-085C-2C49-0492-826C1FB39FC4}"/>
              </a:ext>
            </a:extLst>
          </p:cNvPr>
          <p:cNvSpPr/>
          <p:nvPr/>
        </p:nvSpPr>
        <p:spPr>
          <a:xfrm>
            <a:off x="1" y="1710813"/>
            <a:ext cx="12192000" cy="51471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6CE50-9354-EC39-91BB-EC75401E4505}"/>
              </a:ext>
            </a:extLst>
          </p:cNvPr>
          <p:cNvSpPr txBox="1"/>
          <p:nvPr/>
        </p:nvSpPr>
        <p:spPr>
          <a:xfrm>
            <a:off x="353962" y="673023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정신최리자</a:t>
            </a:r>
            <a:endParaRPr lang="ko-KR" altLang="en-US" sz="6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DF53-9DC2-3529-AB25-EB27CCE3F3ED}"/>
              </a:ext>
            </a:extLst>
          </p:cNvPr>
          <p:cNvSpPr txBox="1"/>
          <p:nvPr/>
        </p:nvSpPr>
        <p:spPr>
          <a:xfrm>
            <a:off x="353962" y="2104102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웨어러블 장치 개발 및 데이터 수집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90201-C1A4-31F7-B080-0CCE6B0AD561}"/>
              </a:ext>
            </a:extLst>
          </p:cNvPr>
          <p:cNvSpPr txBox="1"/>
          <p:nvPr/>
        </p:nvSpPr>
        <p:spPr>
          <a:xfrm>
            <a:off x="560441" y="2971353"/>
            <a:ext cx="49888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</a:t>
            </a:r>
            <a:endParaRPr lang="en-US" altLang="ko-KR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MPU-6050 6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각각 엄지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중지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손등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전완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상완에 부착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5E398-D953-B9C8-22FB-D5E31515C50D}"/>
              </a:ext>
            </a:extLst>
          </p:cNvPr>
          <p:cNvSpPr/>
          <p:nvPr/>
        </p:nvSpPr>
        <p:spPr>
          <a:xfrm>
            <a:off x="353964" y="2703870"/>
            <a:ext cx="5407740" cy="32643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3A3B3-3FBF-838D-D036-ED90B10C772B}"/>
              </a:ext>
            </a:extLst>
          </p:cNvPr>
          <p:cNvSpPr txBox="1"/>
          <p:nvPr/>
        </p:nvSpPr>
        <p:spPr>
          <a:xfrm>
            <a:off x="560441" y="4255603"/>
            <a:ext cx="1893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압력센서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1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손바닥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47DD1-8E67-03ED-98F8-C8B04B35AB70}"/>
              </a:ext>
            </a:extLst>
          </p:cNvPr>
          <p:cNvSpPr txBox="1"/>
          <p:nvPr/>
        </p:nvSpPr>
        <p:spPr>
          <a:xfrm>
            <a:off x="560440" y="5096260"/>
            <a:ext cx="3748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4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외부 장치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라벨링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진행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6395D-CDAD-2A4D-617D-AE6BBD64496E}"/>
              </a:ext>
            </a:extLst>
          </p:cNvPr>
          <p:cNvSpPr txBox="1"/>
          <p:nvPr/>
        </p:nvSpPr>
        <p:spPr>
          <a:xfrm>
            <a:off x="11144604" y="641278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- 1 -</a:t>
            </a:r>
            <a:endParaRPr lang="ko-KR" altLang="en-US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446ED3-8171-B6B3-4CD4-CEC60E75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4" b="21408"/>
          <a:stretch/>
        </p:blipFill>
        <p:spPr>
          <a:xfrm>
            <a:off x="6737277" y="2703870"/>
            <a:ext cx="4633651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7B91-79A1-FE7D-B8A7-B0B09D34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480EC2-B177-5DB1-73CF-7A8564A479A0}"/>
              </a:ext>
            </a:extLst>
          </p:cNvPr>
          <p:cNvSpPr/>
          <p:nvPr/>
        </p:nvSpPr>
        <p:spPr>
          <a:xfrm>
            <a:off x="1" y="1710813"/>
            <a:ext cx="12192000" cy="51471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00BA1-BF46-FE67-D11A-234C9E70B008}"/>
              </a:ext>
            </a:extLst>
          </p:cNvPr>
          <p:cNvSpPr txBox="1"/>
          <p:nvPr/>
        </p:nvSpPr>
        <p:spPr>
          <a:xfrm>
            <a:off x="353962" y="673023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정신최리자</a:t>
            </a:r>
            <a:endParaRPr lang="ko-KR" altLang="en-US" sz="6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3903-4C89-C926-B8A7-981EAB10CF66}"/>
              </a:ext>
            </a:extLst>
          </p:cNvPr>
          <p:cNvSpPr txBox="1"/>
          <p:nvPr/>
        </p:nvSpPr>
        <p:spPr>
          <a:xfrm>
            <a:off x="353962" y="2104102"/>
            <a:ext cx="619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동작 데이터 추가 수집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아직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919AA-7061-253B-399D-AA6125AA0C87}"/>
              </a:ext>
            </a:extLst>
          </p:cNvPr>
          <p:cNvSpPr txBox="1"/>
          <p:nvPr/>
        </p:nvSpPr>
        <p:spPr>
          <a:xfrm>
            <a:off x="452284" y="3394143"/>
            <a:ext cx="5240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구성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인덱스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(RNN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모델을 위한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롤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피치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(MPU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센서의 기울기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FSR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압력센서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물건을 쥐는지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gesture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수동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라벨링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2A04B-184D-6611-8E64-C0C13C474FFF}"/>
              </a:ext>
            </a:extLst>
          </p:cNvPr>
          <p:cNvSpPr txBox="1"/>
          <p:nvPr/>
        </p:nvSpPr>
        <p:spPr>
          <a:xfrm>
            <a:off x="11144604" y="64127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- 3 -</a:t>
            </a:r>
            <a:endParaRPr lang="ko-KR" altLang="en-US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6B1449-8989-35AC-12E6-77C0C1A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1" t="3320" r="49456"/>
          <a:stretch/>
        </p:blipFill>
        <p:spPr>
          <a:xfrm>
            <a:off x="6444505" y="2399069"/>
            <a:ext cx="3613891" cy="2849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79D7D3-1549-A3C2-67EC-1DF85ECC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16" t="3320"/>
          <a:stretch/>
        </p:blipFill>
        <p:spPr>
          <a:xfrm>
            <a:off x="8356881" y="3428999"/>
            <a:ext cx="3613890" cy="2770987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3873D-6BBC-7728-8284-A5B0A1501367}"/>
              </a:ext>
            </a:extLst>
          </p:cNvPr>
          <p:cNvSpPr/>
          <p:nvPr/>
        </p:nvSpPr>
        <p:spPr>
          <a:xfrm>
            <a:off x="353964" y="2703870"/>
            <a:ext cx="5407740" cy="32643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1E51-1E87-9EA9-9A27-C12D1A5F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70A01-D4B0-D112-3927-F95DB608E85E}"/>
              </a:ext>
            </a:extLst>
          </p:cNvPr>
          <p:cNvSpPr/>
          <p:nvPr/>
        </p:nvSpPr>
        <p:spPr>
          <a:xfrm>
            <a:off x="1" y="1710813"/>
            <a:ext cx="12192000" cy="51471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96E1-C1AE-8482-AC54-D13CA17CBB05}"/>
              </a:ext>
            </a:extLst>
          </p:cNvPr>
          <p:cNvSpPr txBox="1"/>
          <p:nvPr/>
        </p:nvSpPr>
        <p:spPr>
          <a:xfrm>
            <a:off x="353962" y="673023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정신최리자</a:t>
            </a:r>
            <a:endParaRPr lang="ko-KR" altLang="en-US" sz="6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F1826-4C0A-A259-BC40-0A78A262A2FF}"/>
              </a:ext>
            </a:extLst>
          </p:cNvPr>
          <p:cNvSpPr txBox="1"/>
          <p:nvPr/>
        </p:nvSpPr>
        <p:spPr>
          <a:xfrm>
            <a:off x="353962" y="2104102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 모델 학습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RNN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기반 모델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FF427-7E3B-CB7C-18FF-4F9A80BF8E6C}"/>
              </a:ext>
            </a:extLst>
          </p:cNvPr>
          <p:cNvSpPr txBox="1"/>
          <p:nvPr/>
        </p:nvSpPr>
        <p:spPr>
          <a:xfrm>
            <a:off x="560441" y="3030346"/>
            <a:ext cx="5000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 모델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랜덤 포레스트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그레디언트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부스트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RNN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모델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LSTM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GRU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2B512-2790-31CE-ACC3-49EF64AF8741}"/>
              </a:ext>
            </a:extLst>
          </p:cNvPr>
          <p:cNvSpPr/>
          <p:nvPr/>
        </p:nvSpPr>
        <p:spPr>
          <a:xfrm>
            <a:off x="353964" y="2703870"/>
            <a:ext cx="5407740" cy="32643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EE4CF-8A9D-7E82-C8F3-1893327275F6}"/>
              </a:ext>
            </a:extLst>
          </p:cNvPr>
          <p:cNvSpPr txBox="1"/>
          <p:nvPr/>
        </p:nvSpPr>
        <p:spPr>
          <a:xfrm>
            <a:off x="11144604" y="64127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- 4 -</a:t>
            </a:r>
            <a:endParaRPr lang="ko-KR" altLang="en-US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1026" name="Picture 2" descr="인공지능][개념] 순환 신경망(Recurrent Neural Network) - RNN 모델 완전 정복하기 — IT Story">
            <a:extLst>
              <a:ext uri="{FF2B5EF4-FFF2-40B4-BE49-F238E27FC236}">
                <a16:creationId xmlns:a16="http://schemas.microsoft.com/office/drawing/2014/main" id="{1259B30D-E15E-155C-D21F-833C5FDF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19" y="2375208"/>
            <a:ext cx="4021394" cy="17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래픽 9" descr="숲 장면 단색으로 채워진">
            <a:extLst>
              <a:ext uri="{FF2B5EF4-FFF2-40B4-BE49-F238E27FC236}">
                <a16:creationId xmlns:a16="http://schemas.microsoft.com/office/drawing/2014/main" id="{0C6F34BD-C53D-736A-462F-E9ABE41DC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6722" y="3237271"/>
            <a:ext cx="3033252" cy="3033252"/>
          </a:xfrm>
          <a:prstGeom prst="rect">
            <a:avLst/>
          </a:prstGeom>
        </p:spPr>
      </p:pic>
      <p:pic>
        <p:nvPicPr>
          <p:cNvPr id="11" name="그래픽 10" descr="숲 장면 단색으로 채워진">
            <a:extLst>
              <a:ext uri="{FF2B5EF4-FFF2-40B4-BE49-F238E27FC236}">
                <a16:creationId xmlns:a16="http://schemas.microsoft.com/office/drawing/2014/main" id="{66B2F138-3CC8-7F0F-0B52-9C1DD5E9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0607" y="3237271"/>
            <a:ext cx="3033252" cy="30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237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G마켓 산스 TTF Bold</vt:lpstr>
      <vt:lpstr>G마켓 산스 TTF Medium</vt:lpstr>
      <vt:lpstr>고도 B</vt:lpstr>
      <vt:lpstr>고도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박신영</dc:creator>
  <cp:lastModifiedBy>박신영</cp:lastModifiedBy>
  <cp:revision>4</cp:revision>
  <dcterms:created xsi:type="dcterms:W3CDTF">2025-01-21T01:28:25Z</dcterms:created>
  <dcterms:modified xsi:type="dcterms:W3CDTF">2025-01-21T03:54:01Z</dcterms:modified>
</cp:coreProperties>
</file>