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Pretendard" panose="02000503000000020004" pitchFamily="50" charset="-127"/>
      <p:regular r:id="rId8"/>
      <p:bold r:id="rId9"/>
    </p:embeddedFont>
    <p:embeddedFont>
      <p:font typeface="Pretendard ExtraBold" panose="02000903000000020004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70" y="1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949C6-B227-B443-14DE-98FB2D121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F62316-DCFE-2BA2-94B6-B6A0BFF2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19F09-7CF1-8D07-C2A2-AE9C8D07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7C2D-6201-484E-99FA-38A02DE956B5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9A39B-CD6E-ECBA-C1A5-6FB494A1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37F62-B630-DEDC-E6EA-42D3B0C4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BCA5-4878-450B-B278-D37A3F2E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1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F11E4-E537-64E1-39BA-302153F4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BAF9E3-E683-A0B8-E672-95DCDF5D5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A96CC-45FC-58B8-6E11-FECEDA3D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7C2D-6201-484E-99FA-38A02DE956B5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F79AB-E7CB-2B8E-83EA-DCDD5826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21A53B-7487-FD30-72E4-48EE9625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BCA5-4878-450B-B278-D37A3F2E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18D8D3-B625-7BDE-D3BB-6EA8D6D69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2FA05E-1F3C-1502-8D7B-4CA8C8049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029B8-2D91-989A-74A3-EC58B2C2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7C2D-6201-484E-99FA-38A02DE956B5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D30BE-2BD5-DE21-0CFA-C59F2D0E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8D70E-94DA-407C-1739-6991EAE4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BCA5-4878-450B-B278-D37A3F2E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5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23EF-31C7-78C4-14AA-11FE4DB8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160E4-D449-5406-93A4-B09FD443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1A40F-4323-773B-DA68-ABB95F71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7C2D-6201-484E-99FA-38A02DE956B5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54B63-4164-9081-DFA2-D4383DFE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AFAA3-5886-2808-A3A4-EB93DDD9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BCA5-4878-450B-B278-D37A3F2E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108F9-619D-44B8-9933-84688C60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635AE-A545-1288-C530-A88F08EB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BA08A-1215-01B8-C82A-3F882784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7C2D-6201-484E-99FA-38A02DE956B5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9706F-F182-313B-8FB0-436D39F1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2BA8-53BA-0BC0-001C-217780D1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BCA5-4878-450B-B278-D37A3F2E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8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022BD-9CA0-18D3-B0B0-D73F59C7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EA24B-ACD4-443C-990B-B5A458DEE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614A8-DB9B-94AF-EE9A-F5AC8FF0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0A6AB-2A96-E538-7451-26CE82E9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7C2D-6201-484E-99FA-38A02DE956B5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FC8DB-72EC-B3F3-F3CF-BE37C833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7AB0C-48A4-DDDC-8FA6-39A7CD05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BCA5-4878-450B-B278-D37A3F2E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36AA8-D096-3013-3E87-4F37A611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1C30F-3B51-F4BD-2B93-DC2255F46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A9CF33-6600-9476-8459-890A34CBF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3A2F9-D0F0-0BFD-5D8E-7FBBED15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948883-D1CE-AEBD-E0CB-658AF03BF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23B67A-B69C-B47E-9AF1-AA53B71E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7C2D-6201-484E-99FA-38A02DE956B5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C4FD87-E266-BE8A-98B3-492E140F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83DBB4-9F24-3C3C-AAE6-594638D5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BCA5-4878-450B-B278-D37A3F2E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97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9BE3E-0A11-5747-D536-29278C1F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594EA-DD86-2A2B-E4CA-7DB920AA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7C2D-6201-484E-99FA-38A02DE956B5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DACE1C-2D4B-BD4A-EC92-87CC95E5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968AA-007B-713A-0E8F-3784DC28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BCA5-4878-450B-B278-D37A3F2E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39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D4E69F-6E99-B6C8-F938-D354B7C6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7C2D-6201-484E-99FA-38A02DE956B5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23EBC9-6332-7EAD-D521-73E719FE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20831-6678-F41C-B3FF-4062BD6C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BCA5-4878-450B-B278-D37A3F2E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5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B9160-0364-562A-3B22-783D2A21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40C9C-D985-F6BD-B621-3A71CB2A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59B390-31E9-3C71-6192-40CFFBF3F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69556E-6F7D-9134-D8B2-78BFB7BB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7C2D-6201-484E-99FA-38A02DE956B5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FB2CB-1C2A-3219-31EC-63B749C9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00C65A-BD9C-7917-4B96-956E4FDF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BCA5-4878-450B-B278-D37A3F2E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4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B466F-2331-C690-ADEA-1BD16760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453841-748B-2CE5-4527-FDD8F326D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86420-9C86-34F8-2B22-228F0B29E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9D2CF-9F3F-6B6F-325F-91DF59A8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37C2D-6201-484E-99FA-38A02DE956B5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4524D-B62C-6F5D-A8DE-358FEA01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E58916-ACA9-057F-0774-F9D632C2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4BCA5-4878-450B-B278-D37A3F2E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3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3AA0B-8655-6B81-D1ED-82CB5ED7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CBC96-16BC-5E86-3CA6-AB44F9B8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C4BED-8A39-618C-86F3-B419A15A7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37C2D-6201-484E-99FA-38A02DE956B5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02B0E-1FDE-AFAE-0EAE-87B18346A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5C36A-77F3-36BC-C0E9-2F1EDA454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4BCA5-4878-450B-B278-D37A3F2E3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5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CC2D0-C0DC-F72D-95DD-0967CCE2E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CRA Bot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29EB2-23A8-2823-B92E-A66193F7D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세종대학교 학생들을 위한 수강편람 도우미</a:t>
            </a:r>
          </a:p>
        </p:txBody>
      </p:sp>
    </p:spTree>
    <p:extLst>
      <p:ext uri="{BB962C8B-B14F-4D97-AF65-F5344CB8AC3E}">
        <p14:creationId xmlns:p14="http://schemas.microsoft.com/office/powerpoint/2010/main" val="256653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84334-A77B-3396-9A98-5E82DD1D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수강편람은 왜 어려울까</a:t>
            </a:r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?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9B205FD-495A-AD39-1A68-AB03DC375828}"/>
              </a:ext>
            </a:extLst>
          </p:cNvPr>
          <p:cNvSpPr/>
          <p:nvPr/>
        </p:nvSpPr>
        <p:spPr>
          <a:xfrm>
            <a:off x="838200" y="3052618"/>
            <a:ext cx="3131128" cy="120996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처음 겪어보는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수강신청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009FA7F-8CF9-9975-80E0-B475ADB56419}"/>
              </a:ext>
            </a:extLst>
          </p:cNvPr>
          <p:cNvSpPr/>
          <p:nvPr/>
        </p:nvSpPr>
        <p:spPr>
          <a:xfrm>
            <a:off x="4530436" y="3052618"/>
            <a:ext cx="3131128" cy="120996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익숙하지 </a:t>
            </a:r>
            <a:r>
              <a: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않은 대학교 문법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B7C0D6-10E5-8B46-773C-D2566DD57039}"/>
              </a:ext>
            </a:extLst>
          </p:cNvPr>
          <p:cNvSpPr/>
          <p:nvPr/>
        </p:nvSpPr>
        <p:spPr>
          <a:xfrm>
            <a:off x="8222672" y="3052618"/>
            <a:ext cx="3131128" cy="120996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방대한 문서에 흩어져 있는 자료</a:t>
            </a:r>
          </a:p>
        </p:txBody>
      </p:sp>
    </p:spTree>
    <p:extLst>
      <p:ext uri="{BB962C8B-B14F-4D97-AF65-F5344CB8AC3E}">
        <p14:creationId xmlns:p14="http://schemas.microsoft.com/office/powerpoint/2010/main" val="130269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1AEEB-C1B8-0CB1-A909-48E206D1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F8B44-55F2-B97D-13D0-2D72445F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CRA</a:t>
            </a:r>
            <a:r>
              <a:rPr lang="ko-KR" alt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봇과 </a:t>
            </a:r>
            <a:r>
              <a:rPr lang="ko-KR" altLang="en-US" dirty="0" err="1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함께라면</a:t>
            </a:r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?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F3C37B-113A-5338-1F4D-C0F2E17A9DA6}"/>
              </a:ext>
            </a:extLst>
          </p:cNvPr>
          <p:cNvGrpSpPr/>
          <p:nvPr/>
        </p:nvGrpSpPr>
        <p:grpSpPr>
          <a:xfrm>
            <a:off x="838200" y="3052618"/>
            <a:ext cx="10515600" cy="1209964"/>
            <a:chOff x="838200" y="3052618"/>
            <a:chExt cx="10515600" cy="120996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4309182-01A4-A2D8-4607-6A58D0EBADDD}"/>
                </a:ext>
              </a:extLst>
            </p:cNvPr>
            <p:cNvSpPr/>
            <p:nvPr/>
          </p:nvSpPr>
          <p:spPr>
            <a:xfrm>
              <a:off x="838200" y="3052618"/>
              <a:ext cx="3131128" cy="120996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처음 겪어보는 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‘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수강신청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’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7BE3998-A1D4-96E3-7ACA-3DA395F13839}"/>
                </a:ext>
              </a:extLst>
            </p:cNvPr>
            <p:cNvSpPr/>
            <p:nvPr/>
          </p:nvSpPr>
          <p:spPr>
            <a:xfrm>
              <a:off x="4530436" y="3052618"/>
              <a:ext cx="3131128" cy="120996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익숙하지 않은 대학교 문법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55B1DAD-D300-F548-C3E7-5C4834E77A6C}"/>
                </a:ext>
              </a:extLst>
            </p:cNvPr>
            <p:cNvSpPr/>
            <p:nvPr/>
          </p:nvSpPr>
          <p:spPr>
            <a:xfrm>
              <a:off x="8222672" y="3052618"/>
              <a:ext cx="3131128" cy="120996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방대한 문서에 흩어져 있는 자료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18D712-FC3B-265B-229A-D8257EBFFEF2}"/>
              </a:ext>
            </a:extLst>
          </p:cNvPr>
          <p:cNvGrpSpPr/>
          <p:nvPr/>
        </p:nvGrpSpPr>
        <p:grpSpPr>
          <a:xfrm>
            <a:off x="838200" y="3888508"/>
            <a:ext cx="10515600" cy="1209964"/>
            <a:chOff x="838200" y="3888508"/>
            <a:chExt cx="10515600" cy="120996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EF9DEEA-A872-1449-94F5-D353C70E119F}"/>
                </a:ext>
              </a:extLst>
            </p:cNvPr>
            <p:cNvSpPr/>
            <p:nvPr/>
          </p:nvSpPr>
          <p:spPr>
            <a:xfrm>
              <a:off x="838200" y="3888508"/>
              <a:ext cx="3131128" cy="120996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대화를 통해 보다 쉽게 접근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2BA98D5-2DF0-9A46-A4D4-C9F7A512DF23}"/>
                </a:ext>
              </a:extLst>
            </p:cNvPr>
            <p:cNvSpPr/>
            <p:nvPr/>
          </p:nvSpPr>
          <p:spPr>
            <a:xfrm>
              <a:off x="4530436" y="3888508"/>
              <a:ext cx="3131128" cy="120996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익숙한 일상어로 정보 제공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D9A0E99-0C64-BB28-8CC9-47A3D55E0E5B}"/>
                </a:ext>
              </a:extLst>
            </p:cNvPr>
            <p:cNvSpPr/>
            <p:nvPr/>
          </p:nvSpPr>
          <p:spPr>
            <a:xfrm>
              <a:off x="8222672" y="3888508"/>
              <a:ext cx="3131128" cy="120996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페이지 수를 함께 제공해 사용자가 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Cross-check 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가능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6980F7-F146-F59F-0F1D-E3F4D6157A81}"/>
              </a:ext>
            </a:extLst>
          </p:cNvPr>
          <p:cNvSpPr txBox="1"/>
          <p:nvPr/>
        </p:nvSpPr>
        <p:spPr>
          <a:xfrm>
            <a:off x="2641600" y="5394037"/>
            <a:ext cx="690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목적은 결국 </a:t>
            </a:r>
            <a:r>
              <a:rPr lang="en-US" altLang="ko-KR" sz="3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“</a:t>
            </a:r>
            <a:r>
              <a:rPr lang="ko-KR" altLang="en-US" sz="3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데이터 </a:t>
            </a:r>
            <a:r>
              <a:rPr lang="ko-KR" altLang="en-US" sz="3600" dirty="0" err="1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리터러시</a:t>
            </a:r>
            <a:r>
              <a:rPr lang="ko-KR" altLang="en-US" sz="3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향상</a:t>
            </a:r>
            <a:r>
              <a:rPr lang="en-US" altLang="ko-KR" sz="3600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”</a:t>
            </a:r>
            <a:endParaRPr lang="ko-KR" altLang="en-US" sz="3600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69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.00299 -0.15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90436-EF87-6667-74D9-E8844B76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BE7D4-C646-3F6A-45B0-AD5DECFD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932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수강편람을 벡터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업로드하여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질문과 유사한 정보를 검색하여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LLM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답변에 포함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31AD774-793B-4240-0178-96F715D6A6BC}"/>
              </a:ext>
            </a:extLst>
          </p:cNvPr>
          <p:cNvSpPr txBox="1">
            <a:spLocks/>
          </p:cNvSpPr>
          <p:nvPr/>
        </p:nvSpPr>
        <p:spPr>
          <a:xfrm>
            <a:off x="838200" y="3080326"/>
            <a:ext cx="10515600" cy="125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정보가 명시된 페이지 수를 함께 출력하여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사용자의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Cross-check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지원</a:t>
            </a:r>
          </a:p>
        </p:txBody>
      </p:sp>
    </p:spTree>
    <p:extLst>
      <p:ext uri="{BB962C8B-B14F-4D97-AF65-F5344CB8AC3E}">
        <p14:creationId xmlns:p14="http://schemas.microsoft.com/office/powerpoint/2010/main" val="70014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F1CB6-D8B4-BAC2-2C5C-874D071F1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49EAC-DE9B-EB2F-B5EF-CFCCC64B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Stacks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727F8-DDC7-601C-A56C-731100D7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4237438"/>
            <a:ext cx="10515600" cy="60353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Embedding: Upstage Embedding “passage-embedding”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4C7DB4B-0E95-B38E-E03B-2962BA14E203}"/>
              </a:ext>
            </a:extLst>
          </p:cNvPr>
          <p:cNvSpPr txBox="1">
            <a:spLocks/>
          </p:cNvSpPr>
          <p:nvPr/>
        </p:nvSpPr>
        <p:spPr>
          <a:xfrm>
            <a:off x="1020618" y="2471702"/>
            <a:ext cx="10515600" cy="60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Document Loader: PyPDF2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A3A9A4A-BC32-F59B-6A4F-66B603D186F9}"/>
              </a:ext>
            </a:extLst>
          </p:cNvPr>
          <p:cNvSpPr txBox="1">
            <a:spLocks/>
          </p:cNvSpPr>
          <p:nvPr/>
        </p:nvSpPr>
        <p:spPr>
          <a:xfrm>
            <a:off x="1020618" y="3039666"/>
            <a:ext cx="10515600" cy="60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Vector DB: Chroma DB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B286F33-2B47-57AB-3058-97E16F65A61A}"/>
              </a:ext>
            </a:extLst>
          </p:cNvPr>
          <p:cNvSpPr txBox="1">
            <a:spLocks/>
          </p:cNvSpPr>
          <p:nvPr/>
        </p:nvSpPr>
        <p:spPr>
          <a:xfrm>
            <a:off x="1032163" y="3659895"/>
            <a:ext cx="10515600" cy="60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Retreiver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Chroma DB Similarity Search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6B2FBF6-A2D8-7C8A-F245-F11948C7A8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60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UI: Streamlit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9A6F303-3270-6ADC-C22D-7BA8EE3C1EB3}"/>
              </a:ext>
            </a:extLst>
          </p:cNvPr>
          <p:cNvSpPr txBox="1">
            <a:spLocks/>
          </p:cNvSpPr>
          <p:nvPr/>
        </p:nvSpPr>
        <p:spPr>
          <a:xfrm>
            <a:off x="1092200" y="4814981"/>
            <a:ext cx="10515600" cy="60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LLM: Google Gemini-1.5-flash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FFB4385-4CAE-37F7-E7F9-E7113B213658}"/>
              </a:ext>
            </a:extLst>
          </p:cNvPr>
          <p:cNvSpPr txBox="1">
            <a:spLocks/>
          </p:cNvSpPr>
          <p:nvPr/>
        </p:nvSpPr>
        <p:spPr>
          <a:xfrm>
            <a:off x="1092200" y="5366528"/>
            <a:ext cx="10515600" cy="60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기술 구현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LangChain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91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3CBD7-4501-2147-2BC7-34546EBF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CFA63-17C4-FCC1-BFFF-5993DC33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Updates</a:t>
            </a:r>
            <a:endParaRPr lang="ko-KR" altLang="en-US" dirty="0"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A2AD1-52C2-B278-67E0-BE8BCF8B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479630"/>
            <a:ext cx="10515600" cy="60353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Loader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Retriever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성능 개선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A1EB366-8DE8-E54F-04A8-8EAE35558D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60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Memory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구현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대화 저장으로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멀티턴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대화 유도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06C2F77-5BCB-8FF3-BFBC-53086C3C9CCA}"/>
              </a:ext>
            </a:extLst>
          </p:cNvPr>
          <p:cNvSpPr txBox="1">
            <a:spLocks/>
          </p:cNvSpPr>
          <p:nvPr/>
        </p:nvSpPr>
        <p:spPr>
          <a:xfrm>
            <a:off x="990600" y="3057173"/>
            <a:ext cx="10515600" cy="60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멀티턴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대화를 위한 프롬프트 개선 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77710C5-3C24-1310-3AA0-F6A73165DADF}"/>
              </a:ext>
            </a:extLst>
          </p:cNvPr>
          <p:cNvSpPr txBox="1">
            <a:spLocks/>
          </p:cNvSpPr>
          <p:nvPr/>
        </p:nvSpPr>
        <p:spPr>
          <a:xfrm>
            <a:off x="990600" y="3584774"/>
            <a:ext cx="10515600" cy="60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성능 개선을 위한 서비스 로깅 및 추적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Langsmith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grafana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176900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156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맑은 고딕</vt:lpstr>
      <vt:lpstr>Pretendard ExtraBold</vt:lpstr>
      <vt:lpstr>Pretendard</vt:lpstr>
      <vt:lpstr>Office 테마</vt:lpstr>
      <vt:lpstr>CRA Bot</vt:lpstr>
      <vt:lpstr>수강편람은 왜 어려울까?</vt:lpstr>
      <vt:lpstr>CRA봇과 함께라면?</vt:lpstr>
      <vt:lpstr>기능</vt:lpstr>
      <vt:lpstr>Stacks</vt:lpstr>
      <vt:lpstr>Updates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catus cio</dc:creator>
  <cp:lastModifiedBy>catus cio</cp:lastModifiedBy>
  <cp:revision>2</cp:revision>
  <dcterms:created xsi:type="dcterms:W3CDTF">2025-01-19T14:41:01Z</dcterms:created>
  <dcterms:modified xsi:type="dcterms:W3CDTF">2025-01-19T15:04:31Z</dcterms:modified>
</cp:coreProperties>
</file>