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anum Square" charset="1" panose="020B0600000101010101"/>
      <p:regular r:id="rId20"/>
    </p:embeddedFont>
    <p:embeddedFont>
      <p:font typeface="Nanum Square Bold" charset="1" panose="020B0600000101010101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VAGrSieo40A.mp4" Type="http://schemas.openxmlformats.org/officeDocument/2006/relationships/video"/><Relationship Id="rId5" Target="../media/VAGrSieo40A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7747" y="3555813"/>
            <a:ext cx="10913625" cy="3051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2"/>
              </a:lnSpc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LLM기반 </a:t>
            </a:r>
          </a:p>
          <a:p>
            <a:pPr algn="l" marL="0" indent="0" lvl="0">
              <a:lnSpc>
                <a:spcPts val="11892"/>
              </a:lnSpc>
              <a:spcBef>
                <a:spcPct val="0"/>
              </a:spcBef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task planning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0738" y="7854442"/>
            <a:ext cx="5317153" cy="34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617"/>
              </a:lnSpc>
              <a:spcBef>
                <a:spcPct val="0"/>
              </a:spcBef>
            </a:pPr>
            <a:r>
              <a:rPr lang="en-US" sz="2199" spc="-7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강지영ㅣ김강민ㅣ김태경ㅣ이예은ㅣ임시현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2459597"/>
            <a:chOff x="0" y="0"/>
            <a:chExt cx="4478850" cy="647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647795"/>
            </a:xfrm>
            <a:custGeom>
              <a:avLst/>
              <a:gdLst/>
              <a:ahLst/>
              <a:cxnLst/>
              <a:rect r="r" b="b" t="t" l="l"/>
              <a:pathLst>
                <a:path h="647795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38690"/>
                  </a:lnTo>
                  <a:cubicBezTo>
                    <a:pt x="4478850" y="643719"/>
                    <a:pt x="4474774" y="647795"/>
                    <a:pt x="4469745" y="647795"/>
                  </a:cubicBezTo>
                  <a:lnTo>
                    <a:pt x="9105" y="647795"/>
                  </a:lnTo>
                  <a:cubicBezTo>
                    <a:pt x="4077" y="647795"/>
                    <a:pt x="0" y="643719"/>
                    <a:pt x="0" y="638690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65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79298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한계점 및 향후 발전 가능성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3251634"/>
            <a:ext cx="16618118" cy="6959166"/>
            <a:chOff x="0" y="0"/>
            <a:chExt cx="22157490" cy="927888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801098"/>
              <a:ext cx="6491882" cy="8452390"/>
              <a:chOff x="0" y="0"/>
              <a:chExt cx="1282347" cy="166960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282347" cy="1669608"/>
              </a:xfrm>
              <a:custGeom>
                <a:avLst/>
                <a:gdLst/>
                <a:ahLst/>
                <a:cxnLst/>
                <a:rect r="r" b="b" t="t" l="l"/>
                <a:pathLst>
                  <a:path h="1669608" w="1282347">
                    <a:moveTo>
                      <a:pt x="31801" y="0"/>
                    </a:moveTo>
                    <a:lnTo>
                      <a:pt x="1250546" y="0"/>
                    </a:lnTo>
                    <a:cubicBezTo>
                      <a:pt x="1258980" y="0"/>
                      <a:pt x="1267069" y="3350"/>
                      <a:pt x="1273033" y="9314"/>
                    </a:cubicBezTo>
                    <a:cubicBezTo>
                      <a:pt x="1278997" y="15278"/>
                      <a:pt x="1282347" y="23367"/>
                      <a:pt x="1282347" y="31801"/>
                    </a:cubicBezTo>
                    <a:lnTo>
                      <a:pt x="1282347" y="1637807"/>
                    </a:lnTo>
                    <a:cubicBezTo>
                      <a:pt x="1282347" y="1655370"/>
                      <a:pt x="1268109" y="1669608"/>
                      <a:pt x="1250546" y="1669608"/>
                    </a:cubicBezTo>
                    <a:lnTo>
                      <a:pt x="31801" y="1669608"/>
                    </a:lnTo>
                    <a:cubicBezTo>
                      <a:pt x="14238" y="1669608"/>
                      <a:pt x="0" y="1655370"/>
                      <a:pt x="0" y="1637807"/>
                    </a:cubicBezTo>
                    <a:lnTo>
                      <a:pt x="0" y="31801"/>
                    </a:lnTo>
                    <a:cubicBezTo>
                      <a:pt x="0" y="14238"/>
                      <a:pt x="14238" y="0"/>
                      <a:pt x="3180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"/>
                <a:ext cx="1282347" cy="16791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02912" y="0"/>
              <a:ext cx="1486177" cy="1486177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19" y="294770"/>
              <a:ext cx="6491762" cy="992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12"/>
                </a:lnSpc>
                <a:spcBef>
                  <a:spcPct val="0"/>
                </a:spcBef>
              </a:pPr>
              <a:r>
                <a:rPr lang="en-US" b="true" sz="4800" spc="-172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01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0810" y="1638577"/>
              <a:ext cx="6190380" cy="49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11"/>
                </a:lnSpc>
              </a:pPr>
              <a:r>
                <a:rPr lang="en-US" b="true" sz="2074" spc="-7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CaP + ProgPrompt 통합 구조 시도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18447" y="2501469"/>
              <a:ext cx="6121035" cy="6376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기본 구조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CaP → 단순 명령 처리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Pr</a:t>
              </a: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ogPrompt → 복잡한 명령 처리 (고수준 planning)</a:t>
              </a:r>
            </a:p>
            <a:p>
              <a:pPr algn="l" marL="777240" indent="-259080" lvl="2">
                <a:lnSpc>
                  <a:spcPts val="2700"/>
                </a:lnSpc>
                <a:buFont typeface="Arial"/>
                <a:buChar char="⚬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CaP에서 제공하는 함수, 변수를 ProgPrompt에서도 동일하게 사용 아이디어 제시 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시도 내용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CaP - 코드는유지하며 ipynb형식의 코드 → .py 코드로 분류 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ProgPrompt - CaP 함수들을 ProgPrompt 예시 함수로 재구성 → PyBullet 환경에서 동작 구현 시도 → 해당 내용은 prompt_scripts.txt에 정리 → 그러나 실행 중 다수의 에러 발생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7575998" y="826498"/>
              <a:ext cx="6491882" cy="8452390"/>
              <a:chOff x="0" y="0"/>
              <a:chExt cx="1282347" cy="166960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282347" cy="1669608"/>
              </a:xfrm>
              <a:custGeom>
                <a:avLst/>
                <a:gdLst/>
                <a:ahLst/>
                <a:cxnLst/>
                <a:rect r="r" b="b" t="t" l="l"/>
                <a:pathLst>
                  <a:path h="1669608" w="1282347">
                    <a:moveTo>
                      <a:pt x="31801" y="0"/>
                    </a:moveTo>
                    <a:lnTo>
                      <a:pt x="1250546" y="0"/>
                    </a:lnTo>
                    <a:cubicBezTo>
                      <a:pt x="1258980" y="0"/>
                      <a:pt x="1267069" y="3350"/>
                      <a:pt x="1273033" y="9314"/>
                    </a:cubicBezTo>
                    <a:cubicBezTo>
                      <a:pt x="1278997" y="15278"/>
                      <a:pt x="1282347" y="23367"/>
                      <a:pt x="1282347" y="31801"/>
                    </a:cubicBezTo>
                    <a:lnTo>
                      <a:pt x="1282347" y="1637807"/>
                    </a:lnTo>
                    <a:cubicBezTo>
                      <a:pt x="1282347" y="1655370"/>
                      <a:pt x="1268109" y="1669608"/>
                      <a:pt x="1250546" y="1669608"/>
                    </a:cubicBezTo>
                    <a:lnTo>
                      <a:pt x="31801" y="1669608"/>
                    </a:lnTo>
                    <a:cubicBezTo>
                      <a:pt x="14238" y="1669608"/>
                      <a:pt x="0" y="1655370"/>
                      <a:pt x="0" y="1637807"/>
                    </a:cubicBezTo>
                    <a:lnTo>
                      <a:pt x="0" y="31801"/>
                    </a:lnTo>
                    <a:cubicBezTo>
                      <a:pt x="0" y="14238"/>
                      <a:pt x="14238" y="0"/>
                      <a:pt x="3180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282347" cy="16791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0078910" y="25400"/>
              <a:ext cx="1486177" cy="148617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7576117" y="320170"/>
              <a:ext cx="6491762" cy="992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12"/>
                </a:lnSpc>
                <a:spcBef>
                  <a:spcPct val="0"/>
                </a:spcBef>
              </a:pPr>
              <a:r>
                <a:rPr lang="en-US" b="true" sz="4800" spc="-172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02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726808" y="1663977"/>
              <a:ext cx="6190380" cy="49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11"/>
                </a:lnSpc>
              </a:pPr>
              <a:r>
                <a:rPr lang="en-US" b="true" sz="2074" spc="-7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ProgPrompt에서 CaP로의 전환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7796154" y="2842614"/>
              <a:ext cx="6121035" cy="5461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Pr</a:t>
              </a: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ogPrompt의 강점인 planning 기능을 앞단에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 배치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 → 고수준 명령 생성은 ProgPrompt, 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      실제 실행은 CaP가 담당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그러나 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현재 코드 수준에서는 실행 가능한 고수준 명령 부족 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CaP 자체의 계층적 함수 구조만으로도 대부분 복잡한 명령 처리 가능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b="true" sz="1800" spc="-6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→ ProgPrompt를 굳이 병행할 필요성 X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15375980" y="826498"/>
              <a:ext cx="6781510" cy="8452390"/>
              <a:chOff x="0" y="0"/>
              <a:chExt cx="1339558" cy="166960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39558" cy="1669608"/>
              </a:xfrm>
              <a:custGeom>
                <a:avLst/>
                <a:gdLst/>
                <a:ahLst/>
                <a:cxnLst/>
                <a:rect r="r" b="b" t="t" l="l"/>
                <a:pathLst>
                  <a:path h="1669608" w="1339558">
                    <a:moveTo>
                      <a:pt x="30443" y="0"/>
                    </a:moveTo>
                    <a:lnTo>
                      <a:pt x="1309114" y="0"/>
                    </a:lnTo>
                    <a:cubicBezTo>
                      <a:pt x="1317188" y="0"/>
                      <a:pt x="1324932" y="3207"/>
                      <a:pt x="1330641" y="8917"/>
                    </a:cubicBezTo>
                    <a:cubicBezTo>
                      <a:pt x="1336350" y="14626"/>
                      <a:pt x="1339558" y="22369"/>
                      <a:pt x="1339558" y="30443"/>
                    </a:cubicBezTo>
                    <a:lnTo>
                      <a:pt x="1339558" y="1639165"/>
                    </a:lnTo>
                    <a:cubicBezTo>
                      <a:pt x="1339558" y="1655978"/>
                      <a:pt x="1325928" y="1669608"/>
                      <a:pt x="1309114" y="1669608"/>
                    </a:cubicBezTo>
                    <a:lnTo>
                      <a:pt x="30443" y="1669608"/>
                    </a:lnTo>
                    <a:cubicBezTo>
                      <a:pt x="22369" y="1669608"/>
                      <a:pt x="14626" y="1666401"/>
                      <a:pt x="8917" y="1660691"/>
                    </a:cubicBezTo>
                    <a:cubicBezTo>
                      <a:pt x="3207" y="1654982"/>
                      <a:pt x="0" y="1647239"/>
                      <a:pt x="0" y="1639165"/>
                    </a:cubicBezTo>
                    <a:lnTo>
                      <a:pt x="0" y="30443"/>
                    </a:lnTo>
                    <a:cubicBezTo>
                      <a:pt x="0" y="13630"/>
                      <a:pt x="13630" y="0"/>
                      <a:pt x="3044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1339558" cy="16791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990556" y="25400"/>
              <a:ext cx="1552481" cy="1486177"/>
              <a:chOff x="0" y="0"/>
              <a:chExt cx="849062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4906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9062">
                    <a:moveTo>
                      <a:pt x="424531" y="0"/>
                    </a:moveTo>
                    <a:cubicBezTo>
                      <a:pt x="190069" y="0"/>
                      <a:pt x="0" y="181951"/>
                      <a:pt x="0" y="406400"/>
                    </a:cubicBezTo>
                    <a:cubicBezTo>
                      <a:pt x="0" y="630849"/>
                      <a:pt x="190069" y="812800"/>
                      <a:pt x="424531" y="812800"/>
                    </a:cubicBezTo>
                    <a:cubicBezTo>
                      <a:pt x="658993" y="812800"/>
                      <a:pt x="849062" y="630849"/>
                      <a:pt x="849062" y="406400"/>
                    </a:cubicBezTo>
                    <a:cubicBezTo>
                      <a:pt x="849062" y="181951"/>
                      <a:pt x="658993" y="0"/>
                      <a:pt x="424531" y="0"/>
                    </a:cubicBezTo>
                    <a:close/>
                  </a:path>
                </a:pathLst>
              </a:custGeom>
              <a:solidFill>
                <a:srgbClr val="DCE2DE"/>
              </a:solidFill>
              <a:ln w="38100" cap="sq">
                <a:solidFill>
                  <a:srgbClr val="263035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9600" y="66675"/>
                <a:ext cx="689863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84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5376104" y="320170"/>
              <a:ext cx="6781386" cy="992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12"/>
                </a:lnSpc>
                <a:spcBef>
                  <a:spcPct val="0"/>
                </a:spcBef>
              </a:pPr>
              <a:r>
                <a:rPr lang="en-US" b="true" sz="4800" spc="-172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03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5533518" y="1663977"/>
              <a:ext cx="6466558" cy="497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11"/>
                </a:lnSpc>
              </a:pPr>
              <a:r>
                <a:rPr lang="en-US" b="true" sz="2074" spc="-7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CaP 보완 중심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5605957" y="2448914"/>
              <a:ext cx="6394119" cy="6376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대부분의 복잡한 명령은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 </a:t>
              </a:r>
              <a:r>
                <a:rPr lang="en-US" sz="1800" spc="-64" b="true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CaP의 계층적 함수 생성</a:t>
              </a: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만으로도 처리 가능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1800" spc="-64" b="true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→ </a:t>
              </a:r>
              <a:r>
                <a:rPr lang="en-US" sz="1800" spc="-64" b="true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Pr</a:t>
              </a:r>
              <a:r>
                <a:rPr lang="en-US" sz="1800" spc="-64" b="true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ogPrompt는 제외하고 CaP만으로 구조 구성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하지만 주목할 부분: ProgPrompt의 피드백 루프 개념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b="true" sz="1800" spc="-6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피드백 루프(feedback loop)</a:t>
              </a: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란?</a:t>
              </a: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       : 환경 정보를 기반으로 실행 결과를 판단하고, 잘못된 경우 수정을 시도하는 구조</a:t>
              </a:r>
            </a:p>
            <a:p>
              <a:pPr algn="l" marL="388620" indent="-194310" lvl="1">
                <a:lnSpc>
                  <a:spcPts val="2700"/>
                </a:lnSpc>
                <a:buFont typeface="Arial"/>
                <a:buChar char="•"/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ProgPrompt 논문에서 핵심 개념으로 제안되었지만, 실제 논문이나 코드에서는 구체적 구현은 없음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1800" spc="-64">
                  <a:solidFill>
                    <a:srgbClr val="263035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우리의 제안</a:t>
              </a:r>
            </a:p>
            <a:p>
              <a:pPr algn="l">
                <a:lnSpc>
                  <a:spcPts val="2700"/>
                </a:lnSpc>
              </a:pPr>
              <a:r>
                <a:rPr lang="en-US" b="true" sz="1800" spc="-64">
                  <a:solidFill>
                    <a:srgbClr val="263035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: CaP에 피드백 루프 구조를 새롭게 추가 구현해보자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70680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한계점 및 향후 발전 가능성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16261" y="3531771"/>
            <a:ext cx="7984123" cy="4970116"/>
          </a:xfrm>
          <a:custGeom>
            <a:avLst/>
            <a:gdLst/>
            <a:ahLst/>
            <a:cxnLst/>
            <a:rect r="r" b="b" t="t" l="l"/>
            <a:pathLst>
              <a:path h="4970116" w="7984123">
                <a:moveTo>
                  <a:pt x="0" y="0"/>
                </a:moveTo>
                <a:lnTo>
                  <a:pt x="7984123" y="0"/>
                </a:lnTo>
                <a:lnTo>
                  <a:pt x="7984123" y="4970117"/>
                </a:lnTo>
                <a:lnTo>
                  <a:pt x="0" y="4970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6170" y="4131433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sz="2899" spc="-104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목표: CaP 코드의 명령 생성 정상 여부 확인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6170" y="4855779"/>
            <a:ext cx="787391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CaP 논문에서 제시된 예시 명령들이 기존 CaP 코드에서 정상 생성되는지 확인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정상 생성되지 않을 경우</a:t>
            </a:r>
          </a:p>
          <a:p>
            <a:pPr algn="l">
              <a:lnSpc>
                <a:spcPts val="2849"/>
              </a:lnSpc>
            </a:pPr>
            <a:r>
              <a:rPr lang="en-US" sz="1899" strike="noStrike" spc="-68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→ 코드 수정 또는 피드백 루프 구조 도입을 검토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70680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한계점 및 향후 발전 가능성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66170" y="4966262"/>
            <a:ext cx="7063153" cy="4396813"/>
          </a:xfrm>
          <a:custGeom>
            <a:avLst/>
            <a:gdLst/>
            <a:ahLst/>
            <a:cxnLst/>
            <a:rect r="r" b="b" t="t" l="l"/>
            <a:pathLst>
              <a:path h="4396813" w="7063153">
                <a:moveTo>
                  <a:pt x="0" y="0"/>
                </a:moveTo>
                <a:lnTo>
                  <a:pt x="7063153" y="0"/>
                </a:lnTo>
                <a:lnTo>
                  <a:pt x="7063153" y="4396813"/>
                </a:lnTo>
                <a:lnTo>
                  <a:pt x="0" y="4396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6170" y="3065046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sz="2899" spc="-104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목표1: CaP 코드의 명령 생성 정상 여부 확인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6170" y="3789393"/>
            <a:ext cx="787391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CaP 논문에서 제시된 예시 명령들이 기존 CaP 코드에서 정상 생성되는지 확인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정상 생성되지 않을 경우</a:t>
            </a:r>
          </a:p>
          <a:p>
            <a:pPr algn="l">
              <a:lnSpc>
                <a:spcPts val="2849"/>
              </a:lnSpc>
            </a:pPr>
            <a:r>
              <a:rPr lang="en-US" sz="1899" strike="noStrike" spc="-68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 → 코드 수정 또는 피드백 루프 구조 도입을 검토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40086" y="3065046"/>
            <a:ext cx="7509609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9"/>
              </a:lnSpc>
            </a:pPr>
            <a:r>
              <a:rPr lang="en-US" sz="2899" spc="-104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목표2: 피드백 루프 구조 구현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0086" y="3808443"/>
            <a:ext cx="7873917" cy="433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✔️ 피드백 루프 구현 필요 조건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의도와 다르게 행동한 경우 </a:t>
            </a:r>
          </a:p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→ 명령은 실행되었지만 목표와 다른 결과 발생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실행 도중 오류 발생 시</a:t>
            </a:r>
          </a:p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      → 상태 정보 부족으로 연속 명령 실행 실패</a:t>
            </a:r>
          </a:p>
          <a:p>
            <a:pPr algn="l">
              <a:lnSpc>
                <a:spcPts val="2659"/>
              </a:lnSpc>
            </a:pPr>
          </a:p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예시: stack 명령 연속 처리 오류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첫 번째 명령: 블록은 정상적으로 쌓임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두 번째 명령: 이전 결과(블록 순서)를 반영하지 못하고 실패</a:t>
            </a:r>
          </a:p>
          <a:p>
            <a:pPr algn="l">
              <a:lnSpc>
                <a:spcPts val="2659"/>
              </a:lnSpc>
            </a:pPr>
          </a:p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→ 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피드백 루프가 현재 상태 정보 위치, 순서, 좌표 등을 참조하여</a:t>
            </a:r>
          </a:p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다음 명령이 정확히 실행되도록 유도해야 함</a:t>
            </a:r>
          </a:p>
          <a:p>
            <a:pPr algn="l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3906797"/>
            <a:ext cx="17005635" cy="2473406"/>
            <a:chOff x="0" y="0"/>
            <a:chExt cx="4478850" cy="6514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651432"/>
            </a:xfrm>
            <a:custGeom>
              <a:avLst/>
              <a:gdLst/>
              <a:ahLst/>
              <a:cxnLst/>
              <a:rect r="r" b="b" t="t" l="l"/>
              <a:pathLst>
                <a:path h="651432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642327"/>
                  </a:lnTo>
                  <a:cubicBezTo>
                    <a:pt x="4478850" y="647356"/>
                    <a:pt x="4474774" y="651432"/>
                    <a:pt x="4469745" y="651432"/>
                  </a:cubicBezTo>
                  <a:lnTo>
                    <a:pt x="9105" y="651432"/>
                  </a:lnTo>
                  <a:cubicBezTo>
                    <a:pt x="4077" y="651432"/>
                    <a:pt x="0" y="647356"/>
                    <a:pt x="0" y="642327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660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38638" y="4536391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QnA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9747" y="1401127"/>
            <a:ext cx="1370680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04 질문 및 답변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8638" y="4241116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22608" y="5480098"/>
            <a:ext cx="4642785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</a:pPr>
            <a:r>
              <a:rPr lang="en-US" b="true" sz="2899" spc="-10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감사합니다.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66639" y="3508696"/>
            <a:ext cx="938158" cy="93815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46948" y="3710572"/>
            <a:ext cx="7374413" cy="59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2"/>
              </a:lnSpc>
              <a:spcBef>
                <a:spcPct val="0"/>
              </a:spcBef>
            </a:pPr>
            <a:r>
              <a:rPr lang="en-US" b="true" sz="3851" spc="-13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LLM for Robot Task Planning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66639" y="4961242"/>
            <a:ext cx="938158" cy="9381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546948" y="5149981"/>
            <a:ext cx="7374413" cy="59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2"/>
              </a:lnSpc>
              <a:spcBef>
                <a:spcPct val="0"/>
              </a:spcBef>
            </a:pPr>
            <a:r>
              <a:rPr lang="en-US" b="true" sz="3851" spc="-13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  프로젝트 진행과정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66639" y="6413789"/>
            <a:ext cx="938158" cy="93815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46948" y="6589389"/>
            <a:ext cx="7374413" cy="59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2"/>
              </a:lnSpc>
              <a:spcBef>
                <a:spcPct val="0"/>
              </a:spcBef>
            </a:pPr>
            <a:r>
              <a:rPr lang="en-US" b="true" sz="3851" spc="-13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  한계점 및 향후 발전 가능성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366639" y="7866335"/>
            <a:ext cx="938158" cy="9381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546948" y="8028798"/>
            <a:ext cx="7374413" cy="599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2"/>
              </a:lnSpc>
              <a:spcBef>
                <a:spcPct val="0"/>
              </a:spcBef>
            </a:pPr>
            <a:r>
              <a:rPr lang="en-US" b="true" sz="3851" spc="-13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04   질문 및 답변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50637" y="1661108"/>
            <a:ext cx="538672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480650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   LLM for Robot Task Planning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838855" y="2658308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9852" y="4543620"/>
            <a:ext cx="16498005" cy="229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2"/>
              </a:lnSpc>
            </a:pPr>
            <a:r>
              <a:rPr lang="en-US" sz="2615" spc="-94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LLM for Robot Task Planning이란? </a:t>
            </a:r>
          </a:p>
          <a:p>
            <a:pPr algn="l">
              <a:lnSpc>
                <a:spcPts val="3662"/>
              </a:lnSpc>
            </a:pPr>
          </a:p>
          <a:p>
            <a:pPr algn="l" marL="0" indent="0" lvl="0">
              <a:lnSpc>
                <a:spcPts val="3662"/>
              </a:lnSpc>
            </a:pPr>
            <a:r>
              <a:rPr lang="en-US" sz="2615" spc="-94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대형</a:t>
            </a:r>
            <a:r>
              <a:rPr lang="en-US" sz="2615" spc="-94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언어 모델(Large Language Mode</a:t>
            </a:r>
            <a:r>
              <a:rPr lang="en-US" sz="2615" spc="-94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l, LLM)을 이용해 </a:t>
            </a:r>
          </a:p>
          <a:p>
            <a:pPr algn="l" marL="0" indent="0" lvl="0">
              <a:lnSpc>
                <a:spcPts val="3662"/>
              </a:lnSpc>
            </a:pPr>
            <a:r>
              <a:rPr lang="en-US" sz="2615" spc="-94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로봇이 자연어로 주어진 고수준 목표를 이해하고, </a:t>
            </a:r>
          </a:p>
          <a:p>
            <a:pPr algn="l" marL="0" indent="0" lvl="0">
              <a:lnSpc>
                <a:spcPts val="3662"/>
              </a:lnSpc>
            </a:pPr>
            <a:r>
              <a:rPr lang="en-US" sz="2615" spc="-94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이를 실행 가능한 단계별 작업 계획으로 자동 변환하는 기술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프로젝트 진행과정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67632" y="4690298"/>
            <a:ext cx="8823125" cy="3970406"/>
          </a:xfrm>
          <a:custGeom>
            <a:avLst/>
            <a:gdLst/>
            <a:ahLst/>
            <a:cxnLst/>
            <a:rect r="r" b="b" t="t" l="l"/>
            <a:pathLst>
              <a:path h="3970406" w="8823125">
                <a:moveTo>
                  <a:pt x="0" y="0"/>
                </a:moveTo>
                <a:lnTo>
                  <a:pt x="8823125" y="0"/>
                </a:lnTo>
                <a:lnTo>
                  <a:pt x="8823125" y="3970406"/>
                </a:lnTo>
                <a:lnTo>
                  <a:pt x="0" y="3970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10599" y="5415026"/>
            <a:ext cx="7873917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49"/>
              </a:lnSpc>
            </a:pPr>
          </a:p>
          <a:p>
            <a:pPr algn="l" marL="0" indent="0" lvl="0">
              <a:lnSpc>
                <a:spcPts val="2849"/>
              </a:lnSpc>
            </a:pPr>
          </a:p>
          <a:p>
            <a:pPr algn="l" marL="0" indent="0" lvl="0">
              <a:lnSpc>
                <a:spcPts val="2849"/>
              </a:lnSpc>
            </a:pPr>
            <a:r>
              <a:rPr lang="en-US" b="true" sz="1899" spc="-68" strike="noStrike" u="non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CaP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- task planning 성공, 가상환경 실행 후 실행 결과 영상 출력 성공</a:t>
            </a:r>
          </a:p>
          <a:p>
            <a:pPr algn="l" marL="0" indent="0" lvl="0">
              <a:lnSpc>
                <a:spcPts val="2849"/>
              </a:lnSpc>
            </a:pPr>
          </a:p>
          <a:p>
            <a:pPr algn="l" marL="0" indent="0" lvl="0">
              <a:lnSpc>
                <a:spcPts val="2849"/>
              </a:lnSpc>
            </a:pPr>
            <a:r>
              <a:rPr lang="en-US" b="true" sz="1899" spc="-68" strike="noStrike" u="non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ProgPrompt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- 논문에서 제시된 가상환경 virtual home 구현에 문제 발생 </a:t>
            </a:r>
          </a:p>
          <a:p>
            <a:pPr algn="l" marL="0" indent="0" lvl="0">
              <a:lnSpc>
                <a:spcPts val="2849"/>
              </a:lnSpc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→ 대체 가상환경 탐색, 2D 가상환경 minigrid를 이용해 프롬프팅 구현 성공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89995" y="2931750"/>
            <a:ext cx="11273572" cy="116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8"/>
              </a:lnSpc>
            </a:pPr>
            <a:r>
              <a:rPr lang="en-US" sz="2085" spc="-75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스터디 목표 </a:t>
            </a:r>
          </a:p>
          <a:p>
            <a:pPr algn="l">
              <a:lnSpc>
                <a:spcPts val="3128"/>
              </a:lnSpc>
            </a:pPr>
            <a:r>
              <a:rPr lang="en-US" sz="2085" spc="-75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LLM을 활용한 task planning 개념을 이해하고, 이를 시뮬레이션 환경에서 실습하여 </a:t>
            </a:r>
          </a:p>
          <a:p>
            <a:pPr algn="l" marL="0" indent="0" lvl="0">
              <a:lnSpc>
                <a:spcPts val="3128"/>
              </a:lnSpc>
            </a:pPr>
            <a:r>
              <a:rPr lang="en-US" sz="2085" spc="-75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실제 환경에서의 로봇 적용 가능성을 모색한다.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프로젝트 진행과정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121834" y="4781880"/>
            <a:ext cx="7069791" cy="1405121"/>
          </a:xfrm>
          <a:custGeom>
            <a:avLst/>
            <a:gdLst/>
            <a:ahLst/>
            <a:cxnLst/>
            <a:rect r="r" b="b" t="t" l="l"/>
            <a:pathLst>
              <a:path h="1405121" w="7069791">
                <a:moveTo>
                  <a:pt x="0" y="0"/>
                </a:moveTo>
                <a:lnTo>
                  <a:pt x="7069791" y="0"/>
                </a:lnTo>
                <a:lnTo>
                  <a:pt x="7069791" y="1405121"/>
                </a:lnTo>
                <a:lnTo>
                  <a:pt x="0" y="1405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21834" y="6187001"/>
            <a:ext cx="7069791" cy="1210702"/>
          </a:xfrm>
          <a:custGeom>
            <a:avLst/>
            <a:gdLst/>
            <a:ahLst/>
            <a:cxnLst/>
            <a:rect r="r" b="b" t="t" l="l"/>
            <a:pathLst>
              <a:path h="1210702" w="7069791">
                <a:moveTo>
                  <a:pt x="0" y="0"/>
                </a:moveTo>
                <a:lnTo>
                  <a:pt x="7069791" y="0"/>
                </a:lnTo>
                <a:lnTo>
                  <a:pt x="7069791" y="1210701"/>
                </a:lnTo>
                <a:lnTo>
                  <a:pt x="0" y="1210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67426" y="4091985"/>
            <a:ext cx="6869022" cy="4593658"/>
          </a:xfrm>
          <a:custGeom>
            <a:avLst/>
            <a:gdLst/>
            <a:ahLst/>
            <a:cxnLst/>
            <a:rect r="r" b="b" t="t" l="l"/>
            <a:pathLst>
              <a:path h="4593658" w="6869022">
                <a:moveTo>
                  <a:pt x="0" y="0"/>
                </a:moveTo>
                <a:lnTo>
                  <a:pt x="6869022" y="0"/>
                </a:lnTo>
                <a:lnTo>
                  <a:pt x="6869022" y="4593658"/>
                </a:lnTo>
                <a:lnTo>
                  <a:pt x="0" y="4593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89995" y="3354732"/>
            <a:ext cx="7873917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ProgPrompt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와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통합하기 위해 코드를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코랩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에서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VS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e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이전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의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예시를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기반으로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실행되지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않는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명령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이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없도록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보완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89995" y="2798136"/>
            <a:ext cx="5573600" cy="911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454" spc="-8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Code-as-Policies 구현</a:t>
            </a:r>
          </a:p>
          <a:p>
            <a:pPr algn="l" marL="0" indent="0" lvl="0">
              <a:lnSpc>
                <a:spcPts val="368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프로젝트 진행과정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80495" y="4713633"/>
            <a:ext cx="6383181" cy="4268752"/>
          </a:xfrm>
          <a:custGeom>
            <a:avLst/>
            <a:gdLst/>
            <a:ahLst/>
            <a:cxnLst/>
            <a:rect r="r" b="b" t="t" l="l"/>
            <a:pathLst>
              <a:path h="4268752" w="6383181">
                <a:moveTo>
                  <a:pt x="0" y="0"/>
                </a:moveTo>
                <a:lnTo>
                  <a:pt x="6383181" y="0"/>
                </a:lnTo>
                <a:lnTo>
                  <a:pt x="6383181" y="4268752"/>
                </a:lnTo>
                <a:lnTo>
                  <a:pt x="0" y="426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523828" y="2887161"/>
            <a:ext cx="6095224" cy="609522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89995" y="3354732"/>
            <a:ext cx="7873917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ProgPrompt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와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통합하기 위해 코드를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코랩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에서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VS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o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d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e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이전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문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의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예시를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기반으로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실행되지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않는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명령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이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없도록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보완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89995" y="2798136"/>
            <a:ext cx="5573600" cy="911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454" spc="-8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Code-as-Policies 구현</a:t>
            </a:r>
          </a:p>
          <a:p>
            <a:pPr algn="l" marL="0" indent="0" lvl="0">
              <a:lnSpc>
                <a:spcPts val="3682"/>
              </a:lnSpc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프로젝트 진행과정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220398" y="4751733"/>
            <a:ext cx="6334894" cy="3840530"/>
          </a:xfrm>
          <a:custGeom>
            <a:avLst/>
            <a:gdLst/>
            <a:ahLst/>
            <a:cxnLst/>
            <a:rect r="r" b="b" t="t" l="l"/>
            <a:pathLst>
              <a:path h="3840530" w="6334894">
                <a:moveTo>
                  <a:pt x="0" y="0"/>
                </a:moveTo>
                <a:lnTo>
                  <a:pt x="6334894" y="0"/>
                </a:lnTo>
                <a:lnTo>
                  <a:pt x="6334894" y="3840529"/>
                </a:lnTo>
                <a:lnTo>
                  <a:pt x="0" y="384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4126330"/>
            <a:ext cx="8156954" cy="4465932"/>
          </a:xfrm>
          <a:custGeom>
            <a:avLst/>
            <a:gdLst/>
            <a:ahLst/>
            <a:cxnLst/>
            <a:rect r="r" b="b" t="t" l="l"/>
            <a:pathLst>
              <a:path h="4465932" w="8156954">
                <a:moveTo>
                  <a:pt x="0" y="0"/>
                </a:moveTo>
                <a:lnTo>
                  <a:pt x="8156954" y="0"/>
                </a:lnTo>
                <a:lnTo>
                  <a:pt x="8156954" y="4465932"/>
                </a:lnTo>
                <a:lnTo>
                  <a:pt x="0" y="4465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9995" y="3354732"/>
            <a:ext cx="787391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와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통합하기 위해 CaP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내부에서 기본적으로 지원하는 Pybullet 함수를 학습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사용할 수 있는 함수와 지침을 추가적으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입력해 코드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작성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CaP만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으로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생성하기 힘든 복잡한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명령에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대해 </a:t>
            </a:r>
            <a:r>
              <a:rPr lang="en-US" sz="1899" spc="-68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코드를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생성하도록 연결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89995" y="2798136"/>
            <a:ext cx="5573600" cy="45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454" spc="-8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ProgPrompt 구현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20398" y="8716087"/>
            <a:ext cx="7873917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Pybullet 함수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8858645"/>
            <a:ext cx="7873917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Pybullet 함수를 학습해 코드 생성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 프로젝트 진행과정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21128" y="4751733"/>
            <a:ext cx="5420621" cy="3896071"/>
          </a:xfrm>
          <a:custGeom>
            <a:avLst/>
            <a:gdLst/>
            <a:ahLst/>
            <a:cxnLst/>
            <a:rect r="r" b="b" t="t" l="l"/>
            <a:pathLst>
              <a:path h="3896071" w="5420621">
                <a:moveTo>
                  <a:pt x="0" y="0"/>
                </a:moveTo>
                <a:lnTo>
                  <a:pt x="5420621" y="0"/>
                </a:lnTo>
                <a:lnTo>
                  <a:pt x="5420621" y="3896071"/>
                </a:lnTo>
                <a:lnTo>
                  <a:pt x="0" y="3896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4730" y="4751733"/>
            <a:ext cx="5458594" cy="3896071"/>
          </a:xfrm>
          <a:custGeom>
            <a:avLst/>
            <a:gdLst/>
            <a:ahLst/>
            <a:cxnLst/>
            <a:rect r="r" b="b" t="t" l="l"/>
            <a:pathLst>
              <a:path h="3896071" w="5458594">
                <a:moveTo>
                  <a:pt x="0" y="0"/>
                </a:moveTo>
                <a:lnTo>
                  <a:pt x="5458593" y="0"/>
                </a:lnTo>
                <a:lnTo>
                  <a:pt x="5458593" y="3896071"/>
                </a:lnTo>
                <a:lnTo>
                  <a:pt x="0" y="3896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9995" y="3354732"/>
            <a:ext cx="7873917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Virt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ualHome 환경을 이용해 3차원 시뮬레이션을 계획 →  버전 문제 발생 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2D</a:t>
            </a: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minigrid 환경에서 구현 성공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3D환경에서는 최종 실패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89995" y="2798136"/>
            <a:ext cx="5573600" cy="45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2454" spc="-88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ProgPrompt 구현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21128" y="8716087"/>
            <a:ext cx="7873917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VirtualHome - 실패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44730" y="8858645"/>
            <a:ext cx="7873917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 spc="-68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2D 환경 Minigrid</a:t>
            </a:r>
          </a:p>
          <a:p>
            <a:pPr algn="l" marL="0" indent="0" lvl="0">
              <a:lnSpc>
                <a:spcPts val="26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1401008"/>
            <a:ext cx="13530595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 한계점 및 향후 발전 가능성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275573" y="3174114"/>
            <a:ext cx="7509609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spc="-104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한계점 </a:t>
            </a:r>
          </a:p>
          <a:p>
            <a:pPr algn="l" marL="0" indent="0" lvl="0">
              <a:lnSpc>
                <a:spcPts val="43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75573" y="3856142"/>
            <a:ext cx="9227565" cy="288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731" indent="-240365" lvl="1">
              <a:lnSpc>
                <a:spcPts val="3339"/>
              </a:lnSpc>
              <a:buFont typeface="Arial"/>
              <a:buChar char="•"/>
            </a:pPr>
            <a:r>
              <a:rPr lang="en-US" sz="2226" spc="-8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CaP와</a:t>
            </a:r>
            <a:r>
              <a:rPr lang="en-US" sz="2226" spc="-80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ProgPrompt 프롬프팅 기법 모두 task planning하는 코드 생성에 성공</a:t>
            </a:r>
          </a:p>
          <a:p>
            <a:pPr algn="l" marL="480731" indent="-240365" lvl="1">
              <a:lnSpc>
                <a:spcPts val="3339"/>
              </a:lnSpc>
              <a:buFont typeface="Arial"/>
              <a:buChar char="•"/>
            </a:pPr>
            <a:r>
              <a:rPr lang="en-US" sz="2226" spc="-80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그러나 기본 코드를 실행해보는 수준에 그쳤고, 새로운 기능 개발이나</a:t>
            </a:r>
            <a:r>
              <a:rPr lang="en-US" sz="2226" spc="-80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 실험적 시도는 부족</a:t>
            </a:r>
          </a:p>
          <a:p>
            <a:pPr algn="l" marL="480731" indent="-240365" lvl="1">
              <a:lnSpc>
                <a:spcPts val="3339"/>
              </a:lnSpc>
              <a:buFont typeface="Arial"/>
              <a:buChar char="•"/>
            </a:pPr>
            <a:r>
              <a:rPr lang="en-US" sz="2226" spc="-80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결과물 완성도 측면에서 아쉬움이 있었음</a:t>
            </a:r>
          </a:p>
          <a:p>
            <a:pPr algn="l" marL="480731" indent="-240365" lvl="1">
              <a:lnSpc>
                <a:spcPts val="3339"/>
              </a:lnSpc>
              <a:buFont typeface="Arial"/>
              <a:buChar char="•"/>
            </a:pPr>
            <a:r>
              <a:rPr lang="en-US" sz="2226" spc="-80" strike="noStrike" u="none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보완하기 위한 아이디어를 논의했지만, 시간 부족으로 구현하지는 못해 뒤에 발전 가능성으로 남겨두었음</a:t>
            </a:r>
          </a:p>
          <a:p>
            <a:pPr algn="l" marL="0" indent="0" lvl="0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DAGrQwmk38M</dc:identifier>
  <dcterms:modified xsi:type="dcterms:W3CDTF">2011-08-01T06:04:30Z</dcterms:modified>
  <cp:revision>1</cp:revision>
  <dc:title>LLM기반 task planning</dc:title>
</cp:coreProperties>
</file>