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65" r:id="rId7"/>
    <p:sldId id="266" r:id="rId8"/>
    <p:sldId id="267" r:id="rId9"/>
    <p:sldId id="268" r:id="rId10"/>
    <p:sldId id="269" r:id="rId11"/>
    <p:sldId id="272" r:id="rId12"/>
    <p:sldId id="271" r:id="rId13"/>
    <p:sldId id="270" r:id="rId14"/>
    <p:sldId id="263" r:id="rId15"/>
    <p:sldId id="259" r:id="rId16"/>
    <p:sldId id="273" r:id="rId17"/>
    <p:sldId id="275" r:id="rId18"/>
    <p:sldId id="274" r:id="rId19"/>
    <p:sldId id="276" r:id="rId20"/>
    <p:sldId id="277" r:id="rId21"/>
    <p:sldId id="282" r:id="rId22"/>
    <p:sldId id="279" r:id="rId23"/>
    <p:sldId id="283" r:id="rId24"/>
    <p:sldId id="280" r:id="rId25"/>
    <p:sldId id="284" r:id="rId26"/>
    <p:sldId id="281" r:id="rId27"/>
    <p:sldId id="286" r:id="rId28"/>
    <p:sldId id="287" r:id="rId29"/>
    <p:sldId id="288" r:id="rId30"/>
    <p:sldId id="289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A718A-FF7E-1FBD-D3D0-87EE72ADE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B25274-B9F7-7D9F-E448-D8E3FB14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6F8E3-40CB-B1B8-3129-CE2EB2C2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5E8B-2171-41FE-ADE6-E46697339D11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49DB4-3782-8911-49BC-2B5FE848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E249B-3187-6D4A-6CE1-EFCD1CB6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802-550E-40F1-B26A-A54C1CBFB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9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26D29-517B-3EA4-FE26-9C3ECC2C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68DB3B-70F9-983B-8C01-E450E7D4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CA968B-F437-96E1-BB54-983242CB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5E8B-2171-41FE-ADE6-E46697339D11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49277-F5E9-4A5C-0FFB-3A098D3F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BAD0D-A2F5-FE3D-D287-0A25FE94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802-550E-40F1-B26A-A54C1CBFB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7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F736E5-2946-A386-EA24-70277CCC3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D29987-7946-3804-CBAC-2263FCF8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2479E-6A1F-DC16-3E30-6C4B7AC8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5E8B-2171-41FE-ADE6-E46697339D11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56B9F-CEBC-DE77-7030-8DC1E16B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CEA36-99D4-3A79-2BC5-68BB1EE3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802-550E-40F1-B26A-A54C1CBFB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3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35FE5-B46C-30BD-867C-E4D44484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A4F16-55D1-62BA-FB7D-99C99B31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5293C-617E-18CC-17F9-D358A2AC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5E8B-2171-41FE-ADE6-E46697339D11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5BDFA-18C5-0523-0EFA-E00DDCFA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951A-CC59-65E7-846C-FBD4EC33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802-550E-40F1-B26A-A54C1CBFB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E32FE-21C6-7326-7668-A4166FAA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06363-62ED-EEBF-97D8-A5D83C99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1F9DE-1EB5-C99F-A8FE-486E46D7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5E8B-2171-41FE-ADE6-E46697339D11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E7165-ADC1-A9AA-1383-0BD6BB34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BF821-D3C6-2A9E-BF95-F7991363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802-550E-40F1-B26A-A54C1CBFB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0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3FB6B-0C03-C03E-01A7-01EC2A6A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1B1F7-E8FC-A71A-AC6C-67C0C0A6A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E08F1B-06F4-E08A-2ABA-AFF962D2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2704E-CB78-4ECA-F64B-7874408B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5E8B-2171-41FE-ADE6-E46697339D11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693C2-24B7-3F92-7424-313560C4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A19B4-8752-745C-5C08-F18A8642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802-550E-40F1-B26A-A54C1CBFB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7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40E55-5E88-E66F-B675-0508E522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47AD3-2506-030F-3844-81741A67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EF282-AA46-2BC6-D27F-23777F90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EF3A03-BF02-5AA7-7B10-05CE6AAF4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3663DE-D91E-F9AA-14CA-7C1394ABE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ECD77-7CD1-3109-9925-2D1CA32C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5E8B-2171-41FE-ADE6-E46697339D11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14D686-D44D-9175-84A2-53CE88C6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E70018-BF6C-849A-09AC-3CCEC7DB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802-550E-40F1-B26A-A54C1CBFB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3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2EF3C-339E-109C-E3F8-B5DF3BDD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9D5E0B-58FB-5EB6-B41F-7C374BF1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5E8B-2171-41FE-ADE6-E46697339D11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DF0109-F58D-7476-5BC0-54C736B4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04AF68-7FA7-A063-B68C-6533950E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802-550E-40F1-B26A-A54C1CBFB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860DC0-8FD1-10D1-5A43-D987C95C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5E8B-2171-41FE-ADE6-E46697339D11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A3FAD6-43A0-40CD-57E0-E99E2067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71F3FD-A04B-2BEC-313E-1F0A6AE1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802-550E-40F1-B26A-A54C1CBFB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B3076-E3A6-9F80-1029-5E604447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01B42-8E7A-5260-96B5-DDF44934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7EB34-44EA-3EC7-1BEA-379EE6D3D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99864-CF93-55EE-0EA0-6363F1FE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5E8B-2171-41FE-ADE6-E46697339D11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BF96A-B929-6E9C-D2A6-3E09AD3E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E1AB20-5042-97F0-1EEC-F2002455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802-550E-40F1-B26A-A54C1CBFB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5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6AD25-89C7-9664-17A2-C9C8B9C5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665418-0EF8-C5B9-CB52-F07EA1779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829425-63DA-33B6-FE41-7D6E145B1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E0C9E-EF39-D0F8-9208-A329F6DE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5E8B-2171-41FE-ADE6-E46697339D11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58CB7-1482-C78D-3F64-B1FAA9D7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E79B7-7E04-3495-02D7-76FE1B71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802-550E-40F1-B26A-A54C1CBFB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0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3E82C1-735F-94FD-D21D-F2A89AB8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ACBE3-C5C4-DF87-CF99-6AD0CE3B2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82B28-5882-CAAA-CCB5-013188751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05E8B-2171-41FE-ADE6-E46697339D11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29F57-B850-F127-6E06-A30B7DA4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BBB80-CB02-5E73-27C6-60D86BBD5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4C802-550E-40F1-B26A-A54C1CBFB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5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B5D4A-9124-54B9-E5BB-275EA54F7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어뢰넨</a:t>
            </a:r>
            <a:r>
              <a:rPr lang="ko-KR" altLang="en-US" dirty="0"/>
              <a:t> 해결을 위하여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4AC88A-54DB-4541-F698-DF295BA80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6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8077E-D006-31B2-C983-8BF79659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위스퍼</a:t>
            </a:r>
            <a:r>
              <a:rPr lang="ko-KR" altLang="en-US" dirty="0"/>
              <a:t> </a:t>
            </a:r>
            <a:r>
              <a:rPr lang="en-US" altLang="ko-KR" dirty="0"/>
              <a:t>large </a:t>
            </a:r>
            <a:r>
              <a:rPr lang="ko-KR" altLang="en-US" dirty="0" err="1"/>
              <a:t>모델별</a:t>
            </a:r>
            <a:r>
              <a:rPr lang="ko-KR" altLang="en-US" dirty="0"/>
              <a:t> 비교 </a:t>
            </a:r>
            <a:r>
              <a:rPr lang="en-US" altLang="ko-KR" dirty="0"/>
              <a:t>C vs D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11F04-68B6-9796-BDA8-CF7DEF273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44" y="2169839"/>
            <a:ext cx="6002956" cy="3751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478D2A-4E1B-F01C-68F3-B7748E02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9839"/>
            <a:ext cx="6127487" cy="38296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A737087-7676-A05D-2063-4F10CE7B61CD}"/>
              </a:ext>
            </a:extLst>
          </p:cNvPr>
          <p:cNvSpPr/>
          <p:nvPr/>
        </p:nvSpPr>
        <p:spPr>
          <a:xfrm>
            <a:off x="8348770" y="1515291"/>
            <a:ext cx="1402080" cy="654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564513-3F9A-8484-1CAE-9ED04C0ECF97}"/>
              </a:ext>
            </a:extLst>
          </p:cNvPr>
          <p:cNvSpPr/>
          <p:nvPr/>
        </p:nvSpPr>
        <p:spPr>
          <a:xfrm>
            <a:off x="2617935" y="1515291"/>
            <a:ext cx="1402080" cy="654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CF4820-81D9-EB01-A0BC-C21B603DCF94}"/>
              </a:ext>
            </a:extLst>
          </p:cNvPr>
          <p:cNvSpPr txBox="1"/>
          <p:nvPr/>
        </p:nvSpPr>
        <p:spPr>
          <a:xfrm>
            <a:off x="409303" y="6200503"/>
            <a:ext cx="1119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Carry initial prompt </a:t>
            </a:r>
            <a:r>
              <a:rPr lang="ko-KR" altLang="en-US" dirty="0"/>
              <a:t>차이 </a:t>
            </a:r>
            <a:r>
              <a:rPr lang="en-US" altLang="ko-KR" dirty="0"/>
              <a:t>– </a:t>
            </a:r>
            <a:r>
              <a:rPr lang="ko-KR" altLang="en-US" dirty="0"/>
              <a:t>해당 변수는 내 프롬프트를 각 셀마다 넣어주는 여부를 결정짓는다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TRUE ,D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전체적으로 </a:t>
            </a:r>
            <a:r>
              <a:rPr lang="en-US" altLang="ko-KR" dirty="0"/>
              <a:t>C</a:t>
            </a:r>
            <a:r>
              <a:rPr lang="ko-KR" altLang="en-US" dirty="0"/>
              <a:t>에서 영어 단어를 잘 포착하는 모습을 보여준다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02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8F715-FEF5-3D36-6F8A-29E8B72B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의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0B47A-1541-242A-2395-13D32C13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이전에 이와 같이 </a:t>
            </a:r>
            <a:r>
              <a:rPr lang="en-US" altLang="ko-KR" dirty="0"/>
              <a:t>RMN </a:t>
            </a:r>
            <a:r>
              <a:rPr lang="ko-KR" altLang="en-US" dirty="0"/>
              <a:t>그리고 </a:t>
            </a:r>
            <a:r>
              <a:rPr lang="en-US" altLang="ko-KR" dirty="0"/>
              <a:t>LSTM </a:t>
            </a:r>
            <a:r>
              <a:rPr lang="ko-KR" altLang="en-US" dirty="0"/>
              <a:t>그리고 </a:t>
            </a:r>
            <a:r>
              <a:rPr lang="en-US" altLang="ko-KR" dirty="0"/>
              <a:t>GRLU</a:t>
            </a:r>
            <a:r>
              <a:rPr lang="ko-KR" altLang="en-US" dirty="0"/>
              <a:t>와 같은 다양한 모델들이 제한이 되었고요</a:t>
            </a:r>
            <a:r>
              <a:rPr lang="en-US" altLang="ko-KR" dirty="0"/>
              <a:t>. </a:t>
            </a:r>
            <a:r>
              <a:rPr lang="ko-KR" altLang="en-US" dirty="0"/>
              <a:t>이러한 네트워크들은 시퀀스 모델링을 위해서 효과적으로 사용되고 있었습니다</a:t>
            </a:r>
            <a:endParaRPr lang="en-US" altLang="ko-KR" dirty="0"/>
          </a:p>
          <a:p>
            <a:r>
              <a:rPr lang="ko-KR" altLang="en-US" dirty="0"/>
              <a:t>바로 한 번 </a:t>
            </a:r>
            <a:r>
              <a:rPr lang="en-US" altLang="ko-KR" dirty="0"/>
              <a:t>abstract</a:t>
            </a:r>
            <a:r>
              <a:rPr lang="ko-KR" altLang="en-US" dirty="0"/>
              <a:t>부터 </a:t>
            </a:r>
            <a:r>
              <a:rPr lang="ko-KR" altLang="en-US" dirty="0" err="1"/>
              <a:t>읽어볼게요</a:t>
            </a:r>
            <a:r>
              <a:rPr lang="en-US" altLang="ko-KR" dirty="0"/>
              <a:t>. </a:t>
            </a:r>
            <a:r>
              <a:rPr lang="ko-KR" altLang="en-US" dirty="0"/>
              <a:t>보시는 바와 같이 이전까지는 인코더와 </a:t>
            </a:r>
            <a:r>
              <a:rPr lang="ko-KR" altLang="en-US" dirty="0" err="1"/>
              <a:t>디코더를</a:t>
            </a:r>
            <a:r>
              <a:rPr lang="ko-KR" altLang="en-US" dirty="0"/>
              <a:t> 포함한 형태로 복잡한 </a:t>
            </a:r>
            <a:r>
              <a:rPr lang="en-US" altLang="ko-KR" dirty="0"/>
              <a:t>R&amp;N </a:t>
            </a:r>
            <a:r>
              <a:rPr lang="ko-KR" altLang="en-US" dirty="0"/>
              <a:t>혹은 </a:t>
            </a:r>
            <a:r>
              <a:rPr lang="en-US" altLang="ko-KR" dirty="0"/>
              <a:t>CNN </a:t>
            </a:r>
            <a:r>
              <a:rPr lang="ko-KR" altLang="en-US" dirty="0"/>
              <a:t>기반의 시퀀스 간 변형이 이루어지는 </a:t>
            </a:r>
            <a:r>
              <a:rPr lang="en-US" altLang="ko-KR" dirty="0"/>
              <a:t>R&amp;N </a:t>
            </a:r>
            <a:r>
              <a:rPr lang="ko-KR" altLang="en-US" dirty="0"/>
              <a:t>및 </a:t>
            </a:r>
            <a:r>
              <a:rPr lang="en-US" altLang="ko-KR" dirty="0"/>
              <a:t>CNN</a:t>
            </a:r>
            <a:r>
              <a:rPr lang="ko-KR" altLang="en-US" dirty="0"/>
              <a:t>을 기반으로 하는 모델을 많이 사용했습니다</a:t>
            </a:r>
          </a:p>
          <a:p>
            <a:r>
              <a:rPr lang="ko-KR" altLang="en-US" dirty="0"/>
              <a:t>영어로 변환하는 것에 너무 치중하는 모습을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06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B116E-D1FA-ECDB-E111-4C4C3D20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위스퍼</a:t>
            </a:r>
            <a:r>
              <a:rPr lang="ko-KR" altLang="en-US" dirty="0"/>
              <a:t> </a:t>
            </a:r>
            <a:r>
              <a:rPr lang="en-US" altLang="ko-KR" dirty="0"/>
              <a:t>large </a:t>
            </a:r>
            <a:r>
              <a:rPr lang="ko-KR" altLang="en-US" dirty="0" err="1"/>
              <a:t>모델별</a:t>
            </a:r>
            <a:r>
              <a:rPr lang="ko-KR" altLang="en-US" dirty="0"/>
              <a:t> 비교 </a:t>
            </a:r>
            <a:r>
              <a:rPr lang="en-US" altLang="ko-KR" dirty="0"/>
              <a:t>B vs 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966A5-FFEF-247C-F4DA-4B77ACB7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2432"/>
          </a:xfrm>
        </p:spPr>
        <p:txBody>
          <a:bodyPr/>
          <a:lstStyle/>
          <a:p>
            <a:r>
              <a:rPr lang="ko-KR" altLang="en-US" dirty="0"/>
              <a:t>이제 그 이후에 트랜스포머 논문에서는 그냥 </a:t>
            </a:r>
            <a:r>
              <a:rPr lang="en-US" altLang="ko-KR" dirty="0"/>
              <a:t>RNN</a:t>
            </a:r>
            <a:r>
              <a:rPr lang="ko-KR" altLang="en-US" dirty="0"/>
              <a:t> 자체를 사용할 필요가 없다는 아이디어로 오직 </a:t>
            </a:r>
            <a:r>
              <a:rPr lang="ko-KR" altLang="en-US" dirty="0" err="1"/>
              <a:t>어텐션</a:t>
            </a:r>
            <a:r>
              <a:rPr lang="ko-KR" altLang="en-US" dirty="0"/>
              <a:t> 기법에 의존하는 아키텍처를 설계했더니 성능이 훨씬 좋아지는 것을 보여주었습니다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그 이후에 트랜스포머 논문에서는 그냥 </a:t>
            </a:r>
            <a:r>
              <a:rPr lang="ko-KR" altLang="en-US" dirty="0" err="1"/>
              <a:t>어뢰낸</a:t>
            </a:r>
            <a:r>
              <a:rPr lang="ko-KR" altLang="en-US" dirty="0"/>
              <a:t> 자체를 사용할 필요가 없다는 아이디어로 오직 </a:t>
            </a:r>
            <a:r>
              <a:rPr lang="ko-KR" altLang="en-US" dirty="0" err="1"/>
              <a:t>어텐션</a:t>
            </a:r>
            <a:r>
              <a:rPr lang="ko-KR" altLang="en-US" dirty="0"/>
              <a:t> 기법에 의존하는 아키텍처를 설계했더니 성능이 훨씬 좋아지는 것을 보여주었습니다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7F601-BD0E-B642-0C93-7B52F83FC3ED}"/>
              </a:ext>
            </a:extLst>
          </p:cNvPr>
          <p:cNvSpPr txBox="1"/>
          <p:nvPr/>
        </p:nvSpPr>
        <p:spPr>
          <a:xfrm>
            <a:off x="1158240" y="5564777"/>
            <a:ext cx="97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유일하게 이 </a:t>
            </a:r>
            <a:r>
              <a:rPr lang="en-US" altLang="ko-KR" dirty="0"/>
              <a:t>PPT</a:t>
            </a:r>
            <a:r>
              <a:rPr lang="ko-KR" altLang="en-US" dirty="0"/>
              <a:t>의 주제였던 </a:t>
            </a:r>
            <a:r>
              <a:rPr lang="ko-KR" altLang="en-US" dirty="0" err="1"/>
              <a:t>어뢰낸을</a:t>
            </a:r>
            <a:r>
              <a:rPr lang="ko-KR" altLang="en-US" dirty="0"/>
              <a:t> 잡았던 친구는 </a:t>
            </a:r>
            <a:r>
              <a:rPr lang="en-US" altLang="ko-KR" dirty="0"/>
              <a:t>B </a:t>
            </a:r>
            <a:r>
              <a:rPr lang="ko-KR" altLang="en-US" dirty="0" err="1"/>
              <a:t>모델이였음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81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1F1D1-AA76-1FDA-6205-79B434C6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를 </a:t>
            </a:r>
            <a:r>
              <a:rPr lang="ko-KR" altLang="en-US" dirty="0" err="1"/>
              <a:t>사용못하는</a:t>
            </a:r>
            <a:r>
              <a:rPr lang="ko-KR" altLang="en-US" dirty="0"/>
              <a:t> 이유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9901A1-621A-6A2E-818C-DB2518436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54" y="1469490"/>
            <a:ext cx="8475149" cy="47672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6C7A6-1655-9A04-CD88-277699159872}"/>
              </a:ext>
            </a:extLst>
          </p:cNvPr>
          <p:cNvSpPr txBox="1"/>
          <p:nvPr/>
        </p:nvSpPr>
        <p:spPr>
          <a:xfrm>
            <a:off x="998354" y="6506678"/>
            <a:ext cx="1024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Temperature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설정하면 위와 같은 오류가 발생한다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openai</a:t>
            </a:r>
            <a:r>
              <a:rPr lang="ko-KR" altLang="en-US" dirty="0"/>
              <a:t>는 </a:t>
            </a:r>
            <a:r>
              <a:rPr lang="en-US" altLang="ko-KR" dirty="0"/>
              <a:t>0.2~0.4</a:t>
            </a:r>
            <a:r>
              <a:rPr lang="ko-KR" altLang="en-US" dirty="0"/>
              <a:t>를 추천한다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4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4CF2A-AC57-3E50-05EF-82B30B8F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위스퍼</a:t>
            </a:r>
            <a:r>
              <a:rPr lang="en-US" altLang="ko-KR" dirty="0"/>
              <a:t>(D)</a:t>
            </a:r>
            <a:r>
              <a:rPr lang="ko-KR" altLang="en-US" dirty="0"/>
              <a:t>의 잠재적 문제 </a:t>
            </a:r>
            <a:r>
              <a:rPr lang="en-US" altLang="ko-KR" dirty="0"/>
              <a:t>– </a:t>
            </a:r>
            <a:r>
              <a:rPr lang="ko-KR" altLang="en-US" dirty="0"/>
              <a:t>의미파악실패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2B7C4E-D67F-1C88-E267-30DB12759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3554"/>
            <a:ext cx="10515600" cy="46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F03FC-743E-7A2F-1DB2-F87BD189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</a:t>
            </a:r>
            <a:r>
              <a:rPr lang="en-US" altLang="ko-KR" dirty="0"/>
              <a:t>BEST </a:t>
            </a:r>
            <a:r>
              <a:rPr lang="ko-KR" altLang="en-US" dirty="0"/>
              <a:t>였던 모델 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ED0CA-CE10-A0F7-202A-115F18ED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language="</a:t>
            </a:r>
            <a:r>
              <a:rPr lang="en-US" altLang="ko-KR" dirty="0" err="1"/>
              <a:t>ko",verbose</a:t>
            </a:r>
            <a:r>
              <a:rPr lang="en-US" altLang="ko-KR" dirty="0"/>
              <a:t>=True, </a:t>
            </a:r>
            <a:r>
              <a:rPr lang="en-US" altLang="ko-KR" dirty="0" err="1"/>
              <a:t>word_time</a:t>
            </a:r>
            <a:r>
              <a:rPr lang="en-US" altLang="ko-KR" i="1" dirty="0" err="1"/>
              <a:t>s</a:t>
            </a:r>
            <a:r>
              <a:rPr lang="en-US" altLang="ko-KR" dirty="0" err="1"/>
              <a:t>tamps</a:t>
            </a:r>
            <a:r>
              <a:rPr lang="en-US" altLang="ko-KR" dirty="0"/>
              <a:t>=True ,</a:t>
            </a:r>
            <a:r>
              <a:rPr lang="en-US" altLang="ko-KR" dirty="0">
                <a:solidFill>
                  <a:srgbClr val="FF0000"/>
                </a:solidFill>
              </a:rPr>
              <a:t>Temperature = 0</a:t>
            </a:r>
            <a:r>
              <a:rPr lang="en-US" altLang="ko-KR" dirty="0">
                <a:solidFill>
                  <a:srgbClr val="7030A0"/>
                </a:solidFill>
              </a:rPr>
              <a:t> ,</a:t>
            </a:r>
            <a:r>
              <a:rPr lang="en-US" altLang="ko-KR" dirty="0" err="1">
                <a:solidFill>
                  <a:srgbClr val="7030A0"/>
                </a:solidFill>
              </a:rPr>
              <a:t>carry_initial_prompt</a:t>
            </a:r>
            <a:r>
              <a:rPr lang="en-US" altLang="ko-KR" dirty="0">
                <a:solidFill>
                  <a:srgbClr val="7030A0"/>
                </a:solidFill>
              </a:rPr>
              <a:t>=True</a:t>
            </a:r>
            <a:r>
              <a:rPr lang="ko-KR" altLang="en-US" dirty="0">
                <a:solidFill>
                  <a:srgbClr val="7030A0"/>
                </a:solidFill>
              </a:rPr>
              <a:t>  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initial prompt =  "Please pay special attention to English pronunciations spoken by Korean speakers. "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"Do not forcefully transcribe English words into Korean or phonetically adapt them to Korean spelling. "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"When English words are spoken, transcribe them as English, even if pronounced with a Korean accent. "</a:t>
            </a: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1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F0C43-78C8-E7E8-0A36-40DF2C98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</a:t>
            </a:r>
            <a:r>
              <a:rPr lang="en-US" altLang="ko-KR" dirty="0"/>
              <a:t>BEST</a:t>
            </a:r>
            <a:r>
              <a:rPr lang="ko-KR" altLang="en-US" dirty="0"/>
              <a:t>모델의 </a:t>
            </a:r>
            <a:r>
              <a:rPr lang="ko-KR" altLang="en-US" dirty="0" err="1"/>
              <a:t>의외성</a:t>
            </a:r>
            <a:r>
              <a:rPr lang="ko-KR" altLang="en-US" dirty="0"/>
              <a:t> 및 </a:t>
            </a:r>
            <a:r>
              <a:rPr lang="ko-KR" altLang="en-US" dirty="0" err="1"/>
              <a:t>아쉬운점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DD393-7CBD-30B8-818B-4CBB80469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모델에 단순히 </a:t>
            </a:r>
            <a:r>
              <a:rPr lang="en-US" altLang="ko-KR" dirty="0" err="1"/>
              <a:t>carry_initial_prompt</a:t>
            </a:r>
            <a:r>
              <a:rPr lang="en-US" altLang="ko-KR" dirty="0"/>
              <a:t> </a:t>
            </a:r>
            <a:r>
              <a:rPr lang="ko-KR" altLang="en-US" dirty="0"/>
              <a:t>만 </a:t>
            </a:r>
            <a:r>
              <a:rPr lang="ko-KR" altLang="en-US" dirty="0" err="1"/>
              <a:t>넣었을뿐인데</a:t>
            </a:r>
            <a:r>
              <a:rPr lang="ko-KR" altLang="en-US" dirty="0"/>
              <a:t> 중간에 막히는 </a:t>
            </a:r>
            <a:r>
              <a:rPr lang="ko-KR" altLang="en-US" dirty="0" err="1"/>
              <a:t>지점없이</a:t>
            </a:r>
            <a:r>
              <a:rPr lang="ko-KR" altLang="en-US" dirty="0"/>
              <a:t> 끝까지 돌아갔다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</a:t>
            </a:r>
            <a:r>
              <a:rPr lang="en-US" altLang="ko-KR" dirty="0"/>
              <a:t>B</a:t>
            </a:r>
            <a:r>
              <a:rPr lang="ko-KR" altLang="en-US" dirty="0"/>
              <a:t>모델과는 다르게 다시 </a:t>
            </a:r>
            <a:r>
              <a:rPr lang="ko-KR" altLang="en-US" dirty="0" err="1"/>
              <a:t>어뢰낸이</a:t>
            </a:r>
            <a:r>
              <a:rPr lang="ko-KR" altLang="en-US" dirty="0"/>
              <a:t> 등장하였다</a:t>
            </a:r>
            <a:r>
              <a:rPr lang="en-US" altLang="ko-KR" dirty="0"/>
              <a:t>. </a:t>
            </a:r>
            <a:r>
              <a:rPr lang="ko-KR" altLang="en-US" dirty="0"/>
              <a:t>그러나 다른 모델들과는 다르게 가장 적은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어뢰낸이</a:t>
            </a:r>
            <a:r>
              <a:rPr lang="ko-KR" altLang="en-US" dirty="0"/>
              <a:t> 등장하였다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temperature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 되면 언제 에러가 떠도 이상하지 않게 불안하다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관련하여 </a:t>
            </a:r>
            <a:r>
              <a:rPr lang="en-US" altLang="ko-KR" dirty="0"/>
              <a:t>threshold</a:t>
            </a:r>
            <a:r>
              <a:rPr lang="ko-KR" altLang="en-US" dirty="0"/>
              <a:t>를 수정해가며 추가적인 실험의 필요성을 느꼈다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9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479EA-C753-E7DA-651A-0F3493BA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Best </a:t>
            </a:r>
            <a:r>
              <a:rPr lang="ko-KR" altLang="en-US" dirty="0"/>
              <a:t>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4A3FFB-0F26-4D7A-2D10-D4982971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347390"/>
            <a:ext cx="8629649" cy="5393531"/>
          </a:xfrm>
        </p:spPr>
      </p:pic>
    </p:spTree>
    <p:extLst>
      <p:ext uri="{BB962C8B-B14F-4D97-AF65-F5344CB8AC3E}">
        <p14:creationId xmlns:p14="http://schemas.microsoft.com/office/powerpoint/2010/main" val="72969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7FF7C-7B13-4FA3-95A6-6D603157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연구를 진행하며 찾은 위험한 점 </a:t>
            </a:r>
            <a:r>
              <a:rPr lang="en-US" altLang="ko-KR" sz="4000" dirty="0"/>
              <a:t>-</a:t>
            </a:r>
            <a:r>
              <a:rPr lang="ko-KR" altLang="en-US" sz="4000" dirty="0"/>
              <a:t> 비슷한 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419AC-C447-CFFB-C22B-848D1AE9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발표자가 설명하는 내용 중에 비슷한 말인데 뜻이 완전 </a:t>
            </a:r>
            <a:r>
              <a:rPr lang="ko-KR" altLang="en-US" dirty="0" err="1"/>
              <a:t>반대일경우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실제로 기계 번역 기술의 발전 과정을 확인해 보시면 </a:t>
            </a:r>
            <a:r>
              <a:rPr lang="en-US" altLang="ko-KR" dirty="0"/>
              <a:t>1986</a:t>
            </a:r>
            <a:r>
              <a:rPr lang="ko-KR" altLang="en-US" dirty="0"/>
              <a:t>년도 즈음에 </a:t>
            </a:r>
            <a:r>
              <a:rPr lang="en-US" altLang="ko-KR" dirty="0"/>
              <a:t>RNN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FF0000"/>
                </a:solidFill>
              </a:rPr>
              <a:t>제한</a:t>
            </a:r>
            <a:r>
              <a:rPr lang="ko-KR" altLang="en-US" dirty="0"/>
              <a:t>되었고 </a:t>
            </a:r>
            <a:endParaRPr lang="en-US" altLang="ko-KR" dirty="0"/>
          </a:p>
          <a:p>
            <a:r>
              <a:rPr lang="ko-KR" altLang="en-US" dirty="0"/>
              <a:t>여기서 화자는 제안이라고 해야 할 것을 제한이라 말하였다</a:t>
            </a:r>
            <a:r>
              <a:rPr lang="en-US" altLang="ko-KR" dirty="0"/>
              <a:t>. </a:t>
            </a:r>
            <a:r>
              <a:rPr lang="ko-KR" altLang="en-US" dirty="0"/>
              <a:t>이는 추후 </a:t>
            </a:r>
            <a:r>
              <a:rPr lang="en-US" altLang="ko-KR" dirty="0" err="1"/>
              <a:t>llm</a:t>
            </a:r>
            <a:r>
              <a:rPr lang="ko-KR" altLang="en-US" dirty="0"/>
              <a:t>에 </a:t>
            </a:r>
            <a:r>
              <a:rPr lang="ko-KR" altLang="en-US" dirty="0" err="1"/>
              <a:t>넣을때</a:t>
            </a:r>
            <a:r>
              <a:rPr lang="ko-KR" altLang="en-US" dirty="0"/>
              <a:t> 오류를 범할 가능성이 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03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D662-DF39-D238-2F33-9BD64361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연구를 진행하며 찾은 위험한 점 </a:t>
            </a:r>
            <a:r>
              <a:rPr lang="en-US" altLang="ko-KR" sz="4000" dirty="0"/>
              <a:t>-</a:t>
            </a:r>
            <a:r>
              <a:rPr lang="ko-KR" altLang="en-US" sz="4000" dirty="0"/>
              <a:t> 전문용어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ADFB4-588C-6ECC-7F7D-426CCCBC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일상에서 쓰이는 용어지만 전문적인 용어로도 사용되는 경우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이 정보와 인코더의 모든 출력 값과 비교를 해서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에너지</a:t>
            </a:r>
            <a:r>
              <a:rPr lang="ko-KR" altLang="en-US" dirty="0"/>
              <a:t> 값을 구하겠다는 겁니다</a:t>
            </a:r>
            <a:r>
              <a:rPr lang="en-US" altLang="ko-KR" dirty="0"/>
              <a:t>. </a:t>
            </a:r>
            <a:r>
              <a:rPr lang="ko-KR" altLang="en-US" dirty="0"/>
              <a:t>즉 어떤 </a:t>
            </a:r>
            <a:r>
              <a:rPr lang="en-US" altLang="ko-KR" dirty="0"/>
              <a:t>h </a:t>
            </a:r>
            <a:r>
              <a:rPr lang="ko-KR" altLang="en-US" dirty="0"/>
              <a:t>값과 가장 많은 연관성을 가지는지를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에너지</a:t>
            </a:r>
            <a:r>
              <a:rPr lang="ko-KR" altLang="en-US" dirty="0"/>
              <a:t> 값으로 구할 수가 있는 거고</a:t>
            </a:r>
            <a:r>
              <a:rPr lang="en-US" altLang="ko-KR" dirty="0"/>
              <a:t>, </a:t>
            </a:r>
            <a:r>
              <a:rPr lang="ko-KR" altLang="en-US" dirty="0"/>
              <a:t>이제 이러한 </a:t>
            </a:r>
            <a:r>
              <a:rPr lang="ko-KR" altLang="en-US" dirty="0">
                <a:highlight>
                  <a:srgbClr val="FFFF00"/>
                </a:highlight>
              </a:rPr>
              <a:t>에너지</a:t>
            </a:r>
            <a:r>
              <a:rPr lang="ko-KR" altLang="en-US" dirty="0"/>
              <a:t> 값에 </a:t>
            </a:r>
            <a:r>
              <a:rPr lang="ko-KR" altLang="en-US" dirty="0" err="1"/>
              <a:t>소프트맥스를</a:t>
            </a:r>
            <a:r>
              <a:rPr lang="ko-KR" altLang="en-US" dirty="0"/>
              <a:t> 취급하고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우리가 일상으로 사용되는 에너지와 여기서 사용되는 에너지의 뜻이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에너지 </a:t>
            </a:r>
            <a:r>
              <a:rPr lang="en-US" altLang="ko-KR" dirty="0"/>
              <a:t>: </a:t>
            </a:r>
            <a:r>
              <a:rPr lang="ko-KR" altLang="en-US" dirty="0" err="1"/>
              <a:t>디코더가</a:t>
            </a:r>
            <a:r>
              <a:rPr lang="ko-KR" altLang="en-US" dirty="0"/>
              <a:t> 하나의 출력 단어를 생성할 때 소스 문장에서 나왔던 인코더의 모든 출력 값 중 어떤 값과 가장 연관성이 있는지 구하기 위해 수치화한 값</a:t>
            </a:r>
          </a:p>
        </p:txBody>
      </p:sp>
    </p:spTree>
    <p:extLst>
      <p:ext uri="{BB962C8B-B14F-4D97-AF65-F5344CB8AC3E}">
        <p14:creationId xmlns:p14="http://schemas.microsoft.com/office/powerpoint/2010/main" val="335051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CF7A5-77AE-CA96-A94D-B5E5FD1C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131DF-585A-E682-5AC4-53E18A1C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오류</a:t>
            </a:r>
            <a:endParaRPr lang="en-US" altLang="ko-KR" dirty="0"/>
          </a:p>
          <a:p>
            <a:r>
              <a:rPr lang="en-US" altLang="ko-KR" dirty="0"/>
              <a:t>Whisper</a:t>
            </a:r>
            <a:r>
              <a:rPr lang="ko-KR" altLang="en-US" dirty="0"/>
              <a:t> </a:t>
            </a:r>
            <a:r>
              <a:rPr lang="en-US" altLang="ko-KR" dirty="0"/>
              <a:t>large </a:t>
            </a:r>
            <a:r>
              <a:rPr lang="ko-KR" altLang="en-US" dirty="0"/>
              <a:t>모델 도입</a:t>
            </a:r>
            <a:endParaRPr lang="en-US" altLang="ko-KR" dirty="0"/>
          </a:p>
          <a:p>
            <a:r>
              <a:rPr lang="ko-KR" altLang="en-US" dirty="0"/>
              <a:t>모델 파라미터 튜닝</a:t>
            </a:r>
            <a:endParaRPr lang="en-US" altLang="ko-KR" dirty="0"/>
          </a:p>
          <a:p>
            <a:r>
              <a:rPr lang="ko-KR" altLang="en-US" dirty="0" err="1"/>
              <a:t>모델별</a:t>
            </a:r>
            <a:r>
              <a:rPr lang="ko-KR" altLang="en-US" dirty="0"/>
              <a:t> 비교</a:t>
            </a:r>
            <a:endParaRPr lang="en-US" altLang="ko-KR" dirty="0"/>
          </a:p>
          <a:p>
            <a:r>
              <a:rPr lang="ko-KR" altLang="en-US" dirty="0"/>
              <a:t>잠재적 위험성 탐구</a:t>
            </a:r>
            <a:endParaRPr lang="en-US" altLang="ko-KR" dirty="0"/>
          </a:p>
          <a:p>
            <a:r>
              <a:rPr lang="ko-KR" altLang="en-US" dirty="0" err="1"/>
              <a:t>임베딩</a:t>
            </a:r>
            <a:r>
              <a:rPr lang="ko-KR" altLang="en-US" dirty="0"/>
              <a:t> 데이터 구축</a:t>
            </a:r>
            <a:endParaRPr lang="en-US" altLang="ko-KR" dirty="0"/>
          </a:p>
          <a:p>
            <a:r>
              <a:rPr lang="ko-KR" altLang="en-US" dirty="0" err="1"/>
              <a:t>임베딩</a:t>
            </a:r>
            <a:r>
              <a:rPr lang="ko-KR" altLang="en-US" dirty="0"/>
              <a:t> 실험</a:t>
            </a:r>
          </a:p>
        </p:txBody>
      </p:sp>
    </p:spTree>
    <p:extLst>
      <p:ext uri="{BB962C8B-B14F-4D97-AF65-F5344CB8AC3E}">
        <p14:creationId xmlns:p14="http://schemas.microsoft.com/office/powerpoint/2010/main" val="3534620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7304-35C2-E0D9-1AAD-466F312D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연구를 진행하며 찾은 위험한 점 </a:t>
            </a:r>
            <a:r>
              <a:rPr lang="en-US" altLang="ko-KR" sz="4000" dirty="0"/>
              <a:t>–</a:t>
            </a:r>
            <a:r>
              <a:rPr lang="ko-KR" altLang="en-US" sz="4000" dirty="0"/>
              <a:t> 한국어 화자의 영어 발음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DECAD-E8E8-CE1C-4763-5EA6AC85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1)</a:t>
            </a:r>
            <a:r>
              <a:rPr lang="ko-KR" altLang="en-US" dirty="0"/>
              <a:t>물론 이후에 나온 논문들 중에서도 </a:t>
            </a:r>
            <a:r>
              <a:rPr lang="ko-KR" altLang="en-US" dirty="0" err="1">
                <a:highlight>
                  <a:srgbClr val="FFFF00"/>
                </a:highlight>
              </a:rPr>
              <a:t>어뢰낸</a:t>
            </a:r>
            <a:r>
              <a:rPr lang="ko-KR" altLang="en-US" dirty="0" err="1"/>
              <a:t>을</a:t>
            </a:r>
            <a:r>
              <a:rPr lang="ko-KR" altLang="en-US" dirty="0"/>
              <a:t> 활용하는 </a:t>
            </a:r>
            <a:r>
              <a:rPr lang="ko-KR" altLang="en-US" dirty="0">
                <a:highlight>
                  <a:srgbClr val="FFFF00"/>
                </a:highlight>
              </a:rPr>
              <a:t>아키텍처</a:t>
            </a:r>
            <a:r>
              <a:rPr lang="ko-KR" altLang="en-US" dirty="0"/>
              <a:t>도 많이 존재하지만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2)</a:t>
            </a:r>
            <a:r>
              <a:rPr lang="ko-KR" altLang="en-US" dirty="0"/>
              <a:t>실제로 </a:t>
            </a:r>
            <a:r>
              <a:rPr lang="ko-KR" altLang="en-US" dirty="0" err="1">
                <a:highlight>
                  <a:srgbClr val="FFFF00"/>
                </a:highlight>
              </a:rPr>
              <a:t>파이톨치</a:t>
            </a:r>
            <a:r>
              <a:rPr lang="ko-KR" altLang="en-US" dirty="0" err="1"/>
              <a:t>와</a:t>
            </a:r>
            <a:r>
              <a:rPr lang="ko-KR" altLang="en-US" dirty="0"/>
              <a:t> 같은 </a:t>
            </a:r>
            <a:r>
              <a:rPr lang="ko-KR" altLang="en-US" dirty="0">
                <a:highlight>
                  <a:srgbClr val="FFFF00"/>
                </a:highlight>
              </a:rPr>
              <a:t>프레임워크</a:t>
            </a:r>
            <a:r>
              <a:rPr lang="ko-KR" altLang="en-US" dirty="0"/>
              <a:t>에서는 단순히 </a:t>
            </a:r>
            <a:r>
              <a:rPr lang="en-US" altLang="ko-KR" dirty="0"/>
              <a:t>RNN</a:t>
            </a:r>
            <a:r>
              <a:rPr lang="ko-KR" altLang="en-US" dirty="0"/>
              <a:t>이나 </a:t>
            </a:r>
            <a:r>
              <a:rPr lang="en-US" altLang="ko-KR" dirty="0"/>
              <a:t>LSTM </a:t>
            </a:r>
            <a:r>
              <a:rPr lang="ko-KR" altLang="en-US" dirty="0"/>
              <a:t>같은 걸 사용하도록 만들면 이렇게 매번 전체 </a:t>
            </a:r>
            <a:r>
              <a:rPr lang="ko-KR" altLang="en-US" dirty="0">
                <a:highlight>
                  <a:srgbClr val="FFFF00"/>
                </a:highlight>
              </a:rPr>
              <a:t>시퀀스</a:t>
            </a:r>
            <a:r>
              <a:rPr lang="ko-KR" altLang="en-US" dirty="0"/>
              <a:t> 기에 맞는 </a:t>
            </a:r>
            <a:r>
              <a:rPr lang="ko-KR" altLang="en-US" dirty="0">
                <a:highlight>
                  <a:srgbClr val="FFFF00"/>
                </a:highlight>
              </a:rPr>
              <a:t>아웃풋</a:t>
            </a:r>
            <a:r>
              <a:rPr lang="ko-KR" altLang="en-US" dirty="0"/>
              <a:t> 값들이 따로 출력 값들이 나오게 되는데요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RNN</a:t>
            </a:r>
            <a:r>
              <a:rPr lang="ko-KR" altLang="en-US" dirty="0"/>
              <a:t>을 한국 화자의 발음 문제로 인해 </a:t>
            </a:r>
            <a:r>
              <a:rPr lang="ko-KR" altLang="en-US" dirty="0" err="1"/>
              <a:t>어뢰낸이라</a:t>
            </a:r>
            <a:r>
              <a:rPr lang="ko-KR" altLang="en-US" dirty="0"/>
              <a:t> 인식</a:t>
            </a:r>
            <a:endParaRPr lang="en-US" altLang="ko-KR" dirty="0"/>
          </a:p>
          <a:p>
            <a:r>
              <a:rPr lang="ko-KR" altLang="en-US" dirty="0"/>
              <a:t>직접 들었 </a:t>
            </a:r>
            <a:r>
              <a:rPr lang="ko-KR" altLang="en-US" dirty="0" err="1"/>
              <a:t>을때</a:t>
            </a:r>
            <a:r>
              <a:rPr lang="ko-KR" altLang="en-US" dirty="0"/>
              <a:t> </a:t>
            </a:r>
            <a:r>
              <a:rPr lang="ko-KR" altLang="en-US" dirty="0" err="1"/>
              <a:t>어뢰낸이라</a:t>
            </a:r>
            <a:r>
              <a:rPr lang="ko-KR" altLang="en-US" dirty="0"/>
              <a:t> 들림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9478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4F245-BD49-F1B3-A6EE-05F634837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0BC45-1C3D-5114-93FC-C55660B99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임베딩</a:t>
            </a:r>
            <a:r>
              <a:rPr lang="ko-KR" altLang="en-US" dirty="0"/>
              <a:t> 및 유사도 측정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42BA7-F893-73CC-BD26-3B7ECB535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41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B676B-B504-E951-DA1F-CB2C3AA5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임베딩과</a:t>
            </a:r>
            <a:r>
              <a:rPr lang="ko-KR" altLang="en-US" dirty="0"/>
              <a:t> 의미 유사도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02E0F-D534-EA0A-0068-7B1B90A7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6775"/>
          </a:xfrm>
        </p:spPr>
        <p:txBody>
          <a:bodyPr>
            <a:normAutofit/>
          </a:bodyPr>
          <a:lstStyle/>
          <a:p>
            <a:r>
              <a:rPr lang="en-US" altLang="ko-KR" dirty="0"/>
              <a:t>https://github.com/Beomi/KcBERT/releases</a:t>
            </a:r>
          </a:p>
          <a:p>
            <a:r>
              <a:rPr lang="en-US" altLang="ko-KR" dirty="0" err="1"/>
              <a:t>Beomi</a:t>
            </a:r>
            <a:r>
              <a:rPr lang="ko-KR" altLang="en-US" dirty="0"/>
              <a:t>님의 뉴스 댓글 모음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한해 동안의 </a:t>
            </a:r>
            <a:r>
              <a:rPr lang="en-US" altLang="ko-KR" dirty="0"/>
              <a:t>365</a:t>
            </a:r>
            <a:r>
              <a:rPr lang="ko-KR" altLang="en-US" dirty="0"/>
              <a:t>개의 </a:t>
            </a:r>
            <a:r>
              <a:rPr lang="en-US" altLang="ko-KR" dirty="0"/>
              <a:t>9.3gb</a:t>
            </a:r>
            <a:r>
              <a:rPr lang="ko-KR" altLang="en-US" dirty="0"/>
              <a:t>의 댓글 모음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/>
              <a:t>중복제거 했을 때의 기술통계자료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4505CF-D1D8-1E07-87A8-0BB27CD60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76774"/>
              </p:ext>
            </p:extLst>
          </p:nvPr>
        </p:nvGraphicFramePr>
        <p:xfrm>
          <a:off x="1050925" y="3800475"/>
          <a:ext cx="8128000" cy="29464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667577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10165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Count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5.347900e+07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1.414339e+01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8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1.561411e+03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4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1.000000e+00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616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1.000000e+00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6351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1.000000e+00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9123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2.000000e+00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9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3.281087e+06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9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720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95E8B-8438-C24A-39FF-026BE170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원시적인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17EE1-0D67-78DA-8555-C75E1E77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r>
              <a:rPr lang="ko-KR" altLang="en-US" dirty="0"/>
              <a:t>네 </a:t>
            </a:r>
            <a:r>
              <a:rPr lang="en-US" altLang="ko-KR" dirty="0" err="1"/>
              <a:t>ksje</a:t>
            </a:r>
            <a:r>
              <a:rPr lang="en-US" altLang="ko-KR" dirty="0"/>
              <a:t> </a:t>
            </a:r>
            <a:r>
              <a:rPr lang="ko-KR" altLang="en-US" dirty="0"/>
              <a:t>님 말씀에 공감합니다 누구든 굶고 </a:t>
            </a:r>
            <a:r>
              <a:rPr lang="ko-KR" altLang="en-US" dirty="0" err="1"/>
              <a:t>아프지말아야죠</a:t>
            </a:r>
            <a:r>
              <a:rPr lang="ko-KR" altLang="en-US" dirty="0"/>
              <a:t> 다만 아이들은 더욱이나요</a:t>
            </a:r>
            <a:r>
              <a:rPr lang="en-US" altLang="ko-KR" dirty="0"/>
              <a:t>...</a:t>
            </a:r>
            <a:r>
              <a:rPr lang="ko-KR" altLang="en-US" dirty="0" err="1"/>
              <a:t>ㅠㅠ불체자나</a:t>
            </a:r>
            <a:r>
              <a:rPr lang="ko-KR" altLang="en-US" dirty="0"/>
              <a:t> 이주 노동자들을 미워하든 증오하든 그것과는 별개로 최소한 아이들에게는 </a:t>
            </a:r>
            <a:r>
              <a:rPr lang="ko-KR" altLang="en-US" dirty="0" err="1"/>
              <a:t>치료를해</a:t>
            </a:r>
            <a:r>
              <a:rPr lang="ko-KR" altLang="en-US" dirty="0"/>
              <a:t> </a:t>
            </a:r>
            <a:r>
              <a:rPr lang="ko-KR" altLang="en-US" dirty="0" err="1"/>
              <a:t>주어야한다</a:t>
            </a:r>
            <a:r>
              <a:rPr lang="ko-KR" altLang="en-US" dirty="0"/>
              <a:t> 생각합니다 외국인 노동자가 </a:t>
            </a:r>
            <a:r>
              <a:rPr lang="ko-KR" altLang="en-US" dirty="0" err="1"/>
              <a:t>많다는건</a:t>
            </a:r>
            <a:r>
              <a:rPr lang="ko-KR" altLang="en-US" dirty="0"/>
              <a:t> 그만큼 우리들이 힘든 노동을 기피한다는 반증이지요 </a:t>
            </a:r>
            <a:r>
              <a:rPr lang="ko-KR" altLang="en-US" dirty="0" err="1"/>
              <a:t>힘든일도</a:t>
            </a:r>
            <a:r>
              <a:rPr lang="ko-KR" altLang="en-US" dirty="0"/>
              <a:t> 우리가 다 한다면 그들이 설 자리가 </a:t>
            </a:r>
            <a:r>
              <a:rPr lang="ko-KR" altLang="en-US" dirty="0" err="1"/>
              <a:t>없을것이고</a:t>
            </a:r>
            <a:r>
              <a:rPr lang="ko-KR" altLang="en-US" dirty="0"/>
              <a:t> 그럼 </a:t>
            </a:r>
            <a:r>
              <a:rPr lang="ko-KR" altLang="en-US" dirty="0" err="1"/>
              <a:t>그애초부터</a:t>
            </a:r>
            <a:r>
              <a:rPr lang="ko-KR" altLang="en-US" dirty="0"/>
              <a:t> 아이들도 </a:t>
            </a:r>
            <a:r>
              <a:rPr lang="ko-KR" altLang="en-US" dirty="0" err="1"/>
              <a:t>안왔을겁니다</a:t>
            </a:r>
            <a:r>
              <a:rPr lang="ko-KR" altLang="en-US" dirty="0"/>
              <a:t> 이런 </a:t>
            </a:r>
            <a:r>
              <a:rPr lang="ko-KR" altLang="en-US" dirty="0" err="1"/>
              <a:t>저런이유를</a:t>
            </a:r>
            <a:r>
              <a:rPr lang="ko-KR" altLang="en-US" dirty="0"/>
              <a:t> 떠나서 최소한 </a:t>
            </a:r>
            <a:r>
              <a:rPr lang="ko-KR" altLang="en-US" dirty="0" err="1"/>
              <a:t>아이들만큼은</a:t>
            </a:r>
            <a:r>
              <a:rPr lang="ko-KR" altLang="en-US" dirty="0"/>
              <a:t> 아프고 굶으면 안됩니다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데이터들이 모여 있음</a:t>
            </a:r>
            <a:r>
              <a:rPr lang="en-US" altLang="ko-KR" dirty="0"/>
              <a:t>. </a:t>
            </a:r>
            <a:r>
              <a:rPr lang="ko-KR" altLang="en-US" dirty="0"/>
              <a:t>원본을 직접 보여주기에는 원색적인 비난이 많아 가장 </a:t>
            </a:r>
            <a:r>
              <a:rPr lang="ko-KR" altLang="en-US" dirty="0" err="1"/>
              <a:t>괜찮은걸로</a:t>
            </a:r>
            <a:r>
              <a:rPr lang="ko-KR" altLang="en-US" dirty="0"/>
              <a:t> </a:t>
            </a:r>
            <a:r>
              <a:rPr lang="ko-KR" altLang="en-US" dirty="0" err="1"/>
              <a:t>골라봤음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1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C872C-BD94-3F9A-C464-9EBA015F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빈도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F8F4BB-EE88-AD3F-8731-ED9881E8F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1282699"/>
            <a:ext cx="8453686" cy="5446603"/>
          </a:xfrm>
        </p:spPr>
      </p:pic>
    </p:spTree>
    <p:extLst>
      <p:ext uri="{BB962C8B-B14F-4D97-AF65-F5344CB8AC3E}">
        <p14:creationId xmlns:p14="http://schemas.microsoft.com/office/powerpoint/2010/main" val="1027151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41DD0-2CE0-1FEF-B070-1F4071AE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적게쓰인</a:t>
            </a:r>
            <a:r>
              <a:rPr lang="ko-KR" altLang="en-US" dirty="0"/>
              <a:t> 단어들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855F1-8CD9-09C3-8A69-4CB929FD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126"/>
          </a:xfrm>
        </p:spPr>
        <p:txBody>
          <a:bodyPr>
            <a:normAutofit/>
          </a:bodyPr>
          <a:lstStyle/>
          <a:p>
            <a:r>
              <a:rPr lang="ko-KR" altLang="en-US" dirty="0"/>
              <a:t>따로 형태소를 분석하지 않았기 때문에 다음과 같이 띄어쓰기를 하지 않았거나 오타 같은 부분이 많다는 특성을 확인했음</a:t>
            </a:r>
            <a:endParaRPr lang="en-US" altLang="ko-KR" dirty="0"/>
          </a:p>
          <a:p>
            <a:r>
              <a:rPr lang="ko-KR" altLang="en-US" dirty="0"/>
              <a:t> 또한 많이 쓰인 단어의 빈도가 매우 높은 특성도 볼 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있음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위에서 부터 순서대로 </a:t>
            </a:r>
            <a:r>
              <a:rPr lang="en-US" altLang="ko-KR" dirty="0"/>
              <a:t>‘</a:t>
            </a:r>
            <a:r>
              <a:rPr lang="ko-KR" altLang="en-US" dirty="0"/>
              <a:t>다</a:t>
            </a:r>
            <a:r>
              <a:rPr lang="en-US" altLang="ko-KR" dirty="0"/>
              <a:t>’,‘</a:t>
            </a:r>
            <a:r>
              <a:rPr lang="ko-KR" altLang="en-US" dirty="0"/>
              <a:t>왜</a:t>
            </a:r>
            <a:r>
              <a:rPr lang="en-US" altLang="ko-KR" dirty="0"/>
              <a:t>’,’</a:t>
            </a:r>
            <a:r>
              <a:rPr lang="ko-KR" altLang="en-US" dirty="0"/>
              <a:t>이</a:t>
            </a:r>
            <a:r>
              <a:rPr lang="en-US" altLang="ko-KR" dirty="0"/>
              <a:t>’,’</a:t>
            </a:r>
            <a:r>
              <a:rPr lang="ko-KR" altLang="en-US" dirty="0"/>
              <a:t>진짜</a:t>
            </a:r>
            <a:r>
              <a:rPr lang="en-US" altLang="ko-KR" dirty="0"/>
              <a:t>’,’</a:t>
            </a:r>
            <a:r>
              <a:rPr lang="ko-KR" altLang="en-US" dirty="0"/>
              <a:t>더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en-US" altLang="ko-KR" dirty="0"/>
              <a:t>count</a:t>
            </a:r>
            <a:r>
              <a:rPr lang="ko-KR" altLang="en-US" dirty="0"/>
              <a:t>가 평균인 </a:t>
            </a:r>
            <a:r>
              <a:rPr lang="en-US" altLang="ko-KR" dirty="0"/>
              <a:t>14</a:t>
            </a:r>
            <a:r>
              <a:rPr lang="ko-KR" altLang="en-US" dirty="0"/>
              <a:t>를 초과하는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값만 </a:t>
            </a:r>
            <a:r>
              <a:rPr lang="ko-KR" altLang="en-US" dirty="0" err="1"/>
              <a:t>뽑았을때</a:t>
            </a:r>
            <a:r>
              <a:rPr lang="ko-KR" altLang="en-US" dirty="0"/>
              <a:t> 데이터 개수가 </a:t>
            </a:r>
            <a:r>
              <a:rPr lang="en-US" altLang="ko-KR" dirty="0"/>
              <a:t>5300</a:t>
            </a:r>
            <a:r>
              <a:rPr lang="ko-KR" altLang="en-US" dirty="0"/>
              <a:t>만개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에서 </a:t>
            </a:r>
            <a:r>
              <a:rPr lang="en-US" altLang="ko-KR" dirty="0"/>
              <a:t>174</a:t>
            </a:r>
            <a:r>
              <a:rPr lang="ko-KR" altLang="en-US" dirty="0"/>
              <a:t>만개정도로 줄어듦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732D28-0565-27C9-7613-5E20031D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3273425"/>
            <a:ext cx="2324100" cy="3219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84AF39-FD33-FCEB-E2F1-884A85DDD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5" y="2746375"/>
            <a:ext cx="11620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8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8DFA6-4D8D-2500-FA8F-8AA09D60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임베딩</a:t>
            </a:r>
            <a:r>
              <a:rPr lang="ko-KR" altLang="en-US" dirty="0"/>
              <a:t> 및 유사도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D3772-398B-6E0A-DD57-2E1F09A4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위에서 만들어낸 </a:t>
            </a:r>
            <a:r>
              <a:rPr lang="en-US" altLang="ko-KR" dirty="0"/>
              <a:t>174</a:t>
            </a:r>
            <a:r>
              <a:rPr lang="ko-KR" altLang="en-US" dirty="0"/>
              <a:t>만개의 단어들을 </a:t>
            </a:r>
            <a:r>
              <a:rPr lang="en-US" altLang="ko-KR" dirty="0"/>
              <a:t>bge-m3</a:t>
            </a:r>
            <a:r>
              <a:rPr lang="ko-KR" altLang="en-US" dirty="0"/>
              <a:t>에 </a:t>
            </a:r>
            <a:r>
              <a:rPr lang="ko-KR" altLang="en-US" dirty="0" err="1"/>
              <a:t>임베딩해줌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검색이 필요할 경우 코사인 유사도를 측정하여 가장 가까운 의미를 가진 단어가 무엇인지 검색해줌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친구라는 키워드에 친구가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0.910) </a:t>
            </a:r>
            <a:r>
              <a:rPr lang="ko-KR" altLang="en-US" dirty="0"/>
              <a:t>친구는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0.898) friend (</a:t>
            </a:r>
            <a:r>
              <a:rPr lang="ko-KR" altLang="en-US" dirty="0"/>
              <a:t>유사도</a:t>
            </a:r>
            <a:r>
              <a:rPr lang="en-US" altLang="ko-KR" dirty="0"/>
              <a:t>: 0.889) </a:t>
            </a:r>
            <a:r>
              <a:rPr lang="ko-KR" altLang="en-US" dirty="0"/>
              <a:t>친구친구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0.886) </a:t>
            </a:r>
            <a:r>
              <a:rPr lang="ko-KR" altLang="en-US" dirty="0"/>
              <a:t>친구분이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0.882) </a:t>
            </a:r>
            <a:r>
              <a:rPr lang="ko-KR" altLang="en-US" dirty="0"/>
              <a:t>이렇게 반응함을 알 수 있음</a:t>
            </a:r>
            <a:r>
              <a:rPr lang="en-US" altLang="ko-KR" dirty="0"/>
              <a:t>. </a:t>
            </a:r>
            <a:r>
              <a:rPr lang="ko-KR" altLang="en-US" dirty="0"/>
              <a:t>특징으로는 영어도 알맞게 맵핑 </a:t>
            </a:r>
            <a:r>
              <a:rPr lang="ko-KR" altLang="en-US" dirty="0" err="1"/>
              <a:t>된것을</a:t>
            </a:r>
            <a:r>
              <a:rPr lang="ko-KR" altLang="en-US" dirty="0"/>
              <a:t> 볼 수 있음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어뢰낸이라는</a:t>
            </a:r>
            <a:r>
              <a:rPr lang="ko-KR" altLang="en-US" dirty="0"/>
              <a:t> 키워드에 어뢰에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0.832) </a:t>
            </a:r>
            <a:r>
              <a:rPr lang="ko-KR" altLang="en-US" dirty="0" err="1"/>
              <a:t>어뢰맞은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0.830) </a:t>
            </a:r>
            <a:r>
              <a:rPr lang="ko-KR" altLang="en-US" dirty="0"/>
              <a:t>어뢰가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0.824) </a:t>
            </a:r>
            <a:r>
              <a:rPr lang="ko-KR" altLang="en-US" dirty="0"/>
              <a:t>어뢰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0.823) </a:t>
            </a:r>
            <a:r>
              <a:rPr lang="ko-KR" altLang="en-US" dirty="0"/>
              <a:t>어뢰로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0.819) </a:t>
            </a:r>
            <a:r>
              <a:rPr lang="ko-KR" altLang="en-US" dirty="0"/>
              <a:t>이렇게 반응함을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279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92C2A-1AB6-BC57-91F6-76298DBD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임베딩</a:t>
            </a:r>
            <a:r>
              <a:rPr lang="ko-KR" altLang="en-US" dirty="0"/>
              <a:t>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0F4CA-8C99-65BA-4A60-FE05B53F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4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Rnn</a:t>
            </a:r>
            <a:r>
              <a:rPr lang="ko-KR" altLang="en-US" dirty="0"/>
              <a:t>에 </a:t>
            </a:r>
            <a:r>
              <a:rPr lang="en-US" altLang="ko-KR" dirty="0" err="1"/>
              <a:t>cnn</a:t>
            </a:r>
            <a:r>
              <a:rPr lang="en-US" altLang="ko-KR" dirty="0"/>
              <a:t> (</a:t>
            </a:r>
            <a:r>
              <a:rPr lang="ko-KR" altLang="en-US" dirty="0"/>
              <a:t>유사도</a:t>
            </a:r>
            <a:r>
              <a:rPr lang="en-US" altLang="ko-KR" dirty="0"/>
              <a:t>: 0.704) </a:t>
            </a:r>
            <a:r>
              <a:rPr lang="en-US" altLang="ko-KR" dirty="0" err="1"/>
              <a:t>nnl</a:t>
            </a:r>
            <a:r>
              <a:rPr lang="en-US" altLang="ko-KR" dirty="0"/>
              <a:t> (</a:t>
            </a:r>
            <a:r>
              <a:rPr lang="ko-KR" altLang="en-US" dirty="0"/>
              <a:t>유사도</a:t>
            </a:r>
            <a:r>
              <a:rPr lang="en-US" altLang="ko-KR" dirty="0"/>
              <a:t>: 0.691) </a:t>
            </a:r>
            <a:r>
              <a:rPr lang="en-US" altLang="ko-KR" dirty="0" err="1"/>
              <a:t>rnjs</a:t>
            </a:r>
            <a:r>
              <a:rPr lang="en-US" altLang="ko-KR" dirty="0"/>
              <a:t> (</a:t>
            </a:r>
            <a:r>
              <a:rPr lang="ko-KR" altLang="en-US" dirty="0"/>
              <a:t>유사도</a:t>
            </a:r>
            <a:r>
              <a:rPr lang="en-US" altLang="ko-KR" dirty="0"/>
              <a:t>: 0.681) </a:t>
            </a:r>
            <a:r>
              <a:rPr lang="en-US" altLang="ko-KR" dirty="0" err="1"/>
              <a:t>rnd</a:t>
            </a:r>
            <a:r>
              <a:rPr lang="en-US" altLang="ko-KR" dirty="0"/>
              <a:t> (</a:t>
            </a:r>
            <a:r>
              <a:rPr lang="ko-KR" altLang="en-US" dirty="0"/>
              <a:t>유사도</a:t>
            </a:r>
            <a:r>
              <a:rPr lang="en-US" altLang="ko-KR" dirty="0"/>
              <a:t>: 0.662) </a:t>
            </a:r>
            <a:r>
              <a:rPr lang="en-US" altLang="ko-KR" dirty="0" err="1"/>
              <a:t>knn</a:t>
            </a:r>
            <a:r>
              <a:rPr lang="en-US" altLang="ko-KR" dirty="0"/>
              <a:t> (</a:t>
            </a:r>
            <a:r>
              <a:rPr lang="ko-KR" altLang="en-US" dirty="0"/>
              <a:t>유사도</a:t>
            </a:r>
            <a:r>
              <a:rPr lang="en-US" altLang="ko-KR" dirty="0"/>
              <a:t>: 0.662) </a:t>
            </a:r>
            <a:r>
              <a:rPr lang="ko-KR" altLang="en-US" dirty="0"/>
              <a:t>다음과 같이 나왔다</a:t>
            </a:r>
            <a:r>
              <a:rPr lang="en-US" altLang="ko-KR" dirty="0"/>
              <a:t>. </a:t>
            </a:r>
            <a:r>
              <a:rPr lang="en-US" altLang="ko-KR" dirty="0" err="1"/>
              <a:t>Cnn</a:t>
            </a:r>
            <a:r>
              <a:rPr lang="ko-KR" altLang="en-US" dirty="0"/>
              <a:t>이 </a:t>
            </a:r>
            <a:r>
              <a:rPr lang="ko-KR" altLang="en-US" dirty="0" err="1"/>
              <a:t>나온것은</a:t>
            </a:r>
            <a:r>
              <a:rPr lang="ko-KR" altLang="en-US" dirty="0"/>
              <a:t> 고무적이나</a:t>
            </a:r>
            <a:r>
              <a:rPr lang="en-US" altLang="ko-KR" dirty="0"/>
              <a:t>, </a:t>
            </a:r>
            <a:r>
              <a:rPr lang="en-US" altLang="ko-KR" dirty="0" err="1"/>
              <a:t>rnjs</a:t>
            </a:r>
            <a:r>
              <a:rPr lang="ko-KR" altLang="en-US" dirty="0"/>
              <a:t>의 경우 특별한 뜻이 없어 </a:t>
            </a:r>
            <a:r>
              <a:rPr lang="en-US" altLang="ko-KR" dirty="0"/>
              <a:t>‘</a:t>
            </a:r>
            <a:r>
              <a:rPr lang="ko-KR" altLang="en-US" dirty="0"/>
              <a:t>권</a:t>
            </a:r>
            <a:r>
              <a:rPr lang="en-US" altLang="ko-KR" dirty="0"/>
              <a:t>’</a:t>
            </a:r>
            <a:r>
              <a:rPr lang="ko-KR" altLang="en-US" dirty="0"/>
              <a:t>의 오타가 나온 것으로 보인다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이제 이러한 에너지 값에 </a:t>
            </a:r>
            <a:r>
              <a:rPr lang="ko-KR" altLang="en-US" dirty="0" err="1"/>
              <a:t>소프트맥스를</a:t>
            </a:r>
            <a:r>
              <a:rPr lang="ko-KR" altLang="en-US" dirty="0"/>
              <a:t> 취급하고</a:t>
            </a:r>
            <a:r>
              <a:rPr lang="en-US" altLang="ko-KR" dirty="0"/>
              <a:t>’</a:t>
            </a:r>
            <a:r>
              <a:rPr lang="ko-KR" altLang="en-US" dirty="0"/>
              <a:t>에는 소프트파워가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0.670) </a:t>
            </a:r>
            <a:r>
              <a:rPr lang="ko-KR" altLang="en-US" dirty="0"/>
              <a:t>소프트파워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0.623) </a:t>
            </a:r>
            <a:r>
              <a:rPr lang="ko-KR" altLang="en-US" dirty="0"/>
              <a:t>에너지인데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0.621) </a:t>
            </a:r>
            <a:r>
              <a:rPr lang="ko-KR" altLang="en-US" dirty="0"/>
              <a:t>에너지에서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0.616) </a:t>
            </a:r>
            <a:r>
              <a:rPr lang="ko-KR" altLang="en-US" dirty="0"/>
              <a:t>에너지가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0.615). </a:t>
            </a:r>
            <a:r>
              <a:rPr lang="ko-KR" altLang="en-US" dirty="0" err="1"/>
              <a:t>소프트맥스에</a:t>
            </a:r>
            <a:r>
              <a:rPr lang="ko-KR" altLang="en-US" dirty="0"/>
              <a:t> 초점을 두고 이상한 값이 나왔다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에너지에는 </a:t>
            </a:r>
            <a:r>
              <a:rPr lang="en-US" altLang="ko-KR" dirty="0"/>
              <a:t>energy (</a:t>
            </a:r>
            <a:r>
              <a:rPr lang="ko-KR" altLang="en-US" dirty="0"/>
              <a:t>유사도</a:t>
            </a:r>
            <a:r>
              <a:rPr lang="en-US" altLang="ko-KR" dirty="0"/>
              <a:t>: 0.929) </a:t>
            </a:r>
            <a:r>
              <a:rPr lang="ko-KR" altLang="en-US" dirty="0"/>
              <a:t>에너지가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0.903) </a:t>
            </a:r>
            <a:r>
              <a:rPr lang="ko-KR" altLang="en-US" dirty="0"/>
              <a:t>에너지는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0.889) </a:t>
            </a:r>
            <a:r>
              <a:rPr lang="ko-KR" altLang="en-US" dirty="0" err="1"/>
              <a:t>에너지냐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0.877) </a:t>
            </a:r>
            <a:r>
              <a:rPr lang="ko-KR" altLang="en-US" dirty="0"/>
              <a:t>에너지라는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0.866)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7670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3E28A-98BA-D149-50FB-CC6C1A80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재밌는 </a:t>
            </a:r>
            <a:r>
              <a:rPr lang="ko-KR" altLang="en-US" dirty="0" err="1"/>
              <a:t>임베딩</a:t>
            </a:r>
            <a:r>
              <a:rPr lang="ko-KR" altLang="en-US" dirty="0"/>
              <a:t>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6D26B-5597-D7C1-CE53-1057C6CE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/>
          <a:lstStyle/>
          <a:p>
            <a:r>
              <a:rPr lang="ko-KR" altLang="en-US" dirty="0">
                <a:highlight>
                  <a:srgbClr val="FFFF00"/>
                </a:highlight>
              </a:rPr>
              <a:t>시퀀스</a:t>
            </a:r>
            <a:r>
              <a:rPr lang="ko-KR" altLang="en-US" dirty="0"/>
              <a:t>로 실험했을 경우 </a:t>
            </a:r>
            <a:r>
              <a:rPr lang="ko-KR" altLang="en-US" dirty="0" err="1"/>
              <a:t>정퀀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0.705) </a:t>
            </a:r>
            <a:r>
              <a:rPr lang="ko-KR" altLang="en-US" dirty="0">
                <a:highlight>
                  <a:srgbClr val="FFFF00"/>
                </a:highlight>
              </a:rPr>
              <a:t>시냅스</a:t>
            </a:r>
            <a:r>
              <a:rPr lang="ko-KR" altLang="en-US" dirty="0"/>
              <a:t>가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0.685) </a:t>
            </a:r>
            <a:r>
              <a:rPr lang="ko-KR" altLang="en-US" dirty="0" err="1">
                <a:highlight>
                  <a:srgbClr val="FFFF00"/>
                </a:highlight>
              </a:rPr>
              <a:t>시커먼스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0.684) </a:t>
            </a:r>
            <a:r>
              <a:rPr lang="ko-KR" altLang="en-US" dirty="0" err="1">
                <a:highlight>
                  <a:srgbClr val="FFFF00"/>
                </a:highlight>
              </a:rPr>
              <a:t>퀀텀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0.682) </a:t>
            </a:r>
            <a:r>
              <a:rPr lang="ko-KR" altLang="en-US" dirty="0">
                <a:highlight>
                  <a:srgbClr val="FFFF00"/>
                </a:highlight>
              </a:rPr>
              <a:t>유비쿼터스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0.680) </a:t>
            </a:r>
            <a:r>
              <a:rPr lang="ko-KR" altLang="en-US" dirty="0">
                <a:highlight>
                  <a:srgbClr val="FFFF00"/>
                </a:highlight>
              </a:rPr>
              <a:t>시추에이션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0.677) </a:t>
            </a:r>
            <a:r>
              <a:rPr lang="ko-KR" altLang="en-US" dirty="0" err="1">
                <a:highlight>
                  <a:srgbClr val="FFFF00"/>
                </a:highlight>
              </a:rPr>
              <a:t>시물레이션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0.674) </a:t>
            </a:r>
            <a:r>
              <a:rPr lang="ko-KR" altLang="en-US" dirty="0">
                <a:highlight>
                  <a:srgbClr val="FFFF00"/>
                </a:highlight>
              </a:rPr>
              <a:t>시뮬레이션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0.665) </a:t>
            </a:r>
            <a:r>
              <a:rPr lang="ko-KR" altLang="en-US" dirty="0" err="1">
                <a:highlight>
                  <a:srgbClr val="FFFF00"/>
                </a:highlight>
              </a:rPr>
              <a:t>시끄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0.665) </a:t>
            </a:r>
            <a:r>
              <a:rPr lang="ko-KR" altLang="en-US" dirty="0" err="1">
                <a:highlight>
                  <a:srgbClr val="FFFF00"/>
                </a:highlight>
              </a:rPr>
              <a:t>시젼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0.665) </a:t>
            </a:r>
            <a:r>
              <a:rPr lang="ko-KR" altLang="en-US" dirty="0">
                <a:highlight>
                  <a:srgbClr val="FFFF00"/>
                </a:highlight>
              </a:rPr>
              <a:t>시크릿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0.662) </a:t>
            </a:r>
            <a:r>
              <a:rPr lang="ko-KR" altLang="en-US" dirty="0"/>
              <a:t>시공간이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0.653) </a:t>
            </a:r>
            <a:r>
              <a:rPr lang="ko-KR" altLang="en-US" dirty="0" err="1">
                <a:highlight>
                  <a:srgbClr val="FFFF00"/>
                </a:highlight>
              </a:rPr>
              <a:t>이퀄리즘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0.651) </a:t>
            </a:r>
            <a:r>
              <a:rPr lang="ko-KR" altLang="en-US" dirty="0"/>
              <a:t>시공간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0.650) </a:t>
            </a:r>
            <a:r>
              <a:rPr lang="ko-KR" altLang="en-US" dirty="0"/>
              <a:t>시끄런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0.649) </a:t>
            </a:r>
            <a:r>
              <a:rPr lang="ko-KR" altLang="en-US" dirty="0">
                <a:highlight>
                  <a:srgbClr val="FFFF00"/>
                </a:highlight>
              </a:rPr>
              <a:t>시그널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0.645) </a:t>
            </a:r>
            <a:r>
              <a:rPr lang="ko-KR" altLang="en-US" dirty="0" err="1">
                <a:highlight>
                  <a:srgbClr val="FFFF00"/>
                </a:highlight>
              </a:rPr>
              <a:t>시츄레이션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0.644) </a:t>
            </a:r>
            <a:r>
              <a:rPr lang="ko-KR" altLang="en-US" dirty="0">
                <a:highlight>
                  <a:srgbClr val="FFFF00"/>
                </a:highlight>
              </a:rPr>
              <a:t>스펙트럼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0.644) </a:t>
            </a:r>
            <a:r>
              <a:rPr lang="ko-KR" altLang="en-US" dirty="0">
                <a:highlight>
                  <a:srgbClr val="FFFF00"/>
                </a:highlight>
              </a:rPr>
              <a:t>인덱스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0.641) </a:t>
            </a:r>
            <a:r>
              <a:rPr lang="ko-KR" altLang="en-US" dirty="0" err="1">
                <a:highlight>
                  <a:srgbClr val="FFFF00"/>
                </a:highlight>
              </a:rPr>
              <a:t>시뮬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0.641) </a:t>
            </a:r>
            <a:r>
              <a:rPr lang="ko-KR" altLang="en-US" dirty="0"/>
              <a:t>다음과 같이 나오는데 영어에서 온 단어들이 많이 밀집되어 있는 사실을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725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FDC61-04F7-46AD-A071-264246F9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재밌는 </a:t>
            </a:r>
            <a:r>
              <a:rPr lang="ko-KR" altLang="en-US" dirty="0" err="1"/>
              <a:t>임베딩</a:t>
            </a:r>
            <a:r>
              <a:rPr lang="ko-KR" altLang="en-US" dirty="0"/>
              <a:t> 결과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0128A-F18F-39A6-C73A-E03908EB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267325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리그</a:t>
            </a:r>
            <a:r>
              <a:rPr lang="ko-KR" altLang="en-US" dirty="0" err="1"/>
              <a:t>오브레전드를</a:t>
            </a:r>
            <a:r>
              <a:rPr lang="ko-KR" altLang="en-US" dirty="0"/>
              <a:t> 실험했을 경우 </a:t>
            </a:r>
            <a:r>
              <a:rPr lang="ko-KR" altLang="en-US" dirty="0" err="1">
                <a:solidFill>
                  <a:srgbClr val="FF0000"/>
                </a:solidFill>
              </a:rPr>
              <a:t>메이져리그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0.842) </a:t>
            </a:r>
            <a:r>
              <a:rPr lang="ko-KR" altLang="en-US" dirty="0">
                <a:solidFill>
                  <a:srgbClr val="FF0000"/>
                </a:solidFill>
              </a:rPr>
              <a:t>챔피언스리그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0.830) </a:t>
            </a:r>
            <a:r>
              <a:rPr lang="ko-KR" altLang="en-US" dirty="0">
                <a:solidFill>
                  <a:srgbClr val="7030A0"/>
                </a:solidFill>
              </a:rPr>
              <a:t>베틀그라운드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0.800) </a:t>
            </a:r>
            <a:r>
              <a:rPr lang="ko-KR" altLang="en-US" dirty="0">
                <a:solidFill>
                  <a:srgbClr val="FF0000"/>
                </a:solidFill>
              </a:rPr>
              <a:t>프리미어리그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0.798) </a:t>
            </a:r>
            <a:r>
              <a:rPr lang="ko-KR" altLang="en-US" dirty="0" err="1"/>
              <a:t>일베워마드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0.798) </a:t>
            </a:r>
            <a:r>
              <a:rPr lang="ko-KR" altLang="en-US" dirty="0">
                <a:solidFill>
                  <a:srgbClr val="FF0000"/>
                </a:solidFill>
              </a:rPr>
              <a:t>내셔널리그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0.793) </a:t>
            </a:r>
            <a:r>
              <a:rPr lang="ko-KR" altLang="en-US" dirty="0">
                <a:solidFill>
                  <a:srgbClr val="FF0000"/>
                </a:solidFill>
              </a:rPr>
              <a:t>빅리그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0.791) </a:t>
            </a:r>
            <a:r>
              <a:rPr lang="ko-KR" altLang="en-US" dirty="0">
                <a:solidFill>
                  <a:srgbClr val="FF0000"/>
                </a:solidFill>
              </a:rPr>
              <a:t>프리미어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0.784) </a:t>
            </a:r>
            <a:r>
              <a:rPr lang="ko-KR" altLang="en-US" dirty="0">
                <a:solidFill>
                  <a:srgbClr val="FF0000"/>
                </a:solidFill>
              </a:rPr>
              <a:t>메이저리그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0.783) </a:t>
            </a:r>
            <a:r>
              <a:rPr lang="ko-KR" altLang="en-US" dirty="0" err="1">
                <a:solidFill>
                  <a:srgbClr val="7030A0"/>
                </a:solidFill>
              </a:rPr>
              <a:t>배틀그라운드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0.781) </a:t>
            </a:r>
            <a:r>
              <a:rPr lang="ko-KR" altLang="en-US" dirty="0" err="1"/>
              <a:t>일베아메바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0.780) </a:t>
            </a:r>
            <a:r>
              <a:rPr lang="ko-KR" altLang="en-US" dirty="0">
                <a:solidFill>
                  <a:srgbClr val="FF0000"/>
                </a:solidFill>
              </a:rPr>
              <a:t>아이비리그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0.777) </a:t>
            </a:r>
            <a:r>
              <a:rPr lang="ko-KR" altLang="en-US" dirty="0">
                <a:solidFill>
                  <a:srgbClr val="7030A0"/>
                </a:solidFill>
              </a:rPr>
              <a:t>마인크래프트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0.776) </a:t>
            </a:r>
            <a:r>
              <a:rPr lang="ko-KR" altLang="en-US" dirty="0">
                <a:solidFill>
                  <a:srgbClr val="7030A0"/>
                </a:solidFill>
              </a:rPr>
              <a:t>스트리트파이터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0.775) </a:t>
            </a:r>
            <a:r>
              <a:rPr lang="ko-KR" altLang="en-US" dirty="0" err="1">
                <a:solidFill>
                  <a:srgbClr val="7030A0"/>
                </a:solidFill>
              </a:rPr>
              <a:t>배그만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0.772) </a:t>
            </a:r>
            <a:r>
              <a:rPr lang="ko-KR" altLang="en-US" dirty="0" err="1"/>
              <a:t>어벤져스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0.768) </a:t>
            </a:r>
            <a:r>
              <a:rPr lang="ko-KR" altLang="en-US" dirty="0">
                <a:solidFill>
                  <a:srgbClr val="7030A0"/>
                </a:solidFill>
              </a:rPr>
              <a:t>스타크래프트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0.767) </a:t>
            </a:r>
            <a:r>
              <a:rPr lang="ko-KR" altLang="en-US" dirty="0" err="1"/>
              <a:t>어벤져스의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0.767) </a:t>
            </a:r>
            <a:r>
              <a:rPr lang="ko-KR" altLang="en-US" dirty="0" err="1"/>
              <a:t>일베천지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0.764) </a:t>
            </a:r>
            <a:r>
              <a:rPr lang="ko-KR" altLang="en-US" dirty="0">
                <a:solidFill>
                  <a:srgbClr val="FF0000"/>
                </a:solidFill>
              </a:rPr>
              <a:t>프로리그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0.760) </a:t>
            </a:r>
            <a:r>
              <a:rPr lang="ko-KR" altLang="en-US" dirty="0"/>
              <a:t>과 같이 나오는데 </a:t>
            </a:r>
            <a:r>
              <a:rPr lang="ko-KR" altLang="en-US" dirty="0">
                <a:solidFill>
                  <a:srgbClr val="FF0000"/>
                </a:solidFill>
              </a:rPr>
              <a:t>리그</a:t>
            </a:r>
            <a:r>
              <a:rPr lang="ko-KR" altLang="en-US" dirty="0"/>
              <a:t>에 중점을 </a:t>
            </a:r>
            <a:r>
              <a:rPr lang="ko-KR" altLang="en-US" dirty="0" err="1"/>
              <a:t>맞춘것을</a:t>
            </a:r>
            <a:r>
              <a:rPr lang="ko-KR" altLang="en-US" dirty="0"/>
              <a:t> 볼 수 있다</a:t>
            </a:r>
            <a:r>
              <a:rPr lang="en-US" altLang="ko-KR" dirty="0"/>
              <a:t>. </a:t>
            </a:r>
            <a:r>
              <a:rPr lang="ko-KR" altLang="en-US" dirty="0"/>
              <a:t>그러나 다른 한편으로는 </a:t>
            </a:r>
            <a:r>
              <a:rPr lang="ko-KR" altLang="en-US" dirty="0">
                <a:solidFill>
                  <a:srgbClr val="7030A0"/>
                </a:solidFill>
              </a:rPr>
              <a:t>컴퓨터 게임</a:t>
            </a:r>
            <a:r>
              <a:rPr lang="ko-KR" altLang="en-US" dirty="0"/>
              <a:t>이라는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ko-KR" altLang="en-US" dirty="0"/>
              <a:t>의미를 어느정도 파악한 것으로 보인다</a:t>
            </a:r>
            <a:r>
              <a:rPr lang="en-US" altLang="ko-KR" dirty="0"/>
              <a:t>. </a:t>
            </a:r>
            <a:r>
              <a:rPr lang="ko-KR" altLang="en-US" dirty="0"/>
              <a:t>그러나 다른 한편으로는 이상한 값도 같이 나오는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06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3197F-EA9E-93BF-A7EA-FC0172B7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오류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093C23-D8E9-2B12-305B-6C7B83D3A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45" y="1325112"/>
            <a:ext cx="10347626" cy="5409452"/>
          </a:xfrm>
        </p:spPr>
      </p:pic>
    </p:spTree>
    <p:extLst>
      <p:ext uri="{BB962C8B-B14F-4D97-AF65-F5344CB8AC3E}">
        <p14:creationId xmlns:p14="http://schemas.microsoft.com/office/powerpoint/2010/main" val="2375893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B0738-365A-DD1D-CCC7-9DC5592C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재밌는 </a:t>
            </a:r>
            <a:r>
              <a:rPr lang="ko-KR" altLang="en-US" dirty="0" err="1"/>
              <a:t>임베딩</a:t>
            </a:r>
            <a:r>
              <a:rPr lang="ko-KR" altLang="en-US" dirty="0"/>
              <a:t> 결과</a:t>
            </a:r>
            <a:r>
              <a:rPr lang="en-US" altLang="ko-KR" dirty="0"/>
              <a:t>2 </a:t>
            </a:r>
            <a:r>
              <a:rPr lang="ko-KR" altLang="en-US" dirty="0"/>
              <a:t>이어서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9E89-0B82-6A1C-1287-2559B3B7D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Lol</a:t>
            </a:r>
            <a:r>
              <a:rPr lang="ko-KR" altLang="en-US" dirty="0"/>
              <a:t>을 </a:t>
            </a:r>
            <a:r>
              <a:rPr lang="ko-KR" altLang="en-US" dirty="0" err="1"/>
              <a:t>실험했을경우</a:t>
            </a:r>
            <a:r>
              <a:rPr lang="ko-KR" altLang="en-US" dirty="0"/>
              <a:t> </a:t>
            </a:r>
            <a:r>
              <a:rPr lang="en-US" altLang="ko-KR" dirty="0"/>
              <a:t>loll (</a:t>
            </a:r>
            <a:r>
              <a:rPr lang="ko-KR" altLang="en-US" dirty="0"/>
              <a:t>유사도</a:t>
            </a:r>
            <a:r>
              <a:rPr lang="en-US" altLang="ko-KR" dirty="0"/>
              <a:t>: 0.746) lot (</a:t>
            </a:r>
            <a:r>
              <a:rPr lang="ko-KR" altLang="en-US" dirty="0"/>
              <a:t>유사도</a:t>
            </a:r>
            <a:r>
              <a:rPr lang="en-US" altLang="ko-KR" dirty="0"/>
              <a:t>: 0.709) </a:t>
            </a:r>
            <a:r>
              <a:rPr lang="en-US" altLang="ko-KR" dirty="0" err="1"/>
              <a:t>lova</a:t>
            </a:r>
            <a:r>
              <a:rPr lang="en-US" altLang="ko-KR" dirty="0"/>
              <a:t> (</a:t>
            </a:r>
            <a:r>
              <a:rPr lang="ko-KR" altLang="en-US" dirty="0"/>
              <a:t>유사도</a:t>
            </a:r>
            <a:r>
              <a:rPr lang="en-US" altLang="ko-KR" dirty="0"/>
              <a:t>: 0.703) game (</a:t>
            </a:r>
            <a:r>
              <a:rPr lang="ko-KR" altLang="en-US" dirty="0"/>
              <a:t>유사도</a:t>
            </a:r>
            <a:r>
              <a:rPr lang="en-US" altLang="ko-KR" dirty="0"/>
              <a:t>: 0.703) </a:t>
            </a:r>
            <a:r>
              <a:rPr lang="ko-KR" altLang="en-US" dirty="0" err="1"/>
              <a:t>겜하는거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0.697) </a:t>
            </a:r>
            <a:r>
              <a:rPr lang="ko-KR" altLang="en-US" dirty="0" err="1"/>
              <a:t>게임하는거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0.691) </a:t>
            </a:r>
            <a:r>
              <a:rPr lang="ko-KR" altLang="en-US" dirty="0" err="1"/>
              <a:t>게임쪽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0.690) </a:t>
            </a:r>
            <a:r>
              <a:rPr lang="ko-KR" altLang="en-US" dirty="0" err="1"/>
              <a:t>게임좀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0.690) </a:t>
            </a:r>
            <a:r>
              <a:rPr lang="ko-KR" altLang="en-US" dirty="0"/>
              <a:t>게임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0.689) </a:t>
            </a:r>
            <a:r>
              <a:rPr lang="ko-KR" altLang="en-US" dirty="0" err="1"/>
              <a:t>롤하는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0.688) </a:t>
            </a:r>
            <a:r>
              <a:rPr lang="ko-KR" altLang="en-US" dirty="0" err="1"/>
              <a:t>노는거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0.687) lo (</a:t>
            </a:r>
            <a:r>
              <a:rPr lang="ko-KR" altLang="en-US" dirty="0"/>
              <a:t>유사도</a:t>
            </a:r>
            <a:r>
              <a:rPr lang="en-US" altLang="ko-KR" dirty="0"/>
              <a:t>: 0.685) </a:t>
            </a:r>
            <a:r>
              <a:rPr lang="ko-KR" altLang="en-US" dirty="0" err="1"/>
              <a:t>게임중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0.685) </a:t>
            </a:r>
            <a:r>
              <a:rPr lang="ko-KR" altLang="en-US" dirty="0"/>
              <a:t>게임이죠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0.683) </a:t>
            </a:r>
            <a:r>
              <a:rPr lang="ko-KR" altLang="en-US" dirty="0" err="1"/>
              <a:t>룰렛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0.683) </a:t>
            </a:r>
            <a:r>
              <a:rPr lang="ko-KR" altLang="en-US" dirty="0" err="1"/>
              <a:t>겜하는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0.682) </a:t>
            </a:r>
            <a:r>
              <a:rPr lang="ko-KR" altLang="en-US" dirty="0"/>
              <a:t>롤에서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0.682) </a:t>
            </a:r>
            <a:r>
              <a:rPr lang="ko-KR" altLang="en-US" dirty="0" err="1"/>
              <a:t>겜을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0.680) </a:t>
            </a:r>
            <a:r>
              <a:rPr lang="ko-KR" altLang="en-US" dirty="0"/>
              <a:t>게임을 </a:t>
            </a:r>
            <a:r>
              <a:rPr lang="en-US" altLang="ko-KR" dirty="0"/>
              <a:t>(</a:t>
            </a:r>
            <a:r>
              <a:rPr lang="ko-KR" altLang="en-US" dirty="0"/>
              <a:t>유사도</a:t>
            </a:r>
            <a:r>
              <a:rPr lang="en-US" altLang="ko-KR" dirty="0"/>
              <a:t>: 0.680) wow (</a:t>
            </a:r>
            <a:r>
              <a:rPr lang="ko-KR" altLang="en-US" dirty="0"/>
              <a:t>유사도</a:t>
            </a:r>
            <a:r>
              <a:rPr lang="en-US" altLang="ko-KR" dirty="0"/>
              <a:t>: 0.679) </a:t>
            </a:r>
            <a:r>
              <a:rPr lang="ko-KR" altLang="en-US" dirty="0"/>
              <a:t>이런 결과가 나오는데 </a:t>
            </a:r>
            <a:r>
              <a:rPr lang="en-US" altLang="ko-KR" dirty="0"/>
              <a:t>loll</a:t>
            </a:r>
            <a:r>
              <a:rPr lang="ko-KR" altLang="en-US" dirty="0"/>
              <a:t>은 오타로 볼 수 있고 </a:t>
            </a:r>
            <a:r>
              <a:rPr lang="en-US" altLang="ko-KR" dirty="0"/>
              <a:t>lot, </a:t>
            </a:r>
            <a:r>
              <a:rPr lang="en-US" altLang="ko-KR" dirty="0" err="1"/>
              <a:t>lova</a:t>
            </a:r>
            <a:r>
              <a:rPr lang="ko-KR" altLang="en-US" dirty="0"/>
              <a:t>는 잘못 </a:t>
            </a:r>
            <a:r>
              <a:rPr lang="ko-KR" altLang="en-US" dirty="0" err="1"/>
              <a:t>나온값으로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  <a:r>
              <a:rPr lang="ko-KR" altLang="en-US" dirty="0"/>
              <a:t> 그러나 나머지는 </a:t>
            </a:r>
            <a:r>
              <a:rPr lang="ko-KR" altLang="en-US" dirty="0" err="1"/>
              <a:t>앞이랑</a:t>
            </a:r>
            <a:r>
              <a:rPr lang="ko-KR" altLang="en-US" dirty="0"/>
              <a:t> 다르게 게임을 하는 의미로 파악했다는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319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5CCDC-9410-B581-AA97-172BFF47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임베딩</a:t>
            </a:r>
            <a:r>
              <a:rPr lang="ko-KR" altLang="en-US" dirty="0"/>
              <a:t> 데이터를 만든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F9F69-7824-C8E0-2127-F21960B8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거대한 </a:t>
            </a:r>
            <a:r>
              <a:rPr lang="ko-KR" altLang="en-US" dirty="0" err="1"/>
              <a:t>임베딩</a:t>
            </a:r>
            <a:r>
              <a:rPr lang="ko-KR" altLang="en-US" dirty="0"/>
              <a:t> 데이터가 존재할 경우 추후 문장의 뜻을 파악할 때 어떻게 파악했는지 직관적으로 볼 수 있어 구축함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 나중에 이것과 </a:t>
            </a:r>
            <a:r>
              <a:rPr lang="en-US" altLang="ko-KR" dirty="0" err="1"/>
              <a:t>llm</a:t>
            </a:r>
            <a:r>
              <a:rPr lang="ko-KR" altLang="en-US" dirty="0"/>
              <a:t>을 사용하여 </a:t>
            </a:r>
            <a:r>
              <a:rPr lang="en-US" altLang="ko-KR" dirty="0"/>
              <a:t>rag</a:t>
            </a:r>
            <a:r>
              <a:rPr lang="ko-KR" altLang="en-US" dirty="0"/>
              <a:t>를 할 때 문장의 의미파악에 사용할 키워드를 만들 때 사용할 예정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38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B8A6-A8E7-0208-63E3-5004B8CC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오류 어느정도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A16BD-F9C0-73DC-661E-7CF9EE7A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꼼꼼한 </a:t>
            </a:r>
            <a:r>
              <a:rPr lang="ko-KR" altLang="en-US" dirty="0" err="1">
                <a:highlight>
                  <a:srgbClr val="FFFF00"/>
                </a:highlight>
              </a:rPr>
              <a:t>딜러닝</a:t>
            </a:r>
            <a:r>
              <a:rPr lang="ko-KR" altLang="en-US" dirty="0"/>
              <a:t> 논문 리뷰와 </a:t>
            </a:r>
            <a:r>
              <a:rPr lang="ko-KR" altLang="en-US" dirty="0" err="1">
                <a:highlight>
                  <a:srgbClr val="FFFF00"/>
                </a:highlight>
              </a:rPr>
              <a:t>코드시스</a:t>
            </a:r>
            <a:r>
              <a:rPr lang="ko-KR" altLang="en-US" dirty="0"/>
              <a:t> 이번 시간에 리뷰할 논문은 현대 </a:t>
            </a:r>
            <a:r>
              <a:rPr lang="ko-KR" altLang="en-US" dirty="0" err="1">
                <a:highlight>
                  <a:srgbClr val="FFFF00"/>
                </a:highlight>
              </a:rPr>
              <a:t>딜러링</a:t>
            </a:r>
            <a:r>
              <a:rPr lang="ko-KR" altLang="en-US" dirty="0"/>
              <a:t> 기반에 </a:t>
            </a:r>
            <a:r>
              <a:rPr lang="ko-KR" altLang="en-US" dirty="0" err="1">
                <a:highlight>
                  <a:srgbClr val="FFFF00"/>
                </a:highlight>
              </a:rPr>
              <a:t>자유러</a:t>
            </a:r>
            <a:r>
              <a:rPr lang="ko-KR" altLang="en-US" dirty="0"/>
              <a:t> 처리 기술에 핵심 아키텍처가 되고 있는 트랜스 </a:t>
            </a:r>
            <a:r>
              <a:rPr lang="ko-KR" altLang="en-US" dirty="0" err="1"/>
              <a:t>포머입니다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&lt;-</a:t>
            </a:r>
            <a:r>
              <a:rPr lang="ko-KR" altLang="en-US" dirty="0"/>
              <a:t> 첫번째 줄부터 매우 많은 오류가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꼼꼼한 </a:t>
            </a:r>
            <a:r>
              <a:rPr lang="ko-KR" altLang="en-US" dirty="0">
                <a:highlight>
                  <a:srgbClr val="FFFF00"/>
                </a:highlight>
              </a:rPr>
              <a:t>딥러닝</a:t>
            </a:r>
            <a:r>
              <a:rPr lang="ko-KR" altLang="en-US" dirty="0"/>
              <a:t> 논문 리뷰와 </a:t>
            </a:r>
            <a:r>
              <a:rPr lang="ko-KR" altLang="en-US" dirty="0">
                <a:highlight>
                  <a:srgbClr val="FFFF00"/>
                </a:highlight>
              </a:rPr>
              <a:t>코드 실습</a:t>
            </a:r>
            <a:r>
              <a:rPr lang="en-US" altLang="ko-KR" dirty="0"/>
              <a:t>. </a:t>
            </a:r>
            <a:r>
              <a:rPr lang="ko-KR" altLang="en-US" dirty="0"/>
              <a:t>이번 시간에 리뷰할 논문은 현대 </a:t>
            </a:r>
            <a:r>
              <a:rPr lang="ko-KR" altLang="en-US" dirty="0">
                <a:highlight>
                  <a:srgbClr val="FFFF00"/>
                </a:highlight>
              </a:rPr>
              <a:t>딥러닝</a:t>
            </a:r>
            <a:r>
              <a:rPr lang="ko-KR" altLang="en-US" dirty="0"/>
              <a:t> 기반의 </a:t>
            </a:r>
            <a:r>
              <a:rPr lang="ko-KR" altLang="en-US" dirty="0">
                <a:highlight>
                  <a:srgbClr val="FFFF00"/>
                </a:highlight>
              </a:rPr>
              <a:t>자연어</a:t>
            </a:r>
            <a:r>
              <a:rPr lang="ko-KR" altLang="en-US" dirty="0"/>
              <a:t>처리 기술의 핵심 아키텍처가 되고 있는 </a:t>
            </a:r>
            <a:r>
              <a:rPr lang="en-US" altLang="ko-KR" dirty="0"/>
              <a:t>Transformer</a:t>
            </a:r>
            <a:r>
              <a:rPr lang="ko-KR" altLang="en-US" dirty="0"/>
              <a:t>입니다</a:t>
            </a:r>
            <a:r>
              <a:rPr lang="en-US" altLang="ko-KR" dirty="0"/>
              <a:t>. &lt;- </a:t>
            </a:r>
            <a:r>
              <a:rPr lang="ko-KR" altLang="en-US" dirty="0"/>
              <a:t>개선된 </a:t>
            </a:r>
            <a:r>
              <a:rPr lang="en-US" altLang="ko-KR" dirty="0" err="1"/>
              <a:t>whispher</a:t>
            </a:r>
            <a:r>
              <a:rPr lang="en-US" altLang="ko-KR" dirty="0"/>
              <a:t> large </a:t>
            </a:r>
            <a:r>
              <a:rPr lang="ko-KR" altLang="en-US" dirty="0"/>
              <a:t>모델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637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6500-B705-21F9-625A-8C57068C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위스퍼</a:t>
            </a:r>
            <a:r>
              <a:rPr lang="ko-KR" altLang="en-US" dirty="0"/>
              <a:t> </a:t>
            </a:r>
            <a:r>
              <a:rPr lang="en-US" altLang="ko-KR" dirty="0"/>
              <a:t>large </a:t>
            </a:r>
            <a:r>
              <a:rPr lang="ko-KR" altLang="en-US" dirty="0"/>
              <a:t>모델의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164F6-CDC3-B0FC-BF93-73876689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일반적으로 모델은 파라미터 수가 클수록 다국어에 능한 모습을 보임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</a:t>
            </a:r>
            <a:r>
              <a:rPr lang="ko-KR" altLang="en-US" dirty="0" err="1"/>
              <a:t>위스퍼</a:t>
            </a:r>
            <a:r>
              <a:rPr lang="ko-KR" altLang="en-US" dirty="0"/>
              <a:t> </a:t>
            </a:r>
            <a:r>
              <a:rPr lang="en-US" altLang="ko-KR" dirty="0"/>
              <a:t>large</a:t>
            </a:r>
            <a:r>
              <a:rPr lang="ko-KR" altLang="en-US" dirty="0"/>
              <a:t>는 </a:t>
            </a:r>
            <a:r>
              <a:rPr lang="en-US" altLang="ko-KR" dirty="0"/>
              <a:t>v3</a:t>
            </a:r>
            <a:r>
              <a:rPr lang="ko-KR" altLang="en-US" dirty="0"/>
              <a:t>까지 나왔음</a:t>
            </a:r>
            <a:r>
              <a:rPr lang="en-US" altLang="ko-KR" dirty="0"/>
              <a:t>. Large</a:t>
            </a:r>
            <a:r>
              <a:rPr lang="ko-KR" altLang="en-US" dirty="0"/>
              <a:t>가 가장 큰 모델</a:t>
            </a:r>
            <a:endParaRPr lang="en-US" altLang="ko-KR" dirty="0"/>
          </a:p>
          <a:p>
            <a:r>
              <a:rPr lang="en-US" altLang="ko-KR" dirty="0"/>
              <a:t>A: language="</a:t>
            </a:r>
            <a:r>
              <a:rPr lang="en-US" altLang="ko-KR" dirty="0" err="1"/>
              <a:t>ko",verbose</a:t>
            </a:r>
            <a:r>
              <a:rPr lang="en-US" altLang="ko-KR" dirty="0"/>
              <a:t>=True, </a:t>
            </a:r>
            <a:r>
              <a:rPr lang="en-US" altLang="ko-KR" dirty="0" err="1"/>
              <a:t>word_timestamps</a:t>
            </a:r>
            <a:r>
              <a:rPr lang="en-US" altLang="ko-KR" dirty="0"/>
              <a:t>=True, </a:t>
            </a:r>
            <a:r>
              <a:rPr lang="en-US" altLang="ko-KR" dirty="0">
                <a:solidFill>
                  <a:srgbClr val="FF0000"/>
                </a:solidFill>
              </a:rPr>
              <a:t>Temperature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0.2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B: language="</a:t>
            </a:r>
            <a:r>
              <a:rPr lang="en-US" altLang="ko-KR" dirty="0" err="1"/>
              <a:t>ko",verbose</a:t>
            </a:r>
            <a:r>
              <a:rPr lang="en-US" altLang="ko-KR" dirty="0"/>
              <a:t>=True, </a:t>
            </a:r>
            <a:r>
              <a:rPr lang="en-US" altLang="ko-KR" dirty="0" err="1"/>
              <a:t>word_time</a:t>
            </a:r>
            <a:r>
              <a:rPr lang="en-US" altLang="ko-KR" i="1" dirty="0" err="1"/>
              <a:t>s</a:t>
            </a:r>
            <a:r>
              <a:rPr lang="en-US" altLang="ko-KR" dirty="0" err="1"/>
              <a:t>tamps</a:t>
            </a:r>
            <a:r>
              <a:rPr lang="en-US" altLang="ko-KR" dirty="0"/>
              <a:t>=True ,</a:t>
            </a:r>
            <a:r>
              <a:rPr lang="en-US" altLang="ko-KR" dirty="0">
                <a:solidFill>
                  <a:srgbClr val="FF0000"/>
                </a:solidFill>
              </a:rPr>
              <a:t>Temperature = 0, initial prompt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C: language="</a:t>
            </a:r>
            <a:r>
              <a:rPr lang="en-US" altLang="ko-KR" dirty="0" err="1"/>
              <a:t>ko",verbose</a:t>
            </a:r>
            <a:r>
              <a:rPr lang="en-US" altLang="ko-KR" dirty="0"/>
              <a:t>=True, </a:t>
            </a:r>
            <a:r>
              <a:rPr lang="en-US" altLang="ko-KR" dirty="0" err="1"/>
              <a:t>word_timestamps</a:t>
            </a:r>
            <a:r>
              <a:rPr lang="en-US" altLang="ko-KR" dirty="0"/>
              <a:t>=True ,</a:t>
            </a:r>
            <a:r>
              <a:rPr lang="en-US" altLang="ko-KR" dirty="0">
                <a:solidFill>
                  <a:srgbClr val="FF0000"/>
                </a:solidFill>
              </a:rPr>
              <a:t>Temperature = 0.2, initial prompt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  <a:r>
              <a:rPr lang="en-US" altLang="ko-KR" dirty="0">
                <a:solidFill>
                  <a:srgbClr val="7030A0"/>
                </a:solidFill>
              </a:rPr>
              <a:t>,</a:t>
            </a:r>
            <a:r>
              <a:rPr lang="en-US" altLang="ko-KR" dirty="0" err="1">
                <a:solidFill>
                  <a:srgbClr val="7030A0"/>
                </a:solidFill>
              </a:rPr>
              <a:t>carry_initial_prompt</a:t>
            </a:r>
            <a:r>
              <a:rPr lang="en-US" altLang="ko-KR" dirty="0">
                <a:solidFill>
                  <a:srgbClr val="7030A0"/>
                </a:solidFill>
              </a:rPr>
              <a:t>=True</a:t>
            </a:r>
            <a:r>
              <a:rPr lang="ko-KR" altLang="en-US" dirty="0">
                <a:solidFill>
                  <a:srgbClr val="7030A0"/>
                </a:solidFill>
              </a:rPr>
              <a:t>  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/>
              <a:t>D: language="</a:t>
            </a:r>
            <a:r>
              <a:rPr lang="en-US" altLang="ko-KR" dirty="0" err="1"/>
              <a:t>ko",verbose</a:t>
            </a:r>
            <a:r>
              <a:rPr lang="en-US" altLang="ko-KR" dirty="0"/>
              <a:t>=True, </a:t>
            </a:r>
            <a:r>
              <a:rPr lang="en-US" altLang="ko-KR" dirty="0" err="1"/>
              <a:t>word_timestamps</a:t>
            </a:r>
            <a:r>
              <a:rPr lang="en-US" altLang="ko-KR" dirty="0"/>
              <a:t>=True, </a:t>
            </a:r>
            <a:r>
              <a:rPr lang="en-US" altLang="ko-KR" dirty="0">
                <a:solidFill>
                  <a:srgbClr val="FF0000"/>
                </a:solidFill>
              </a:rPr>
              <a:t>Temperature = 0.2, initial prompt </a:t>
            </a:r>
            <a:r>
              <a:rPr lang="ko-KR" altLang="en-US" dirty="0">
                <a:solidFill>
                  <a:srgbClr val="FF0000"/>
                </a:solidFill>
              </a:rPr>
              <a:t>사용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33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7CD0-CD72-B711-3628-CC4AF90A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위스퍼</a:t>
            </a:r>
            <a:r>
              <a:rPr lang="ko-KR" altLang="en-US" dirty="0"/>
              <a:t> 프롬프트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A42CF-0559-4196-1DB1-0EE58611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23"/>
            <a:ext cx="10515600" cy="4731340"/>
          </a:xfrm>
        </p:spPr>
        <p:txBody>
          <a:bodyPr>
            <a:normAutofit/>
          </a:bodyPr>
          <a:lstStyle/>
          <a:p>
            <a:r>
              <a:rPr lang="en-US" altLang="ko-KR" sz="2700" dirty="0">
                <a:highlight>
                  <a:srgbClr val="FFFF00"/>
                </a:highlight>
              </a:rPr>
              <a:t>"Please pay special attention to English pronunciations spoken by Korean speakers. "</a:t>
            </a:r>
          </a:p>
          <a:p>
            <a:r>
              <a:rPr lang="en-US" altLang="ko-KR" sz="2700" dirty="0">
                <a:highlight>
                  <a:srgbClr val="FFFF00"/>
                </a:highlight>
              </a:rPr>
              <a:t>"Do not forcefully transcribe English words into Korean or phonetically adapt them to Korean spelling. "</a:t>
            </a:r>
          </a:p>
          <a:p>
            <a:r>
              <a:rPr lang="en-US" altLang="ko-KR" sz="2700" dirty="0">
                <a:highlight>
                  <a:srgbClr val="FFFF00"/>
                </a:highlight>
              </a:rPr>
              <a:t>"When English words are spoken, transcribe them as English, even if pronounced with a Korean accent. "</a:t>
            </a:r>
          </a:p>
          <a:p>
            <a:r>
              <a:rPr lang="en-US" altLang="ko-KR" sz="2700" dirty="0"/>
              <a:t>"Pay special attention to the pronunciation of English alphabet letters spoken by Korean speakers.“ &lt;- </a:t>
            </a:r>
            <a:r>
              <a:rPr lang="ko-KR" altLang="en-US" sz="2700" dirty="0" err="1"/>
              <a:t>어뢰낸</a:t>
            </a:r>
            <a:r>
              <a:rPr lang="ko-KR" altLang="en-US" sz="2700" dirty="0"/>
              <a:t> 잡으려고 도입 그러나 효과 없음</a:t>
            </a:r>
            <a:r>
              <a:rPr lang="en-US" altLang="ko-KR" sz="2700" dirty="0"/>
              <a:t>. </a:t>
            </a:r>
          </a:p>
          <a:p>
            <a:r>
              <a:rPr lang="en-US" altLang="ko-KR" sz="2700" dirty="0">
                <a:highlight>
                  <a:srgbClr val="FFFF00"/>
                </a:highlight>
              </a:rPr>
              <a:t>"The audio to be transcribed is the lecture: “ </a:t>
            </a:r>
            <a:r>
              <a:rPr lang="en-US" altLang="ko-KR" sz="2700" dirty="0"/>
              <a:t>&lt;-</a:t>
            </a:r>
            <a:r>
              <a:rPr lang="ko-KR" altLang="en-US" sz="2700" dirty="0"/>
              <a:t>효과가 </a:t>
            </a:r>
            <a:r>
              <a:rPr lang="ko-KR" altLang="en-US" sz="2700" dirty="0" err="1"/>
              <a:t>좋지않음</a:t>
            </a:r>
            <a:r>
              <a:rPr lang="en-US" altLang="ko-KR" sz="2700" dirty="0">
                <a:highlight>
                  <a:srgbClr val="FFFF00"/>
                </a:highlight>
              </a:rPr>
              <a:t>"Transformer: Attention Is All You Need"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0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BDFD3-DEBF-BC16-541B-A97A9C2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위스퍼</a:t>
            </a:r>
            <a:r>
              <a:rPr lang="ko-KR" altLang="en-US" dirty="0"/>
              <a:t> </a:t>
            </a:r>
            <a:r>
              <a:rPr lang="ko-KR" altLang="en-US" dirty="0" err="1"/>
              <a:t>프롬프팅으로</a:t>
            </a:r>
            <a:r>
              <a:rPr lang="ko-KR" altLang="en-US" dirty="0"/>
              <a:t> </a:t>
            </a:r>
            <a:r>
              <a:rPr lang="ko-KR" altLang="en-US" dirty="0" err="1"/>
              <a:t>알아낸점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C43FF-71D4-D9F2-F41C-0AC336DA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141"/>
          </a:xfrm>
        </p:spPr>
        <p:txBody>
          <a:bodyPr>
            <a:normAutofit/>
          </a:bodyPr>
          <a:lstStyle/>
          <a:p>
            <a:r>
              <a:rPr lang="ko-KR" altLang="en-US" dirty="0"/>
              <a:t>생각보다 </a:t>
            </a:r>
            <a:r>
              <a:rPr lang="ko-KR" altLang="en-US" dirty="0" err="1"/>
              <a:t>프롬프팅에</a:t>
            </a:r>
            <a:r>
              <a:rPr lang="ko-KR" altLang="en-US" dirty="0"/>
              <a:t> 민감하다는 것을 확인함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괄호를 통해 프롬프트에서 강조할 수 있다는 사실을 확인 </a:t>
            </a:r>
            <a:r>
              <a:rPr lang="en-US" altLang="ko-KR" dirty="0"/>
              <a:t>"The audio to be transcribed is the lecture: “ </a:t>
            </a:r>
          </a:p>
          <a:p>
            <a:r>
              <a:rPr lang="en-US" altLang="ko-KR" dirty="0"/>
              <a:t>"[</a:t>
            </a:r>
            <a:r>
              <a:rPr lang="ko-KR" altLang="en-US" dirty="0"/>
              <a:t>딥러닝 기계 번역</a:t>
            </a:r>
            <a:r>
              <a:rPr lang="en-US" altLang="ko-KR" dirty="0"/>
              <a:t>] Transformer</a:t>
            </a:r>
            <a:r>
              <a:rPr lang="ko-KR" altLang="en-US" dirty="0"/>
              <a:t>： </a:t>
            </a:r>
            <a:r>
              <a:rPr lang="en-US" altLang="ko-KR" dirty="0"/>
              <a:t>Attention Is All You Need (</a:t>
            </a:r>
            <a:r>
              <a:rPr lang="ko-KR" altLang="en-US" dirty="0"/>
              <a:t>꼼꼼한 딥러닝 논문 리뷰와 코드 실습</a:t>
            </a:r>
            <a:r>
              <a:rPr lang="en-US" altLang="ko-KR" dirty="0"/>
              <a:t>)“</a:t>
            </a:r>
          </a:p>
          <a:p>
            <a:r>
              <a:rPr lang="ko-KR" altLang="en-US" dirty="0"/>
              <a:t>이렇게 넣었을 때 앞서 시스템단에 설정된 프롬프트를 무시하고 영어로 번역 하는 것을 확인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딥러닝 기계 번역</a:t>
            </a:r>
            <a:r>
              <a:rPr lang="en-US" altLang="ko-KR" dirty="0"/>
              <a:t>] </a:t>
            </a:r>
            <a:r>
              <a:rPr lang="ko-KR" altLang="en-US" dirty="0"/>
              <a:t>이것이 결정적 요인이었음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되는 요소가 왜 그런지 모델 구조를 보니 </a:t>
            </a:r>
            <a:r>
              <a:rPr lang="en-US" altLang="ko-KR" dirty="0"/>
              <a:t>user</a:t>
            </a:r>
            <a:r>
              <a:rPr lang="ko-KR" altLang="en-US" dirty="0"/>
              <a:t>의 </a:t>
            </a:r>
            <a:r>
              <a:rPr lang="en-US" altLang="ko-KR" dirty="0" err="1"/>
              <a:t>promp</a:t>
            </a:r>
            <a:r>
              <a:rPr lang="ko-KR" altLang="en-US" dirty="0"/>
              <a:t>가 </a:t>
            </a:r>
            <a:r>
              <a:rPr lang="ko-KR" altLang="en-US" dirty="0" err="1"/>
              <a:t>디코더의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에 </a:t>
            </a:r>
            <a:r>
              <a:rPr lang="ko-KR" altLang="en-US" dirty="0" err="1"/>
              <a:t>들어갈때</a:t>
            </a:r>
            <a:r>
              <a:rPr lang="ko-KR" altLang="en-US" dirty="0"/>
              <a:t> 앞에 있어 그런 것으로 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31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89640-8DC3-D6BA-3A9F-82048CC5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앞선 설명 보충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313B02-609C-0C2F-488F-DF1EF7D4D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0075"/>
            <a:ext cx="10515600" cy="2602437"/>
          </a:xfrm>
        </p:spPr>
      </p:pic>
    </p:spTree>
    <p:extLst>
      <p:ext uri="{BB962C8B-B14F-4D97-AF65-F5344CB8AC3E}">
        <p14:creationId xmlns:p14="http://schemas.microsoft.com/office/powerpoint/2010/main" val="249585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75286-BA29-1D12-25C7-60DE4157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위스퍼</a:t>
            </a:r>
            <a:r>
              <a:rPr lang="ko-KR" altLang="en-US" dirty="0"/>
              <a:t> </a:t>
            </a:r>
            <a:r>
              <a:rPr lang="en-US" altLang="ko-KR" dirty="0"/>
              <a:t>large </a:t>
            </a:r>
            <a:r>
              <a:rPr lang="ko-KR" altLang="en-US" dirty="0" err="1"/>
              <a:t>모델별</a:t>
            </a:r>
            <a:r>
              <a:rPr lang="ko-KR" altLang="en-US" dirty="0"/>
              <a:t> 비교 </a:t>
            </a:r>
            <a:r>
              <a:rPr lang="en-US" altLang="ko-KR" dirty="0"/>
              <a:t>A vs B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97BAC-91B2-3858-0FD1-DC5DA389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/>
              <a:t>A:</a:t>
            </a:r>
            <a:r>
              <a:rPr lang="ko-KR" altLang="en-US" dirty="0"/>
              <a:t>최근까지 화제가 되었던 </a:t>
            </a:r>
            <a:r>
              <a:rPr lang="en-US" altLang="ko-KR" dirty="0"/>
              <a:t>GPT</a:t>
            </a:r>
            <a:r>
              <a:rPr lang="ko-KR" altLang="en-US" dirty="0"/>
              <a:t>와 </a:t>
            </a:r>
            <a:r>
              <a:rPr lang="en-US" altLang="ko-KR" dirty="0">
                <a:highlight>
                  <a:srgbClr val="FFFF00"/>
                </a:highlight>
              </a:rPr>
              <a:t>VOLT</a:t>
            </a:r>
            <a:r>
              <a:rPr lang="ko-KR" altLang="en-US" dirty="0"/>
              <a:t>는 모두 이러한 트랜스포머의 아키텍처를 적절히 활용하여 좋은 성능을 내고 있습니다</a:t>
            </a:r>
            <a:r>
              <a:rPr lang="en-US" altLang="ko-KR" dirty="0"/>
              <a:t>. </a:t>
            </a:r>
            <a:r>
              <a:rPr lang="ko-KR" altLang="en-US" dirty="0"/>
              <a:t>대표적으로 </a:t>
            </a:r>
            <a:r>
              <a:rPr lang="en-US" altLang="ko-KR" dirty="0"/>
              <a:t>GPT</a:t>
            </a:r>
            <a:r>
              <a:rPr lang="ko-KR" altLang="en-US" dirty="0"/>
              <a:t>는 트랜스포머의 </a:t>
            </a:r>
            <a:r>
              <a:rPr lang="ko-KR" altLang="en-US" dirty="0" err="1">
                <a:highlight>
                  <a:srgbClr val="FFFF00"/>
                </a:highlight>
              </a:rPr>
              <a:t>디코드</a:t>
            </a:r>
            <a:r>
              <a:rPr lang="ko-KR" altLang="en-US" dirty="0"/>
              <a:t> 아키텍처를 활용했고 </a:t>
            </a:r>
            <a:r>
              <a:rPr lang="en-US" altLang="ko-KR" dirty="0">
                <a:highlight>
                  <a:srgbClr val="FFFF00"/>
                </a:highlight>
              </a:rPr>
              <a:t>VOLT</a:t>
            </a:r>
            <a:r>
              <a:rPr lang="ko-KR" altLang="en-US" dirty="0"/>
              <a:t>는 트랜스포머의 </a:t>
            </a:r>
            <a:r>
              <a:rPr lang="ko-KR" altLang="en-US" dirty="0" err="1">
                <a:highlight>
                  <a:srgbClr val="FFFF00"/>
                </a:highlight>
              </a:rPr>
              <a:t>인코드</a:t>
            </a:r>
            <a:r>
              <a:rPr lang="ko-KR" altLang="en-US" dirty="0"/>
              <a:t> 아키텍처를 활용했다는 점이 특징입니다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B:</a:t>
            </a:r>
            <a:r>
              <a:rPr lang="ko-KR" altLang="en-US" dirty="0"/>
              <a:t>최근까지 화제가 되었던 </a:t>
            </a:r>
            <a:r>
              <a:rPr lang="en-US" altLang="ko-KR" dirty="0"/>
              <a:t>GPT</a:t>
            </a:r>
            <a:r>
              <a:rPr lang="ko-KR" altLang="en-US" dirty="0"/>
              <a:t>와 </a:t>
            </a:r>
            <a:r>
              <a:rPr lang="en-US" altLang="ko-KR" dirty="0">
                <a:highlight>
                  <a:srgbClr val="FFFF00"/>
                </a:highlight>
              </a:rPr>
              <a:t>BERT</a:t>
            </a:r>
            <a:r>
              <a:rPr lang="ko-KR" altLang="en-US" dirty="0"/>
              <a:t>는 모두 이러한 트랜스포머의 아키텍처를 적절히 활용하여 좋은 성능을 내고 있습니다</a:t>
            </a:r>
            <a:r>
              <a:rPr lang="en-US" altLang="ko-KR" dirty="0"/>
              <a:t>. </a:t>
            </a:r>
            <a:r>
              <a:rPr lang="ko-KR" altLang="en-US" dirty="0"/>
              <a:t>대표적으로 </a:t>
            </a:r>
            <a:r>
              <a:rPr lang="en-US" altLang="ko-KR" dirty="0"/>
              <a:t>GPT</a:t>
            </a:r>
            <a:r>
              <a:rPr lang="ko-KR" altLang="en-US" dirty="0"/>
              <a:t>는 트랜스포머의 </a:t>
            </a:r>
            <a:r>
              <a:rPr lang="ko-KR" altLang="en-US" dirty="0" err="1">
                <a:highlight>
                  <a:srgbClr val="FFFF00"/>
                </a:highlight>
              </a:rPr>
              <a:t>디코더</a:t>
            </a:r>
            <a:r>
              <a:rPr lang="ko-KR" altLang="en-US" dirty="0"/>
              <a:t> 아키텍처를 활용했고 </a:t>
            </a:r>
            <a:r>
              <a:rPr lang="en-US" altLang="ko-KR" dirty="0">
                <a:highlight>
                  <a:srgbClr val="FFFF00"/>
                </a:highlight>
              </a:rPr>
              <a:t>BERT</a:t>
            </a:r>
            <a:r>
              <a:rPr lang="ko-KR" altLang="en-US" dirty="0"/>
              <a:t>는 트랜스포머의 </a:t>
            </a:r>
            <a:r>
              <a:rPr lang="ko-KR" altLang="en-US" dirty="0">
                <a:highlight>
                  <a:srgbClr val="FFFF00"/>
                </a:highlight>
              </a:rPr>
              <a:t>인코더</a:t>
            </a:r>
            <a:r>
              <a:rPr lang="ko-KR" altLang="en-US" dirty="0"/>
              <a:t> 아키텍처를 활용했다는 점이 특징입니다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온도와 프롬프트에 차이가 있음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85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2023</Words>
  <Application>Microsoft Office PowerPoint</Application>
  <PresentationFormat>와이드스크린</PresentationFormat>
  <Paragraphs>132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어뢰넨 해결을 위하여</vt:lpstr>
      <vt:lpstr>목차</vt:lpstr>
      <vt:lpstr>기존 오류</vt:lpstr>
      <vt:lpstr>기존 오류 어느정도 해결</vt:lpstr>
      <vt:lpstr>위스퍼 large 모델의 도입</vt:lpstr>
      <vt:lpstr>위스퍼 프롬프트</vt:lpstr>
      <vt:lpstr>위스퍼 프롬프팅으로 알아낸점</vt:lpstr>
      <vt:lpstr>앞선 설명 보충</vt:lpstr>
      <vt:lpstr>위스퍼 large 모델별 비교 A vs B </vt:lpstr>
      <vt:lpstr>위스퍼 large 모델별 비교 C vs D </vt:lpstr>
      <vt:lpstr>C의 단점</vt:lpstr>
      <vt:lpstr>위스퍼 large 모델별 비교 B vs D</vt:lpstr>
      <vt:lpstr>B를 사용못하는 이유</vt:lpstr>
      <vt:lpstr>위스퍼(D)의 잠재적 문제 – 의미파악실패</vt:lpstr>
      <vt:lpstr>가장 BEST 였던 모델 파라미터</vt:lpstr>
      <vt:lpstr>가장 BEST모델의 의외성 및 아쉬운점</vt:lpstr>
      <vt:lpstr>Best 모델</vt:lpstr>
      <vt:lpstr>연구를 진행하며 찾은 위험한 점 - 비슷한 말 </vt:lpstr>
      <vt:lpstr>연구를 진행하며 찾은 위험한 점 - 전문용어</vt:lpstr>
      <vt:lpstr>연구를 진행하며 찾은 위험한 점 – 한국어 화자의 영어 발음 문제</vt:lpstr>
      <vt:lpstr>임베딩 및 유사도 측정 </vt:lpstr>
      <vt:lpstr>임베딩과 의미 유사도 측정</vt:lpstr>
      <vt:lpstr>데이터의 원시적인 형태</vt:lpstr>
      <vt:lpstr>단어 빈도 시각화</vt:lpstr>
      <vt:lpstr>적게쓰인 단어들</vt:lpstr>
      <vt:lpstr>임베딩 및 유사도 측정</vt:lpstr>
      <vt:lpstr>임베딩 실험</vt:lpstr>
      <vt:lpstr>재밌는 임베딩 결과</vt:lpstr>
      <vt:lpstr>재밌는 임베딩 결과2</vt:lpstr>
      <vt:lpstr>재밌는 임베딩 결과2 이어서</vt:lpstr>
      <vt:lpstr>임베딩 데이터를 만든 이유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임홍철</dc:creator>
  <cp:lastModifiedBy>임홍철</cp:lastModifiedBy>
  <cp:revision>2</cp:revision>
  <dcterms:created xsi:type="dcterms:W3CDTF">2025-07-15T12:59:37Z</dcterms:created>
  <dcterms:modified xsi:type="dcterms:W3CDTF">2025-07-15T19:38:14Z</dcterms:modified>
</cp:coreProperties>
</file>