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7" r:id="rId1"/>
  </p:sldMasterIdLst>
  <p:notesMasterIdLst>
    <p:notesMasterId r:id="rId23"/>
  </p:notesMasterIdLst>
  <p:sldIdLst>
    <p:sldId id="256" r:id="rId2"/>
    <p:sldId id="274" r:id="rId3"/>
    <p:sldId id="257" r:id="rId4"/>
    <p:sldId id="265" r:id="rId5"/>
    <p:sldId id="258" r:id="rId6"/>
    <p:sldId id="259" r:id="rId7"/>
    <p:sldId id="260" r:id="rId8"/>
    <p:sldId id="261" r:id="rId9"/>
    <p:sldId id="266" r:id="rId10"/>
    <p:sldId id="267" r:id="rId11"/>
    <p:sldId id="268" r:id="rId12"/>
    <p:sldId id="269" r:id="rId13"/>
    <p:sldId id="262" r:id="rId14"/>
    <p:sldId id="271" r:id="rId15"/>
    <p:sldId id="270" r:id="rId16"/>
    <p:sldId id="272" r:id="rId17"/>
    <p:sldId id="276" r:id="rId18"/>
    <p:sldId id="275" r:id="rId19"/>
    <p:sldId id="263" r:id="rId20"/>
    <p:sldId id="264" r:id="rId21"/>
    <p:sldId id="273"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C0529B-D07B-40BD-ADD3-CE43D15F2BA8}" v="25" dt="2025-04-28T17:44:12.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1" d="100"/>
          <a:sy n="91" d="100"/>
        </p:scale>
        <p:origin x="1210"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nishka Sejwal" userId="77d201e9a52775bb" providerId="LiveId" clId="{5BC0529B-D07B-40BD-ADD3-CE43D15F2BA8}"/>
    <pc:docChg chg="custSel addSld modSld">
      <pc:chgData name="Kanishka Sejwal" userId="77d201e9a52775bb" providerId="LiveId" clId="{5BC0529B-D07B-40BD-ADD3-CE43D15F2BA8}" dt="2025-04-28T17:44:12.602" v="1512" actId="1076"/>
      <pc:docMkLst>
        <pc:docMk/>
      </pc:docMkLst>
      <pc:sldChg chg="modSp mod">
        <pc:chgData name="Kanishka Sejwal" userId="77d201e9a52775bb" providerId="LiveId" clId="{5BC0529B-D07B-40BD-ADD3-CE43D15F2BA8}" dt="2025-04-22T04:44:27.292" v="50" actId="20577"/>
        <pc:sldMkLst>
          <pc:docMk/>
          <pc:sldMk cId="0" sldId="256"/>
        </pc:sldMkLst>
        <pc:spChg chg="mod">
          <ac:chgData name="Kanishka Sejwal" userId="77d201e9a52775bb" providerId="LiveId" clId="{5BC0529B-D07B-40BD-ADD3-CE43D15F2BA8}" dt="2025-04-22T04:44:27.292" v="50" actId="20577"/>
          <ac:spMkLst>
            <pc:docMk/>
            <pc:sldMk cId="0" sldId="256"/>
            <ac:spMk id="3" creationId="{00000000-0000-0000-0000-000000000000}"/>
          </ac:spMkLst>
        </pc:spChg>
      </pc:sldChg>
      <pc:sldChg chg="modSp mod">
        <pc:chgData name="Kanishka Sejwal" userId="77d201e9a52775bb" providerId="LiveId" clId="{5BC0529B-D07B-40BD-ADD3-CE43D15F2BA8}" dt="2025-04-27T13:20:13.127" v="347" actId="20577"/>
        <pc:sldMkLst>
          <pc:docMk/>
          <pc:sldMk cId="0" sldId="259"/>
        </pc:sldMkLst>
        <pc:spChg chg="mod">
          <ac:chgData name="Kanishka Sejwal" userId="77d201e9a52775bb" providerId="LiveId" clId="{5BC0529B-D07B-40BD-ADD3-CE43D15F2BA8}" dt="2025-04-27T13:20:13.127" v="347" actId="20577"/>
          <ac:spMkLst>
            <pc:docMk/>
            <pc:sldMk cId="0" sldId="259"/>
            <ac:spMk id="3" creationId="{00000000-0000-0000-0000-000000000000}"/>
          </ac:spMkLst>
        </pc:spChg>
      </pc:sldChg>
      <pc:sldChg chg="addSp delSp modSp">
        <pc:chgData name="Kanishka Sejwal" userId="77d201e9a52775bb" providerId="LiveId" clId="{5BC0529B-D07B-40BD-ADD3-CE43D15F2BA8}" dt="2025-04-27T12:46:57.755" v="86" actId="1076"/>
        <pc:sldMkLst>
          <pc:docMk/>
          <pc:sldMk cId="0" sldId="262"/>
        </pc:sldMkLst>
        <pc:spChg chg="add del mod">
          <ac:chgData name="Kanishka Sejwal" userId="77d201e9a52775bb" providerId="LiveId" clId="{5BC0529B-D07B-40BD-ADD3-CE43D15F2BA8}" dt="2025-04-27T12:46:54.591" v="85"/>
          <ac:spMkLst>
            <pc:docMk/>
            <pc:sldMk cId="0" sldId="262"/>
            <ac:spMk id="3" creationId="{886E2C2F-2B83-3D2C-81CE-87223D1C8F0C}"/>
          </ac:spMkLst>
        </pc:spChg>
        <pc:picChg chg="add mod">
          <ac:chgData name="Kanishka Sejwal" userId="77d201e9a52775bb" providerId="LiveId" clId="{5BC0529B-D07B-40BD-ADD3-CE43D15F2BA8}" dt="2025-04-27T12:46:57.755" v="86" actId="1076"/>
          <ac:picMkLst>
            <pc:docMk/>
            <pc:sldMk cId="0" sldId="262"/>
            <ac:picMk id="2050" creationId="{2F5EBEAE-A17D-9742-40B9-539F5B6DAE2D}"/>
          </ac:picMkLst>
        </pc:picChg>
        <pc:picChg chg="del">
          <ac:chgData name="Kanishka Sejwal" userId="77d201e9a52775bb" providerId="LiveId" clId="{5BC0529B-D07B-40BD-ADD3-CE43D15F2BA8}" dt="2025-04-27T12:46:24.845" v="84" actId="21"/>
          <ac:picMkLst>
            <pc:docMk/>
            <pc:sldMk cId="0" sldId="262"/>
            <ac:picMk id="8196" creationId="{4C5BB151-4873-403C-47B9-F7D9FB996FCF}"/>
          </ac:picMkLst>
        </pc:picChg>
      </pc:sldChg>
      <pc:sldChg chg="modSp">
        <pc:chgData name="Kanishka Sejwal" userId="77d201e9a52775bb" providerId="LiveId" clId="{5BC0529B-D07B-40BD-ADD3-CE43D15F2BA8}" dt="2025-04-28T17:44:12.602" v="1512" actId="1076"/>
        <pc:sldMkLst>
          <pc:docMk/>
          <pc:sldMk cId="2533939127" sldId="265"/>
        </pc:sldMkLst>
        <pc:spChg chg="mod">
          <ac:chgData name="Kanishka Sejwal" userId="77d201e9a52775bb" providerId="LiveId" clId="{5BC0529B-D07B-40BD-ADD3-CE43D15F2BA8}" dt="2025-04-28T17:44:12.602" v="1512" actId="1076"/>
          <ac:spMkLst>
            <pc:docMk/>
            <pc:sldMk cId="2533939127" sldId="265"/>
            <ac:spMk id="4" creationId="{849E5517-D90D-80DB-8D4C-A864BC057ABC}"/>
          </ac:spMkLst>
        </pc:spChg>
      </pc:sldChg>
      <pc:sldChg chg="addSp delSp modSp mod">
        <pc:chgData name="Kanishka Sejwal" userId="77d201e9a52775bb" providerId="LiveId" clId="{5BC0529B-D07B-40BD-ADD3-CE43D15F2BA8}" dt="2025-04-27T12:46:05.641" v="83" actId="255"/>
        <pc:sldMkLst>
          <pc:docMk/>
          <pc:sldMk cId="1176872494" sldId="268"/>
        </pc:sldMkLst>
        <pc:spChg chg="add">
          <ac:chgData name="Kanishka Sejwal" userId="77d201e9a52775bb" providerId="LiveId" clId="{5BC0529B-D07B-40BD-ADD3-CE43D15F2BA8}" dt="2025-04-27T12:43:18.867" v="52"/>
          <ac:spMkLst>
            <pc:docMk/>
            <pc:sldMk cId="1176872494" sldId="268"/>
            <ac:spMk id="2" creationId="{A01B8E70-54F3-77D7-8441-CB0AA2B94AB5}"/>
          </ac:spMkLst>
        </pc:spChg>
        <pc:spChg chg="mod">
          <ac:chgData name="Kanishka Sejwal" userId="77d201e9a52775bb" providerId="LiveId" clId="{5BC0529B-D07B-40BD-ADD3-CE43D15F2BA8}" dt="2025-04-27T12:46:05.641" v="83" actId="255"/>
          <ac:spMkLst>
            <pc:docMk/>
            <pc:sldMk cId="1176872494" sldId="268"/>
            <ac:spMk id="7" creationId="{912F1F9E-40BC-3AFB-7D49-CDBF5C543019}"/>
          </ac:spMkLst>
        </pc:spChg>
        <pc:picChg chg="add mod">
          <ac:chgData name="Kanishka Sejwal" userId="77d201e9a52775bb" providerId="LiveId" clId="{5BC0529B-D07B-40BD-ADD3-CE43D15F2BA8}" dt="2025-04-27T12:43:45.076" v="59" actId="1076"/>
          <ac:picMkLst>
            <pc:docMk/>
            <pc:sldMk cId="1176872494" sldId="268"/>
            <ac:picMk id="1028" creationId="{E5A03A7F-FBEE-A55A-8F1B-6AF9564FC8FD}"/>
          </ac:picMkLst>
        </pc:picChg>
        <pc:picChg chg="del">
          <ac:chgData name="Kanishka Sejwal" userId="77d201e9a52775bb" providerId="LiveId" clId="{5BC0529B-D07B-40BD-ADD3-CE43D15F2BA8}" dt="2025-04-27T12:43:02.064" v="51" actId="21"/>
          <ac:picMkLst>
            <pc:docMk/>
            <pc:sldMk cId="1176872494" sldId="268"/>
            <ac:picMk id="6146" creationId="{13FA134D-B566-9BF2-8418-70AB479B1CD2}"/>
          </ac:picMkLst>
        </pc:picChg>
      </pc:sldChg>
      <pc:sldChg chg="modSp new mod">
        <pc:chgData name="Kanishka Sejwal" userId="77d201e9a52775bb" providerId="LiveId" clId="{5BC0529B-D07B-40BD-ADD3-CE43D15F2BA8}" dt="2025-04-27T13:42:32.717" v="1453" actId="20577"/>
        <pc:sldMkLst>
          <pc:docMk/>
          <pc:sldMk cId="1207449274" sldId="275"/>
        </pc:sldMkLst>
        <pc:spChg chg="mod">
          <ac:chgData name="Kanishka Sejwal" userId="77d201e9a52775bb" providerId="LiveId" clId="{5BC0529B-D07B-40BD-ADD3-CE43D15F2BA8}" dt="2025-04-27T13:37:06.497" v="1143" actId="1076"/>
          <ac:spMkLst>
            <pc:docMk/>
            <pc:sldMk cId="1207449274" sldId="275"/>
            <ac:spMk id="2" creationId="{DF4D3E20-BA68-4A2D-EAAA-0B8188218DDF}"/>
          </ac:spMkLst>
        </pc:spChg>
        <pc:spChg chg="mod">
          <ac:chgData name="Kanishka Sejwal" userId="77d201e9a52775bb" providerId="LiveId" clId="{5BC0529B-D07B-40BD-ADD3-CE43D15F2BA8}" dt="2025-04-27T13:42:32.717" v="1453" actId="20577"/>
          <ac:spMkLst>
            <pc:docMk/>
            <pc:sldMk cId="1207449274" sldId="275"/>
            <ac:spMk id="3" creationId="{2D50D565-8D6F-AA79-114B-A70E9D8FFE2D}"/>
          </ac:spMkLst>
        </pc:spChg>
      </pc:sldChg>
      <pc:sldChg chg="addSp delSp modSp new mod">
        <pc:chgData name="Kanishka Sejwal" userId="77d201e9a52775bb" providerId="LiveId" clId="{5BC0529B-D07B-40BD-ADD3-CE43D15F2BA8}" dt="2025-04-27T14:00:09.560" v="1511" actId="20577"/>
        <pc:sldMkLst>
          <pc:docMk/>
          <pc:sldMk cId="2107679935" sldId="276"/>
        </pc:sldMkLst>
        <pc:spChg chg="del mod">
          <ac:chgData name="Kanishka Sejwal" userId="77d201e9a52775bb" providerId="LiveId" clId="{5BC0529B-D07B-40BD-ADD3-CE43D15F2BA8}" dt="2025-04-27T13:56:57.879" v="1466" actId="21"/>
          <ac:spMkLst>
            <pc:docMk/>
            <pc:sldMk cId="2107679935" sldId="276"/>
            <ac:spMk id="2" creationId="{2D53B9B9-B905-5C64-2234-D82ADF6D34BF}"/>
          </ac:spMkLst>
        </pc:spChg>
        <pc:spChg chg="del mod">
          <ac:chgData name="Kanishka Sejwal" userId="77d201e9a52775bb" providerId="LiveId" clId="{5BC0529B-D07B-40BD-ADD3-CE43D15F2BA8}" dt="2025-04-27T13:58:03.810" v="1475"/>
          <ac:spMkLst>
            <pc:docMk/>
            <pc:sldMk cId="2107679935" sldId="276"/>
            <ac:spMk id="3" creationId="{281059B6-A801-BF47-135B-C7938222A15B}"/>
          </ac:spMkLst>
        </pc:spChg>
        <pc:spChg chg="add mod">
          <ac:chgData name="Kanishka Sejwal" userId="77d201e9a52775bb" providerId="LiveId" clId="{5BC0529B-D07B-40BD-ADD3-CE43D15F2BA8}" dt="2025-04-27T14:00:09.560" v="1511" actId="20577"/>
          <ac:spMkLst>
            <pc:docMk/>
            <pc:sldMk cId="2107679935" sldId="276"/>
            <ac:spMk id="4" creationId="{ACE04304-337A-4A71-B798-019FA6B9D1A1}"/>
          </ac:spMkLst>
        </pc:spChg>
        <pc:picChg chg="add del">
          <ac:chgData name="Kanishka Sejwal" userId="77d201e9a52775bb" providerId="LiveId" clId="{5BC0529B-D07B-40BD-ADD3-CE43D15F2BA8}" dt="2025-04-27T13:55:57.629" v="1458" actId="21"/>
          <ac:picMkLst>
            <pc:docMk/>
            <pc:sldMk cId="2107679935" sldId="276"/>
            <ac:picMk id="1026" creationId="{A3B88FCF-6CD1-DA25-CF00-D261638A62D7}"/>
          </ac:picMkLst>
        </pc:picChg>
        <pc:picChg chg="add mod">
          <ac:chgData name="Kanishka Sejwal" userId="77d201e9a52775bb" providerId="LiveId" clId="{5BC0529B-D07B-40BD-ADD3-CE43D15F2BA8}" dt="2025-04-27T13:57:21.913" v="1471" actId="1076"/>
          <ac:picMkLst>
            <pc:docMk/>
            <pc:sldMk cId="2107679935" sldId="276"/>
            <ac:picMk id="1028" creationId="{4BA053F3-2FE2-578C-1569-6330253AA24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714982-28B7-4C36-AD62-C4757CF8005E}" type="datetimeFigureOut">
              <a:rPr lang="en-IN" smtClean="0"/>
              <a:t>28-04-2025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72EB78-F414-4353-8599-7B35AE55882D}" type="slidenum">
              <a:rPr lang="en-IN" smtClean="0"/>
              <a:t>‹#›</a:t>
            </a:fld>
            <a:endParaRPr lang="en-IN"/>
          </a:p>
        </p:txBody>
      </p:sp>
    </p:spTree>
    <p:extLst>
      <p:ext uri="{BB962C8B-B14F-4D97-AF65-F5344CB8AC3E}">
        <p14:creationId xmlns:p14="http://schemas.microsoft.com/office/powerpoint/2010/main" val="4064129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D72EB78-F414-4353-8599-7B35AE55882D}" type="slidenum">
              <a:rPr lang="en-IN" smtClean="0"/>
              <a:t>9</a:t>
            </a:fld>
            <a:endParaRPr lang="en-IN"/>
          </a:p>
        </p:txBody>
      </p:sp>
    </p:spTree>
    <p:extLst>
      <p:ext uri="{BB962C8B-B14F-4D97-AF65-F5344CB8AC3E}">
        <p14:creationId xmlns:p14="http://schemas.microsoft.com/office/powerpoint/2010/main" val="23961489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28-Apr-25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3159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28-Apr-25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89407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28-Apr-25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35524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28-Apr-25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92398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28-Apr-25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51844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28-Apr-25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398248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28-Apr-25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67292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28-Apr-25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54388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28-Apr-25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766595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28-Apr-25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62433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28-Apr-25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80905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28-Apr-25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66071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28-Apr-25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82641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28-Apr-25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3511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28-Apr-25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02689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5BCAD085-E8A6-8845-BD4E-CB4CCA059FC4}" type="datetimeFigureOut">
              <a:rPr lang="en-US" smtClean="0"/>
              <a:t>28-Apr-25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24246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28-Apr-25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98338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28-Apr-25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49014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80000"/>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5BCAD085-E8A6-8845-BD4E-CB4CCA059FC4}" type="datetimeFigureOut">
              <a:rPr lang="en-US" smtClean="0"/>
              <a:t>28-Apr-25</a:t>
            </a:fld>
            <a:endParaRPr lang="en-US"/>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458550321"/>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Google Play Store App Project</a:t>
            </a:r>
            <a:endParaRPr dirty="0">
              <a:solidFill>
                <a:schemeClr val="accent1"/>
              </a:solidFill>
            </a:endParaRPr>
          </a:p>
        </p:txBody>
      </p:sp>
      <p:sp>
        <p:nvSpPr>
          <p:cNvPr id="3" name="Content Placeholder 2"/>
          <p:cNvSpPr>
            <a:spLocks noGrp="1"/>
          </p:cNvSpPr>
          <p:nvPr>
            <p:ph idx="1"/>
          </p:nvPr>
        </p:nvSpPr>
        <p:spPr>
          <a:xfrm>
            <a:off x="457200" y="1600200"/>
            <a:ext cx="8229600" cy="5094215"/>
          </a:xfrm>
        </p:spPr>
        <p:txBody>
          <a:bodyPr>
            <a:normAutofit fontScale="92500" lnSpcReduction="20000"/>
          </a:bodyPr>
          <a:lstStyle/>
          <a:p>
            <a:pPr marL="0" indent="0" algn="ctr">
              <a:buNone/>
            </a:pPr>
            <a:r>
              <a:rPr lang="en-US" dirty="0">
                <a:latin typeface="Times New Roman" panose="02020603050405020304" pitchFamily="18" charset="0"/>
                <a:cs typeface="Times New Roman" panose="02020603050405020304" pitchFamily="18" charset="0"/>
              </a:rPr>
              <a:t>EDA of Google Play Store App Dataset</a:t>
            </a:r>
          </a:p>
          <a:p>
            <a:pPr marL="0" indent="0" algn="ctr">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dirty="0"/>
          </a:p>
          <a:p>
            <a:r>
              <a:rPr lang="en-US" sz="2800" dirty="0"/>
              <a:t>Created &amp; Presented by :</a:t>
            </a:r>
          </a:p>
          <a:p>
            <a:r>
              <a:rPr lang="en-US" sz="2800" dirty="0"/>
              <a:t>Kanishka </a:t>
            </a:r>
            <a:r>
              <a:rPr lang="en-US" sz="2800" dirty="0" err="1"/>
              <a:t>SejWal</a:t>
            </a:r>
            <a:endParaRPr lang="en-US" sz="2800" dirty="0"/>
          </a:p>
          <a:p>
            <a:r>
              <a:rPr lang="en-US" sz="2800" dirty="0"/>
              <a:t>Jayant Kapoor</a:t>
            </a:r>
          </a:p>
          <a:p>
            <a:r>
              <a:rPr lang="en-US" sz="2800" dirty="0"/>
              <a:t>Kashish</a:t>
            </a:r>
          </a:p>
          <a:p>
            <a:pPr marL="0" indent="0">
              <a:buNone/>
            </a:pPr>
            <a:endParaRPr lang="en-US" sz="2800" dirty="0"/>
          </a:p>
          <a:p>
            <a:pPr marL="0" indent="0">
              <a:buNone/>
            </a:pPr>
            <a:endParaRPr dirty="0"/>
          </a:p>
        </p:txBody>
      </p:sp>
      <p:pic>
        <p:nvPicPr>
          <p:cNvPr id="13316" name="Picture 4" descr="Google Play Store: Einblicke in die App-Empfehlungen">
            <a:extLst>
              <a:ext uri="{FF2B5EF4-FFF2-40B4-BE49-F238E27FC236}">
                <a16:creationId xmlns:a16="http://schemas.microsoft.com/office/drawing/2014/main" id="{5D668345-2E3E-50AF-6B12-874C6AF7D0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0928" y="2276353"/>
            <a:ext cx="2680808" cy="21446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46ACCE8E-1B36-ED2B-CFC1-BF7FACDAEA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352" y="100668"/>
            <a:ext cx="7792828" cy="313049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0BEA76FC-A79B-3CC6-EB87-4C75133F8581}"/>
              </a:ext>
            </a:extLst>
          </p:cNvPr>
          <p:cNvSpPr>
            <a:spLocks noGrp="1" noChangeArrowheads="1"/>
          </p:cNvSpPr>
          <p:nvPr>
            <p:ph idx="1"/>
          </p:nvPr>
        </p:nvSpPr>
        <p:spPr bwMode="auto">
          <a:xfrm>
            <a:off x="457201" y="3429000"/>
            <a:ext cx="8435130" cy="34195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system-ui"/>
              </a:rPr>
              <a:t> </a:t>
            </a:r>
            <a:r>
              <a:rPr kumimoji="0" lang="en-US" altLang="en-US" sz="1400" b="0" i="0" u="none" strike="noStrike" cap="none" normalizeH="0" baseline="0" dirty="0">
                <a:ln>
                  <a:noFill/>
                </a:ln>
                <a:solidFill>
                  <a:schemeClr val="tx1"/>
                </a:solidFill>
                <a:effectLst/>
                <a:latin typeface="system-ui"/>
              </a:rPr>
              <a:t>This scatter plot visualizes the relationship between app ratings and the number of reviews, using a logarithmic scale for reviews.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Key insights: Clustered ratings: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system-ui"/>
              </a:rPr>
              <a:t>Most apps are rated between 2.5 and 5.0, showing a general tendency toward mid-to-high ratings.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system-ui"/>
              </a:rPr>
              <a:t>Few apps fall below 2.5, indicating that extremely low ratings are uncommon.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rPr>
              <a:t>Logarithmic scale impact: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system-ui"/>
              </a:rPr>
              <a:t>The spread of points suggests that apps with fewer reviews are more widely dispersed in ratings.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system-ui"/>
              </a:rPr>
              <a:t>Apps with higher reviews tend to have stable ratings, likely because larger review samples balance extreme ratings.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rPr>
              <a:t>Outlier alert: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system-ui"/>
              </a:rPr>
              <a:t>There's one outlier above 17.5, which seems unusual—it could be a data error or a special case.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rPr>
              <a:t>Market implications: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system-ui"/>
              </a:rPr>
              <a:t>Apps with high ratings and high reviews tend to be more established and trusted by users.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system-ui"/>
              </a:rPr>
              <a:t>Low-rated apps with many reviews might face reputation issues or offer inconsistent experiences.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47323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912F1F9E-40BC-3AFB-7D49-CDBF5C543019}"/>
              </a:ext>
            </a:extLst>
          </p:cNvPr>
          <p:cNvSpPr>
            <a:spLocks noGrp="1" noChangeArrowheads="1"/>
          </p:cNvSpPr>
          <p:nvPr>
            <p:ph idx="1"/>
          </p:nvPr>
        </p:nvSpPr>
        <p:spPr bwMode="auto">
          <a:xfrm>
            <a:off x="1142999" y="3598276"/>
            <a:ext cx="6858001" cy="28347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system-ui"/>
              </a:rPr>
              <a:t>This bar plot compares the ratings of free apps vs. paid apps, helping to analyze their relative quality based on user feedback.</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600" b="1" dirty="0"/>
              <a:t>Paid apps</a:t>
            </a:r>
            <a:r>
              <a:rPr lang="en-US" sz="1600" dirty="0"/>
              <a:t> have a higher average rating (~4.5) compared to Free apps (~4.1).</a:t>
            </a:r>
            <a:br>
              <a:rPr lang="en-US" sz="1600" dirty="0"/>
            </a:br>
            <a:r>
              <a:rPr lang="en-US" sz="1600" dirty="0"/>
              <a:t>🔹 </a:t>
            </a:r>
            <a:r>
              <a:rPr lang="en-US" sz="1600" b="1" dirty="0"/>
              <a:t>User satisfaction</a:t>
            </a:r>
            <a:r>
              <a:rPr lang="en-US" sz="1600" dirty="0"/>
              <a:t> seems to be better for Paid apps — possibly because paid apps offer better quality, fewer ads, and more complete features.</a:t>
            </a:r>
            <a:br>
              <a:rPr lang="en-US" sz="1600" dirty="0"/>
            </a:br>
            <a:r>
              <a:rPr lang="en-US" sz="1600" dirty="0"/>
              <a:t>🔹 </a:t>
            </a:r>
            <a:r>
              <a:rPr lang="en-US" sz="1600" b="1" dirty="0"/>
              <a:t>Free apps</a:t>
            </a:r>
            <a:r>
              <a:rPr lang="en-US" sz="1600" dirty="0"/>
              <a:t>, while popular, might compromise on user experience due to ads, limited features, or frequent bugs.</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t>Paid apps deliver a slightly superior user experience, reflected by their higher average ratings compared to free apps.</a:t>
            </a:r>
            <a:endParaRPr kumimoji="0" lang="en-US" altLang="en-US" sz="1600" i="0" u="none" strike="noStrike" cap="none" normalizeH="0" baseline="0" dirty="0">
              <a:ln>
                <a:noFill/>
              </a:ln>
              <a:solidFill>
                <a:schemeClr val="tx1"/>
              </a:solidFill>
              <a:effectLst/>
              <a:latin typeface="Arial" panose="020B0604020202020204" pitchFamily="34" charset="0"/>
            </a:endParaRPr>
          </a:p>
        </p:txBody>
      </p:sp>
      <p:sp>
        <p:nvSpPr>
          <p:cNvPr id="2" name="AutoShape 2" descr="Output image">
            <a:extLst>
              <a:ext uri="{FF2B5EF4-FFF2-40B4-BE49-F238E27FC236}">
                <a16:creationId xmlns:a16="http://schemas.microsoft.com/office/drawing/2014/main" id="{A01B8E70-54F3-77D7-8441-CB0AA2B94AB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8" name="Picture 4" descr="Output image">
            <a:extLst>
              <a:ext uri="{FF2B5EF4-FFF2-40B4-BE49-F238E27FC236}">
                <a16:creationId xmlns:a16="http://schemas.microsoft.com/office/drawing/2014/main" id="{E5A03A7F-FBEE-A55A-8F1B-6AF9564FC8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371" y="239086"/>
            <a:ext cx="5855810" cy="2961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872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a:extLst>
              <a:ext uri="{FF2B5EF4-FFF2-40B4-BE49-F238E27FC236}">
                <a16:creationId xmlns:a16="http://schemas.microsoft.com/office/drawing/2014/main" id="{9A1E1058-EAD1-1ED6-0F56-A1E777404A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508" y="27702"/>
            <a:ext cx="7784984" cy="365083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a:extLst>
              <a:ext uri="{FF2B5EF4-FFF2-40B4-BE49-F238E27FC236}">
                <a16:creationId xmlns:a16="http://schemas.microsoft.com/office/drawing/2014/main" id="{F06201B3-9D22-9AEF-E051-09DCE5DB5DC4}"/>
              </a:ext>
            </a:extLst>
          </p:cNvPr>
          <p:cNvSpPr>
            <a:spLocks noGrp="1" noChangeArrowheads="1"/>
          </p:cNvSpPr>
          <p:nvPr>
            <p:ph idx="1"/>
          </p:nvPr>
        </p:nvSpPr>
        <p:spPr bwMode="auto">
          <a:xfrm>
            <a:off x="0" y="3824434"/>
            <a:ext cx="9144000" cy="29886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system-ui"/>
              </a:rPr>
              <a:t>This box plot compares the number of installs for free and paid apps, helping to highlight their market reach.</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Free apps dominate: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system-ui"/>
              </a:rPr>
              <a:t>The median installs for free apps are around 10⁵, while for paid apps, the median is much lower at 10³.</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system-ui"/>
              </a:rPr>
              <a:t>Free apps generally attract a larger user base due to zero cost barriers, making them significantly more accessible.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Wider spread for free apps:</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system-ui"/>
              </a:rPr>
              <a:t>The interquartile range (IQR) for free apps spans 10⁴ to 10⁶ installs, whereas for paid apps, it's only 10² to 10⁴ installs.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system-ui"/>
              </a:rPr>
              <a:t>The presence of high-outlier free apps (above 10⁷ installs) shows that some free apps achieve massive popularity.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Paid apps have fewer installs but stable engagement:</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system-ui"/>
              </a:rPr>
              <a:t>While they don’t achieve the same numbers as free apps, paid apps tend to be more niche, often attracting dedicated users.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system-ui"/>
              </a:rPr>
              <a:t>A few paid apps above 10⁵ installs show that certain premium offerings do reach a large audience.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Market implications:</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system-ui"/>
              </a:rPr>
              <a:t>Developers must consider monetization strategies carefully—going free can maximize reach, but paid apps may attract quality-driven consumers.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system-ui"/>
              </a:rPr>
              <a:t>User acquisition for paid apps requires strong branding, exclusive features, or superior performance to compete.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94972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307" y="105874"/>
            <a:ext cx="6883167" cy="505538"/>
          </a:xfrm>
        </p:spPr>
        <p:txBody>
          <a:bodyPr>
            <a:normAutofit fontScale="90000"/>
          </a:bodyPr>
          <a:lstStyle/>
          <a:p>
            <a:r>
              <a:rPr dirty="0"/>
              <a:t>Step 4 - Visual Insights</a:t>
            </a:r>
          </a:p>
        </p:txBody>
      </p:sp>
      <p:sp>
        <p:nvSpPr>
          <p:cNvPr id="5" name="Content Placeholder 2"/>
          <p:cNvSpPr txBox="1">
            <a:spLocks/>
          </p:cNvSpPr>
          <p:nvPr/>
        </p:nvSpPr>
        <p:spPr>
          <a:xfrm>
            <a:off x="686307" y="3834036"/>
            <a:ext cx="3524296" cy="168764"/>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
        <p:nvSpPr>
          <p:cNvPr id="7" name="Rectangle 5">
            <a:extLst>
              <a:ext uri="{FF2B5EF4-FFF2-40B4-BE49-F238E27FC236}">
                <a16:creationId xmlns:a16="http://schemas.microsoft.com/office/drawing/2014/main" id="{C255BF89-2C71-4495-A1A0-37F42D080A2E}"/>
              </a:ext>
            </a:extLst>
          </p:cNvPr>
          <p:cNvSpPr>
            <a:spLocks noChangeArrowheads="1"/>
          </p:cNvSpPr>
          <p:nvPr/>
        </p:nvSpPr>
        <p:spPr bwMode="auto">
          <a:xfrm>
            <a:off x="0" y="4452254"/>
            <a:ext cx="9144000" cy="27731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system-ui"/>
              </a:rPr>
              <a:t>This correlation heatmap visualizes relationships among key app variables like Rating, Reviews, Installs, Price, and </a:t>
            </a:r>
            <a:r>
              <a:rPr kumimoji="0" lang="en-US" altLang="en-US" sz="1100" b="0" i="0" u="none" strike="noStrike" cap="none" normalizeH="0" baseline="0" dirty="0" err="1">
                <a:ln>
                  <a:noFill/>
                </a:ln>
                <a:solidFill>
                  <a:schemeClr val="tx1"/>
                </a:solidFill>
                <a:effectLst/>
                <a:latin typeface="system-ui"/>
              </a:rPr>
              <a:t>Size_MB</a:t>
            </a:r>
            <a:r>
              <a:rPr kumimoji="0" lang="en-US" altLang="en-US" sz="1100" b="0" i="0" u="none" strike="noStrike" cap="none" normalizeH="0" baseline="0" dirty="0">
                <a:ln>
                  <a:noFill/>
                </a:ln>
                <a:solidFill>
                  <a:schemeClr val="tx1"/>
                </a:solidFill>
                <a:effectLst/>
                <a:latin typeface="system-ui"/>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rPr>
              <a:t>Strong correlation: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system-ui"/>
              </a:rPr>
              <a:t>Reviews and Installs (0.63) have the highest positive correlation, meaning apps with higher installs tend to receive more reviews.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system-ui"/>
              </a:rPr>
              <a:t>Reviews and </a:t>
            </a:r>
            <a:r>
              <a:rPr kumimoji="0" lang="en-US" altLang="en-US" sz="1100" b="0" i="0" u="none" strike="noStrike" cap="none" normalizeH="0" baseline="0" dirty="0" err="1">
                <a:ln>
                  <a:noFill/>
                </a:ln>
                <a:solidFill>
                  <a:schemeClr val="tx1"/>
                </a:solidFill>
                <a:effectLst/>
                <a:latin typeface="system-ui"/>
              </a:rPr>
              <a:t>Size_MB</a:t>
            </a:r>
            <a:r>
              <a:rPr kumimoji="0" lang="en-US" altLang="en-US" sz="1100" b="0" i="0" u="none" strike="noStrike" cap="none" normalizeH="0" baseline="0" dirty="0">
                <a:ln>
                  <a:noFill/>
                </a:ln>
                <a:solidFill>
                  <a:schemeClr val="tx1"/>
                </a:solidFill>
                <a:effectLst/>
                <a:latin typeface="system-ui"/>
              </a:rPr>
              <a:t> (0.13) shows a weak positive correlation, possibly indicating larger apps get slightly more user feedback.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rPr>
              <a:t>Weak or negligible correlations:</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system-ui"/>
              </a:rPr>
              <a:t>Ratings and Installs (0.05) suggests that high installs don’t necessarily mean high ratings—popular apps don’t always have the best user experience.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system-ui"/>
              </a:rPr>
              <a:t>Ratings and Reviews (0.07) implies that a higher number of reviews doesn’t strongly affect average ratings.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rPr>
              <a:t>Missing correlations:</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system-ui"/>
              </a:rPr>
              <a:t>Price-related correlations are not shown, likely due to missing data points or limited variation in pricing.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system-ui"/>
              </a:rPr>
              <a:t>Investigating Price vs. Installs and Price vs. Reviews could reveal insights into user behavior for paid apps.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rPr>
              <a:t>Market implications:</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system-ui"/>
              </a:rPr>
              <a:t>Developers can focus on install strategies, as they strongly impact review volume.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system-ui"/>
              </a:rPr>
              <a:t>Ratings remain independent, meaning app quality must be emphasized over sheer install growth.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system-ui"/>
              </a:rPr>
              <a:t>App size may influence engagement but is not a dominant factor in reviews or installs.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0" name="Picture 2">
            <a:extLst>
              <a:ext uri="{FF2B5EF4-FFF2-40B4-BE49-F238E27FC236}">
                <a16:creationId xmlns:a16="http://schemas.microsoft.com/office/drawing/2014/main" id="{2F5EBEAE-A17D-9742-40B9-539F5B6DAE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9124" y="819714"/>
            <a:ext cx="5303748" cy="34242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770448-5063-5BCE-9F8A-23619F4F935F}"/>
              </a:ext>
            </a:extLst>
          </p:cNvPr>
          <p:cNvSpPr>
            <a:spLocks noGrp="1" noChangeArrowheads="1"/>
          </p:cNvSpPr>
          <p:nvPr>
            <p:ph type="title"/>
          </p:nvPr>
        </p:nvSpPr>
        <p:spPr bwMode="auto">
          <a:xfrm>
            <a:off x="798467" y="3445643"/>
            <a:ext cx="7547066" cy="31732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system-ui"/>
              </a:rPr>
              <a:t>This box plot compares app ratings across different content ratings for Free and Paid apps.</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Median ratings across content ratings: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system-ui"/>
              </a:rPr>
              <a:t>Everyone-rated apps (both Free and Paid) have relatively high median ratings, suggesting general user satisfaction.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system-ui"/>
              </a:rPr>
              <a:t>Teen and Mature 17+ apps have a wider rating spread, likely due to more subjective content preferences.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system-ui"/>
              </a:rPr>
              <a:t>Adults Only 18+ apps show noticeable rating variation, but the sample size may be smaller.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Rating distribution differences between Free &amp; Paid apps:</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system-ui"/>
              </a:rPr>
              <a:t>Paid apps seem more consistent with fewer extreme outliers, possibly due to better quality control.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system-ui"/>
              </a:rPr>
              <a:t>Free apps have a broader rating spread, indicating mixed experiences from users.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Unusual outlier behavior:</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system-ui"/>
              </a:rPr>
              <a:t>There's an outlier rating above 17.5, which is unrealistic for standard app ratings (1–5 range). It might be a data error.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system-ui"/>
              </a:rPr>
              <a:t>The presence of low-rating outliers for both Free and Paid apps shows some apps receive poor user feedback.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Market implications:</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system-ui"/>
              </a:rPr>
              <a:t>Developers targeting Teen &amp; Mature content should focus on improving user satisfaction due to diverse opinions.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system-ui"/>
              </a:rPr>
              <a:t>Paid apps tend to maintain higher consistency, making them reliable in certain categories.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system-ui"/>
              </a:rPr>
              <a:t>Outlier ratings could indicate anomalies or errors in app rating systems.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218" name="Picture 2">
            <a:extLst>
              <a:ext uri="{FF2B5EF4-FFF2-40B4-BE49-F238E27FC236}">
                <a16:creationId xmlns:a16="http://schemas.microsoft.com/office/drawing/2014/main" id="{8D46F414-A500-35DC-90AB-D8FA4039988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9901" y="239080"/>
            <a:ext cx="7164198" cy="2842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824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28F38B-671F-EDDE-F8B6-28E467C9DC18}"/>
              </a:ext>
            </a:extLst>
          </p:cNvPr>
          <p:cNvSpPr>
            <a:spLocks noGrp="1" noChangeArrowheads="1"/>
          </p:cNvSpPr>
          <p:nvPr>
            <p:ph type="title"/>
          </p:nvPr>
        </p:nvSpPr>
        <p:spPr bwMode="auto">
          <a:xfrm>
            <a:off x="263846" y="3815120"/>
            <a:ext cx="8393593" cy="28039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system-ui"/>
              </a:rPr>
              <a:t>This bar chart displays the Top 10 Most Common Genres based on app count.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Most prevalent genres: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system-ui"/>
              </a:rPr>
              <a:t>Tools leads with the highest count (over 800), suggesting strong demand for utility-based apps.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system-ui"/>
              </a:rPr>
              <a:t>Entertainment, Education, and Business follow closely, indicating their widespread usage.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Mid-tier genres:</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system-ui"/>
              </a:rPr>
              <a:t>Medical, Productivity, and Personalization have moderate presence, showing a mix of professional and customization-focused apps.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system-ui"/>
              </a:rPr>
              <a:t>Lifestyle and Communication also feature significantly, reflecting user interest in social interaction and self-improvement.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Least common genre among top 10:</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system-ui"/>
              </a:rPr>
              <a:t>Sports has the lowest count (around 300), suggesting a smaller market compared to utility and entertainment categories.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Market implications:</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system-ui"/>
              </a:rPr>
              <a:t>Utility-based genres dominate with high app availability.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system-ui"/>
              </a:rPr>
              <a:t>Entertainment and education continue to be popular categories, reflecting a mix of leisure and learning demand.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system-ui"/>
              </a:rPr>
              <a:t>Niche markets like Sports may offer innovation opportunities with lower competition.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42" name="Picture 2">
            <a:extLst>
              <a:ext uri="{FF2B5EF4-FFF2-40B4-BE49-F238E27FC236}">
                <a16:creationId xmlns:a16="http://schemas.microsoft.com/office/drawing/2014/main" id="{29371357-E954-3904-670F-66E40F95614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47861" y="238933"/>
            <a:ext cx="6793425" cy="3350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914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645430-6559-0177-3EB3-AC952E252962}"/>
              </a:ext>
            </a:extLst>
          </p:cNvPr>
          <p:cNvSpPr>
            <a:spLocks noGrp="1" noChangeArrowheads="1"/>
          </p:cNvSpPr>
          <p:nvPr>
            <p:ph type="title"/>
          </p:nvPr>
        </p:nvSpPr>
        <p:spPr bwMode="auto">
          <a:xfrm>
            <a:off x="457200" y="3812868"/>
            <a:ext cx="8102026" cy="28039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system-ui"/>
              </a:rPr>
              <a:t>This scatter plot examines the relationship between Price and Rating for Paid Apps.</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Prices are nearly zero: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system-ui"/>
              </a:rPr>
              <a:t>The x-axis ranges from -0.04 to 0.04 dollars, meaning that all paid app prices in the dataset are extremely low or close to zero.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system-ui"/>
              </a:rPr>
              <a:t>This suggests either a data issue or that most paid apps in the dataset have very small price variations.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Stable rating trends:</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system-ui"/>
              </a:rPr>
              <a:t>The y-axis ranges from 1.0 to 5.0, covering the full range of app ratings.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system-ui"/>
              </a:rPr>
              <a:t>Since prices barely vary, there is no clear correlation between app price and user rating in this dataset.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Potential anomalies:</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system-ui"/>
              </a:rPr>
              <a:t>The presence of negative prices on the x-axis might be due to data errors or </a:t>
            </a:r>
            <a:r>
              <a:rPr kumimoji="0" lang="en-US" altLang="en-US" sz="1200" b="0" i="0" u="none" strike="noStrike" cap="none" normalizeH="0" baseline="0" dirty="0" err="1">
                <a:ln>
                  <a:noFill/>
                </a:ln>
                <a:solidFill>
                  <a:schemeClr val="tx1"/>
                </a:solidFill>
                <a:effectLst/>
                <a:latin typeface="system-ui"/>
              </a:rPr>
              <a:t>misformatted</a:t>
            </a:r>
            <a:r>
              <a:rPr kumimoji="0" lang="en-US" altLang="en-US" sz="1200" b="0" i="0" u="none" strike="noStrike" cap="none" normalizeH="0" baseline="0" dirty="0">
                <a:ln>
                  <a:noFill/>
                </a:ln>
                <a:solidFill>
                  <a:schemeClr val="tx1"/>
                </a:solidFill>
                <a:effectLst/>
                <a:latin typeface="system-ui"/>
              </a:rPr>
              <a:t>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system-ui"/>
              </a:rPr>
              <a:t>A more useful approach could involve visualizing ratings against a wider range of price points.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Market implications:</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system-ui"/>
              </a:rPr>
              <a:t>Price elasticity may be minimal for paid apps, as their ratings remain stable regardless of the small price changes.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system-ui"/>
              </a:rPr>
              <a:t>If price variation is too small, users might prioritize other factors like features, usability, and brand reputation over price.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266" name="Picture 2">
            <a:extLst>
              <a:ext uri="{FF2B5EF4-FFF2-40B4-BE49-F238E27FC236}">
                <a16:creationId xmlns:a16="http://schemas.microsoft.com/office/drawing/2014/main" id="{D9B53F89-F265-3E3E-92AF-44EE8BA7A17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3787" y="81793"/>
            <a:ext cx="5756425" cy="3416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8368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4BA053F3-2FE2-578C-1569-6330253AA2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0648" y="176169"/>
            <a:ext cx="5722704" cy="282260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a:extLst>
              <a:ext uri="{FF2B5EF4-FFF2-40B4-BE49-F238E27FC236}">
                <a16:creationId xmlns:a16="http://schemas.microsoft.com/office/drawing/2014/main" id="{ACE04304-337A-4A71-B798-019FA6B9D1A1}"/>
              </a:ext>
            </a:extLst>
          </p:cNvPr>
          <p:cNvSpPr>
            <a:spLocks noGrp="1" noChangeArrowheads="1"/>
          </p:cNvSpPr>
          <p:nvPr>
            <p:ph idx="1"/>
          </p:nvPr>
        </p:nvSpPr>
        <p:spPr bwMode="auto">
          <a:xfrm>
            <a:off x="177996" y="3336721"/>
            <a:ext cx="8788007"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App Type and Ratings: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plot shows the average ratings for two types of apps: </a:t>
            </a:r>
            <a:r>
              <a:rPr kumimoji="0" lang="en-US" altLang="en-US" sz="1600" b="0" i="0" u="none" strike="noStrike" cap="none" normalizeH="0" baseline="0" dirty="0">
                <a:ln>
                  <a:noFill/>
                </a:ln>
                <a:solidFill>
                  <a:schemeClr val="tx1"/>
                </a:solidFill>
                <a:effectLst/>
                <a:latin typeface="Arial Unicode MS"/>
              </a:rPr>
              <a:t>Game</a:t>
            </a:r>
            <a:r>
              <a:rPr kumimoji="0" lang="en-US" altLang="en-US" sz="1600" b="0" i="0" u="none" strike="noStrike" cap="none" normalizeH="0" baseline="0" dirty="0">
                <a:ln>
                  <a:noFill/>
                </a:ln>
                <a:solidFill>
                  <a:schemeClr val="tx1"/>
                </a:solidFill>
                <a:effectLst/>
              </a:rPr>
              <a:t> and </a:t>
            </a:r>
            <a:r>
              <a:rPr kumimoji="0" lang="en-US" altLang="en-US" sz="1600" b="0" i="0" u="none" strike="noStrike" cap="none" normalizeH="0" baseline="0" dirty="0">
                <a:ln>
                  <a:noFill/>
                </a:ln>
                <a:solidFill>
                  <a:schemeClr val="tx1"/>
                </a:solidFill>
                <a:effectLst/>
                <a:latin typeface="Arial Unicode MS"/>
              </a:rPr>
              <a:t>App</a:t>
            </a:r>
            <a:r>
              <a:rPr kumimoji="0" lang="en-US" altLang="en-US" sz="1600" b="0"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a:t>
            </a:r>
            <a:r>
              <a:rPr kumimoji="0" lang="en-US" altLang="en-US" sz="1600" b="0" i="0" u="none" strike="noStrike" cap="none" normalizeH="0" baseline="0" dirty="0">
                <a:ln>
                  <a:noFill/>
                </a:ln>
                <a:solidFill>
                  <a:schemeClr val="tx1"/>
                </a:solidFill>
                <a:effectLst/>
                <a:latin typeface="Arial Unicode MS"/>
              </a:rPr>
              <a:t>Game</a:t>
            </a:r>
            <a:r>
              <a:rPr kumimoji="0" lang="en-US" altLang="en-US" sz="1600" b="0" i="0" u="none" strike="noStrike" cap="none" normalizeH="0" baseline="0" dirty="0">
                <a:ln>
                  <a:noFill/>
                </a:ln>
                <a:solidFill>
                  <a:schemeClr val="tx1"/>
                </a:solidFill>
                <a:effectLst/>
              </a:rPr>
              <a:t> type appears to have slightly higher ratings overall compared to the </a:t>
            </a:r>
            <a:r>
              <a:rPr kumimoji="0" lang="en-US" altLang="en-US" sz="1600" b="0" i="0" u="none" strike="noStrike" cap="none" normalizeH="0" baseline="0" dirty="0">
                <a:ln>
                  <a:noFill/>
                </a:ln>
                <a:solidFill>
                  <a:schemeClr val="tx1"/>
                </a:solidFill>
                <a:effectLst/>
                <a:latin typeface="Arial Unicode MS"/>
              </a:rPr>
              <a:t>App</a:t>
            </a:r>
            <a:r>
              <a:rPr kumimoji="0" lang="en-US" altLang="en-US" sz="1600" b="0" i="0" u="none" strike="noStrike" cap="none" normalizeH="0" baseline="0" dirty="0">
                <a:ln>
                  <a:noFill/>
                </a:ln>
                <a:solidFill>
                  <a:schemeClr val="tx1"/>
                </a:solidFill>
                <a:effectLst/>
              </a:rPr>
              <a:t> type.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latin typeface="Arial" panose="020B0604020202020204" pitchFamily="34" charset="0"/>
              </a:rPr>
              <a:t>Content Rating Differences: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Among </a:t>
            </a:r>
            <a:r>
              <a:rPr kumimoji="0" lang="en-US" altLang="en-US" sz="1600" b="0" i="0" u="none" strike="noStrike" cap="none" normalizeH="0" baseline="0" dirty="0">
                <a:ln>
                  <a:noFill/>
                </a:ln>
                <a:solidFill>
                  <a:schemeClr val="tx1"/>
                </a:solidFill>
                <a:effectLst/>
                <a:latin typeface="Arial Unicode MS"/>
              </a:rPr>
              <a:t>Games</a:t>
            </a:r>
            <a:r>
              <a:rPr kumimoji="0" lang="en-US" altLang="en-US" sz="1600" b="0" i="0" u="none" strike="noStrike" cap="none" normalizeH="0" baseline="0" dirty="0">
                <a:ln>
                  <a:noFill/>
                </a:ln>
                <a:solidFill>
                  <a:schemeClr val="tx1"/>
                </a:solidFill>
                <a:effectLst/>
              </a:rPr>
              <a:t>, the </a:t>
            </a:r>
            <a:r>
              <a:rPr kumimoji="0" lang="en-US" altLang="en-US" sz="1600" b="0" i="0" u="none" strike="noStrike" cap="none" normalizeH="0" baseline="0" dirty="0">
                <a:ln>
                  <a:noFill/>
                </a:ln>
                <a:solidFill>
                  <a:schemeClr val="tx1"/>
                </a:solidFill>
                <a:effectLst/>
                <a:latin typeface="Arial Unicode MS"/>
              </a:rPr>
              <a:t>Everyone</a:t>
            </a:r>
            <a:r>
              <a:rPr kumimoji="0" lang="en-US" altLang="en-US" sz="1600" b="0" i="0" u="none" strike="noStrike" cap="none" normalizeH="0" baseline="0" dirty="0">
                <a:ln>
                  <a:noFill/>
                </a:ln>
                <a:solidFill>
                  <a:schemeClr val="tx1"/>
                </a:solidFill>
                <a:effectLst/>
              </a:rPr>
              <a:t> rating category has a slightly higher average rating than the </a:t>
            </a:r>
            <a:r>
              <a:rPr kumimoji="0" lang="en-US" altLang="en-US" sz="1600" b="0" i="0" u="none" strike="noStrike" cap="none" normalizeH="0" baseline="0" dirty="0">
                <a:ln>
                  <a:noFill/>
                </a:ln>
                <a:solidFill>
                  <a:schemeClr val="tx1"/>
                </a:solidFill>
                <a:effectLst/>
                <a:latin typeface="Arial Unicode MS"/>
              </a:rPr>
              <a:t>Teen</a:t>
            </a:r>
            <a:r>
              <a:rPr kumimoji="0" lang="en-US" altLang="en-US" sz="1600" b="0" i="0" u="none" strike="noStrike" cap="none" normalizeH="0" baseline="0" dirty="0">
                <a:ln>
                  <a:noFill/>
                </a:ln>
                <a:solidFill>
                  <a:schemeClr val="tx1"/>
                </a:solidFill>
                <a:effectLst/>
              </a:rPr>
              <a:t> category.</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For </a:t>
            </a:r>
            <a:r>
              <a:rPr kumimoji="0" lang="en-US" altLang="en-US" sz="1600" b="0" i="0" u="none" strike="noStrike" cap="none" normalizeH="0" baseline="0" dirty="0">
                <a:ln>
                  <a:noFill/>
                </a:ln>
                <a:solidFill>
                  <a:schemeClr val="tx1"/>
                </a:solidFill>
                <a:effectLst/>
                <a:latin typeface="Arial Unicode MS"/>
              </a:rPr>
              <a:t>Apps</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Everyone-rated</a:t>
            </a:r>
            <a:r>
              <a:rPr kumimoji="0" lang="en-US" altLang="en-US" sz="1600" b="0" i="0" u="none" strike="noStrike" cap="none" normalizeH="0" baseline="0" dirty="0">
                <a:ln>
                  <a:noFill/>
                </a:ln>
                <a:solidFill>
                  <a:schemeClr val="tx1"/>
                </a:solidFill>
                <a:effectLst/>
              </a:rPr>
              <a:t> apps generally receive higher ratings than </a:t>
            </a:r>
            <a:r>
              <a:rPr kumimoji="0" lang="en-US" altLang="en-US" sz="1600" b="0" i="0" u="none" strike="noStrike" cap="none" normalizeH="0" baseline="0" dirty="0">
                <a:ln>
                  <a:noFill/>
                </a:ln>
                <a:solidFill>
                  <a:schemeClr val="tx1"/>
                </a:solidFill>
                <a:effectLst/>
                <a:latin typeface="Arial Unicode MS"/>
              </a:rPr>
              <a:t>Teen-rated</a:t>
            </a:r>
            <a:r>
              <a:rPr kumimoji="0" lang="en-US" altLang="en-US" sz="1600" b="0" i="0" u="none" strike="noStrike" cap="none" normalizeH="0" baseline="0" dirty="0">
                <a:ln>
                  <a:noFill/>
                </a:ln>
                <a:solidFill>
                  <a:schemeClr val="tx1"/>
                </a:solidFill>
                <a:effectLst/>
              </a:rPr>
              <a:t> ones.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chemeClr val="tx1"/>
                </a:solidFill>
                <a:effectLst/>
                <a:latin typeface="Arial" panose="020B0604020202020204" pitchFamily="34" charset="0"/>
              </a:rPr>
              <a:t>Rating Range: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All ratings are within the 0 to 5 range, with no extreme outliers.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This analysis provides a visual overview of how app type and content rating affect average ratings.</a:t>
            </a:r>
          </a:p>
        </p:txBody>
      </p:sp>
    </p:spTree>
    <p:extLst>
      <p:ext uri="{BB962C8B-B14F-4D97-AF65-F5344CB8AC3E}">
        <p14:creationId xmlns:p14="http://schemas.microsoft.com/office/powerpoint/2010/main" val="2107679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D3E20-BA68-4A2D-EAAA-0B8188218DDF}"/>
              </a:ext>
            </a:extLst>
          </p:cNvPr>
          <p:cNvSpPr>
            <a:spLocks noGrp="1"/>
          </p:cNvSpPr>
          <p:nvPr>
            <p:ph type="title"/>
          </p:nvPr>
        </p:nvSpPr>
        <p:spPr>
          <a:xfrm>
            <a:off x="679508" y="0"/>
            <a:ext cx="7773338" cy="1166070"/>
          </a:xfrm>
        </p:spPr>
        <p:txBody>
          <a:bodyPr/>
          <a:lstStyle/>
          <a:p>
            <a:r>
              <a:rPr lang="en-US" dirty="0"/>
              <a:t>Outcomes from the above steps</a:t>
            </a:r>
            <a:endParaRPr lang="en-IN" dirty="0"/>
          </a:p>
        </p:txBody>
      </p:sp>
      <p:sp>
        <p:nvSpPr>
          <p:cNvPr id="3" name="Content Placeholder 2">
            <a:extLst>
              <a:ext uri="{FF2B5EF4-FFF2-40B4-BE49-F238E27FC236}">
                <a16:creationId xmlns:a16="http://schemas.microsoft.com/office/drawing/2014/main" id="{2D50D565-8D6F-AA79-114B-A70E9D8FFE2D}"/>
              </a:ext>
            </a:extLst>
          </p:cNvPr>
          <p:cNvSpPr>
            <a:spLocks noGrp="1"/>
          </p:cNvSpPr>
          <p:nvPr>
            <p:ph idx="1"/>
          </p:nvPr>
        </p:nvSpPr>
        <p:spPr>
          <a:xfrm>
            <a:off x="494950" y="838899"/>
            <a:ext cx="8498047" cy="5947795"/>
          </a:xfrm>
        </p:spPr>
        <p:txBody>
          <a:bodyPr>
            <a:normAutofit fontScale="85000" lnSpcReduction="20000"/>
          </a:bodyPr>
          <a:lstStyle/>
          <a:p>
            <a:r>
              <a:rPr lang="en-US" dirty="0"/>
              <a:t>By Doing the above Steps 1 and 2, we get:</a:t>
            </a:r>
          </a:p>
          <a:p>
            <a:r>
              <a:rPr lang="en-IN" dirty="0"/>
              <a:t>WE can see the columns such as Apps, Categories, Ratings, Reviews, size, installs, types, price, content ratings, genres, last updated, current versions, and Android versions.</a:t>
            </a:r>
          </a:p>
          <a:p>
            <a:r>
              <a:rPr lang="en-IN" dirty="0"/>
              <a:t>Datatypes of the dataset columns are object &amp; float.</a:t>
            </a:r>
          </a:p>
          <a:p>
            <a:r>
              <a:rPr lang="en-IN" dirty="0"/>
              <a:t>There are 10841 rows &amp; 13 columns.</a:t>
            </a:r>
          </a:p>
          <a:p>
            <a:r>
              <a:rPr lang="en-IN" dirty="0"/>
              <a:t>The only columns that have null values are App, Ratings, Type, Content rating, Android version, and current version. </a:t>
            </a:r>
          </a:p>
          <a:p>
            <a:r>
              <a:rPr lang="en-IN" dirty="0"/>
              <a:t>The duplicate values were also present in the dataset and the float values were converted into numeric.</a:t>
            </a:r>
          </a:p>
          <a:p>
            <a:r>
              <a:rPr lang="en-IN" dirty="0"/>
              <a:t>Only the last update and price were dropped from the dataset.</a:t>
            </a:r>
          </a:p>
          <a:p>
            <a:r>
              <a:rPr lang="en-IN" dirty="0"/>
              <a:t>Null values were filled with mean and MB size was Converted To kB.</a:t>
            </a:r>
          </a:p>
          <a:p>
            <a:r>
              <a:rPr lang="en-IN" dirty="0"/>
              <a:t>Boxplots were made for outlier detection but only Review column outliers were dropped.</a:t>
            </a:r>
          </a:p>
          <a:p>
            <a:r>
              <a:rPr lang="en-IN" dirty="0"/>
              <a:t>IQR was calculated and the last step EDA was done on the dataset.</a:t>
            </a:r>
          </a:p>
          <a:p>
            <a:r>
              <a:rPr lang="en-IN" dirty="0"/>
              <a:t>IN </a:t>
            </a:r>
            <a:r>
              <a:rPr lang="en-IN" dirty="0" err="1"/>
              <a:t>eDA</a:t>
            </a:r>
            <a:r>
              <a:rPr lang="en-IN" dirty="0"/>
              <a:t> graphs &amp; plots were made to compare &amp; to </a:t>
            </a:r>
            <a:r>
              <a:rPr lang="en-IN"/>
              <a:t>derive insights </a:t>
            </a:r>
            <a:r>
              <a:rPr lang="en-IN" dirty="0"/>
              <a:t>from the dataset.</a:t>
            </a:r>
          </a:p>
          <a:p>
            <a:endParaRPr lang="en-IN" dirty="0"/>
          </a:p>
        </p:txBody>
      </p:sp>
    </p:spTree>
    <p:extLst>
      <p:ext uri="{BB962C8B-B14F-4D97-AF65-F5344CB8AC3E}">
        <p14:creationId xmlns:p14="http://schemas.microsoft.com/office/powerpoint/2010/main" val="1207449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Tools Used</a:t>
            </a:r>
          </a:p>
        </p:txBody>
      </p:sp>
      <p:sp>
        <p:nvSpPr>
          <p:cNvPr id="4" name="Rectangle 1">
            <a:extLst>
              <a:ext uri="{FF2B5EF4-FFF2-40B4-BE49-F238E27FC236}">
                <a16:creationId xmlns:a16="http://schemas.microsoft.com/office/drawing/2014/main" id="{C628D2C1-88A0-C5A3-86A5-EDF33550D159}"/>
              </a:ext>
            </a:extLst>
          </p:cNvPr>
          <p:cNvSpPr>
            <a:spLocks noGrp="1" noChangeArrowheads="1"/>
          </p:cNvSpPr>
          <p:nvPr>
            <p:ph idx="1"/>
          </p:nvPr>
        </p:nvSpPr>
        <p:spPr bwMode="auto">
          <a:xfrm>
            <a:off x="383796" y="1748398"/>
            <a:ext cx="8376407"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Python</a:t>
            </a:r>
            <a:r>
              <a:rPr kumimoji="0" lang="en-US" altLang="en-US" sz="1800" b="0" i="0" u="none" strike="noStrike" cap="none" normalizeH="0" baseline="0" dirty="0">
                <a:ln>
                  <a:noFill/>
                </a:ln>
                <a:solidFill>
                  <a:schemeClr val="tx1"/>
                </a:solidFill>
                <a:effectLst/>
                <a:latin typeface="Arial" panose="020B0604020202020204" pitchFamily="34" charset="0"/>
              </a:rPr>
              <a:t> – Main programming language for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Pandas</a:t>
            </a:r>
            <a:r>
              <a:rPr kumimoji="0" lang="en-US" altLang="en-US" sz="1800" b="0" i="0" u="none" strike="noStrike" cap="none" normalizeH="0" baseline="0" dirty="0">
                <a:ln>
                  <a:noFill/>
                </a:ln>
                <a:solidFill>
                  <a:schemeClr val="tx1"/>
                </a:solidFill>
                <a:effectLst/>
                <a:latin typeface="Arial" panose="020B0604020202020204" pitchFamily="34" charset="0"/>
              </a:rPr>
              <a:t> – For data loading, cleaning, manipulation, and exploration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NumPy</a:t>
            </a:r>
            <a:r>
              <a:rPr kumimoji="0" lang="en-US" altLang="en-US" sz="1800" b="0" i="0" u="none" strike="noStrike" cap="none" normalizeH="0" baseline="0" dirty="0">
                <a:ln>
                  <a:noFill/>
                </a:ln>
                <a:solidFill>
                  <a:schemeClr val="tx1"/>
                </a:solidFill>
                <a:effectLst/>
                <a:latin typeface="Arial" panose="020B0604020202020204" pitchFamily="34" charset="0"/>
              </a:rPr>
              <a:t> – For handling numerical operations and arrays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Matplotlib</a:t>
            </a:r>
            <a:r>
              <a:rPr kumimoji="0" lang="en-US" altLang="en-US" sz="1800" b="0" i="0" u="none" strike="noStrike" cap="none" normalizeH="0" baseline="0" dirty="0">
                <a:ln>
                  <a:noFill/>
                </a:ln>
                <a:solidFill>
                  <a:schemeClr val="tx1"/>
                </a:solidFill>
                <a:effectLst/>
                <a:latin typeface="Arial" panose="020B0604020202020204" pitchFamily="34" charset="0"/>
              </a:rPr>
              <a:t> – For creating static data visualizations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Seaborn</a:t>
            </a:r>
            <a:r>
              <a:rPr kumimoji="0" lang="en-US" altLang="en-US" sz="1800" b="0" i="0" u="none" strike="noStrike" cap="none" normalizeH="0" baseline="0" dirty="0">
                <a:ln>
                  <a:noFill/>
                </a:ln>
                <a:solidFill>
                  <a:schemeClr val="tx1"/>
                </a:solidFill>
                <a:effectLst/>
                <a:latin typeface="Arial" panose="020B0604020202020204" pitchFamily="34" charset="0"/>
              </a:rPr>
              <a:t> – For advanced, aesthetic, and statistical plots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Jupyter</a:t>
            </a:r>
            <a:r>
              <a:rPr kumimoji="0" lang="en-US" altLang="en-US" sz="1800" b="1" i="0" u="none" strike="noStrike" cap="none" normalizeH="0" baseline="0" dirty="0">
                <a:ln>
                  <a:noFill/>
                </a:ln>
                <a:solidFill>
                  <a:schemeClr val="tx1"/>
                </a:solidFill>
                <a:effectLst/>
                <a:latin typeface="Arial" panose="020B0604020202020204" pitchFamily="34" charset="0"/>
              </a:rPr>
              <a:t> Notebook </a:t>
            </a:r>
            <a:r>
              <a:rPr kumimoji="0" lang="en-US" altLang="en-US" sz="1800" b="0" i="0" u="none" strike="noStrike" cap="none" normalizeH="0" baseline="0" dirty="0">
                <a:ln>
                  <a:noFill/>
                </a:ln>
                <a:solidFill>
                  <a:schemeClr val="tx1"/>
                </a:solidFill>
                <a:effectLst/>
                <a:latin typeface="Arial" panose="020B0604020202020204" pitchFamily="34" charset="0"/>
              </a:rPr>
              <a:t>– Interactive environment for code execution and visualization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Regular Expressions </a:t>
            </a:r>
            <a:r>
              <a:rPr kumimoji="0" lang="en-US" altLang="en-US" sz="1800" b="0" i="0" u="none" strike="noStrike" cap="none" normalizeH="0" baseline="0" dirty="0">
                <a:ln>
                  <a:noFill/>
                </a:ln>
                <a:solidFill>
                  <a:schemeClr val="tx1"/>
                </a:solidFill>
                <a:effectLst/>
                <a:latin typeface="Arial" panose="020B0604020202020204" pitchFamily="34" charset="0"/>
              </a:rPr>
              <a:t> – Used for cleaning and transforming string data like price, installs, and size columns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6F27-A878-4E78-EF56-9D9A7CD23952}"/>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E3F5BD97-C35D-81D8-82D5-A490D1EF5451}"/>
              </a:ext>
            </a:extLst>
          </p:cNvPr>
          <p:cNvSpPr>
            <a:spLocks noGrp="1"/>
          </p:cNvSpPr>
          <p:nvPr>
            <p:ph idx="1"/>
          </p:nvPr>
        </p:nvSpPr>
        <p:spPr/>
        <p:txBody>
          <a:bodyPr>
            <a:normAutofit/>
          </a:bodyPr>
          <a:lstStyle/>
          <a:p>
            <a:r>
              <a:rPr lang="en-US" dirty="0"/>
              <a:t>The Google Play Store is home to millions of Android applications spanning various categories, user bases, and functionalities. This project focuses on performing an </a:t>
            </a:r>
            <a:r>
              <a:rPr lang="en-US" b="1" dirty="0"/>
              <a:t>Exploratory Data Analysis (EDA)</a:t>
            </a:r>
            <a:r>
              <a:rPr lang="en-US" dirty="0"/>
              <a:t> of a real-world dataset containing metadata of apps listed on the Play Store.</a:t>
            </a:r>
            <a:br>
              <a:rPr lang="en-US" dirty="0"/>
            </a:br>
            <a:r>
              <a:rPr lang="en-US" dirty="0"/>
              <a:t>The aim is to uncover key patterns, clean the data for analysis, and visualize trends that impact app popularity, user engagement, and overall performance using Python-based data science tools.</a:t>
            </a:r>
            <a:endParaRPr lang="en-IN" dirty="0"/>
          </a:p>
        </p:txBody>
      </p:sp>
    </p:spTree>
    <p:extLst>
      <p:ext uri="{BB962C8B-B14F-4D97-AF65-F5344CB8AC3E}">
        <p14:creationId xmlns:p14="http://schemas.microsoft.com/office/powerpoint/2010/main" val="49608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Outcome &amp; Insights</a:t>
            </a:r>
          </a:p>
        </p:txBody>
      </p:sp>
      <p:sp>
        <p:nvSpPr>
          <p:cNvPr id="3" name="Content Placeholder 2"/>
          <p:cNvSpPr>
            <a:spLocks noGrp="1"/>
          </p:cNvSpPr>
          <p:nvPr>
            <p:ph idx="1"/>
          </p:nvPr>
        </p:nvSpPr>
        <p:spPr>
          <a:xfrm>
            <a:off x="457200" y="1600200"/>
            <a:ext cx="8229600" cy="5127771"/>
          </a:xfrm>
        </p:spPr>
        <p:txBody>
          <a:bodyPr>
            <a:normAutofit fontScale="85000" lnSpcReduction="10000"/>
          </a:bodyPr>
          <a:lstStyle/>
          <a:p>
            <a:pPr>
              <a:buFont typeface="Arial" panose="020B0604020202020204" pitchFamily="34" charset="0"/>
              <a:buChar char="•"/>
            </a:pPr>
            <a:r>
              <a:rPr lang="en-US" b="1" dirty="0"/>
              <a:t>Most apps are free</a:t>
            </a:r>
            <a:r>
              <a:rPr lang="en-US" dirty="0"/>
              <a:t>, and users tend to prefer free apps with good ratings and functionality.</a:t>
            </a:r>
          </a:p>
          <a:p>
            <a:pPr>
              <a:buFont typeface="Arial" panose="020B0604020202020204" pitchFamily="34" charset="0"/>
              <a:buChar char="•"/>
            </a:pPr>
            <a:r>
              <a:rPr lang="en-US" dirty="0"/>
              <a:t>The </a:t>
            </a:r>
            <a:r>
              <a:rPr lang="en-US" b="1" dirty="0"/>
              <a:t>average rating</a:t>
            </a:r>
            <a:r>
              <a:rPr lang="en-US" dirty="0"/>
              <a:t> of apps falls between </a:t>
            </a:r>
            <a:r>
              <a:rPr lang="en-US" b="1" dirty="0"/>
              <a:t>4.0 and 4.5</a:t>
            </a:r>
            <a:r>
              <a:rPr lang="en-US" dirty="0"/>
              <a:t>, indicating overall positive user feedback.</a:t>
            </a:r>
          </a:p>
          <a:p>
            <a:pPr>
              <a:buFont typeface="Arial" panose="020B0604020202020204" pitchFamily="34" charset="0"/>
              <a:buChar char="•"/>
            </a:pPr>
            <a:r>
              <a:rPr lang="en-US" b="1" dirty="0"/>
              <a:t>App category and type</a:t>
            </a:r>
            <a:r>
              <a:rPr lang="en-US" dirty="0"/>
              <a:t> significantly influence the number of </a:t>
            </a:r>
            <a:r>
              <a:rPr lang="en-US" b="1" dirty="0"/>
              <a:t>installs and ratings</a:t>
            </a:r>
            <a:r>
              <a:rPr lang="en-US" dirty="0"/>
              <a:t>.</a:t>
            </a:r>
          </a:p>
          <a:p>
            <a:pPr>
              <a:buFont typeface="Arial" panose="020B0604020202020204" pitchFamily="34" charset="0"/>
              <a:buChar char="•"/>
            </a:pPr>
            <a:r>
              <a:rPr lang="en-US" b="1" dirty="0"/>
              <a:t>Free apps</a:t>
            </a:r>
            <a:r>
              <a:rPr lang="en-US" dirty="0"/>
              <a:t> get more downloads but may have slightly lower average ratings compared to paid ones.</a:t>
            </a:r>
          </a:p>
          <a:p>
            <a:pPr>
              <a:buFont typeface="Arial" panose="020B0604020202020204" pitchFamily="34" charset="0"/>
              <a:buChar char="•"/>
            </a:pPr>
            <a:r>
              <a:rPr lang="en-US" dirty="0"/>
              <a:t>Some </a:t>
            </a:r>
            <a:r>
              <a:rPr lang="en-US" b="1" dirty="0"/>
              <a:t>outliers and missing values</a:t>
            </a:r>
            <a:r>
              <a:rPr lang="en-US" dirty="0"/>
              <a:t> in the dataset had to be removed or handled for clean analysis.</a:t>
            </a:r>
          </a:p>
          <a:p>
            <a:pPr>
              <a:buFont typeface="Arial" panose="020B0604020202020204" pitchFamily="34" charset="0"/>
              <a:buChar char="•"/>
            </a:pPr>
            <a:r>
              <a:rPr lang="en-US" dirty="0"/>
              <a:t>Visualizations helped identify trends like </a:t>
            </a:r>
            <a:r>
              <a:rPr lang="en-US" b="1" dirty="0"/>
              <a:t>popular categories</a:t>
            </a:r>
            <a:r>
              <a:rPr lang="en-US" dirty="0"/>
              <a:t>, </a:t>
            </a:r>
            <a:r>
              <a:rPr lang="en-US" b="1" dirty="0"/>
              <a:t>user preferences</a:t>
            </a:r>
            <a:r>
              <a:rPr lang="en-US" dirty="0"/>
              <a:t>, and </a:t>
            </a:r>
            <a:r>
              <a:rPr lang="en-US" b="1" dirty="0"/>
              <a:t>genre-specific performance</a:t>
            </a:r>
            <a:r>
              <a:rPr lang="en-US" dirty="0"/>
              <a:t>.</a:t>
            </a:r>
          </a:p>
          <a:p>
            <a:pPr>
              <a:buFont typeface="Arial" panose="020B0604020202020204" pitchFamily="34" charset="0"/>
              <a:buChar char="•"/>
            </a:pPr>
            <a:r>
              <a:rPr lang="en-US" dirty="0"/>
              <a:t>Strengthened practical skills in </a:t>
            </a:r>
            <a:r>
              <a:rPr lang="en-US" b="1" dirty="0"/>
              <a:t>Python-based EDA</a:t>
            </a:r>
            <a:r>
              <a:rPr lang="en-US" dirty="0"/>
              <a:t>, </a:t>
            </a:r>
            <a:r>
              <a:rPr lang="en-US" b="1" dirty="0"/>
              <a:t>data preprocessing</a:t>
            </a:r>
            <a:r>
              <a:rPr lang="en-US" dirty="0"/>
              <a:t>, and </a:t>
            </a:r>
            <a:r>
              <a:rPr lang="en-US" b="1" dirty="0"/>
              <a:t>data visualization</a:t>
            </a:r>
            <a:r>
              <a:rPr lang="en-US" dirty="0"/>
              <a:t> using </a:t>
            </a:r>
            <a:r>
              <a:rPr lang="en-US" b="1" dirty="0"/>
              <a:t>Pandas, Matplotlib, and Seaborn</a:t>
            </a:r>
            <a:r>
              <a:rPr lang="en-US" dirty="0"/>
              <a:t>.</a:t>
            </a:r>
          </a:p>
          <a:p>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774B5-0C22-2845-D68D-267694BD8988}"/>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183A09ED-4E71-B44C-5269-EE9308B31DE6}"/>
              </a:ext>
            </a:extLst>
          </p:cNvPr>
          <p:cNvSpPr>
            <a:spLocks noGrp="1"/>
          </p:cNvSpPr>
          <p:nvPr>
            <p:ph idx="1"/>
          </p:nvPr>
        </p:nvSpPr>
        <p:spPr>
          <a:xfrm>
            <a:off x="457200" y="1600200"/>
            <a:ext cx="8229600" cy="5085826"/>
          </a:xfrm>
        </p:spPr>
        <p:txBody>
          <a:bodyPr>
            <a:normAutofit fontScale="85000" lnSpcReduction="10000"/>
          </a:bodyPr>
          <a:lstStyle/>
          <a:p>
            <a:pPr>
              <a:buNone/>
            </a:pPr>
            <a:r>
              <a:rPr lang="en-US" dirty="0"/>
              <a:t>Through this project, we successfully explored and analyzed various aspects of apps on the Google Play Store.</a:t>
            </a:r>
            <a:br>
              <a:rPr lang="en-US" dirty="0"/>
            </a:br>
            <a:r>
              <a:rPr lang="en-US" dirty="0"/>
              <a:t>We observed that:</a:t>
            </a:r>
          </a:p>
          <a:p>
            <a:pPr>
              <a:buFont typeface="Arial" panose="020B0604020202020204" pitchFamily="34" charset="0"/>
              <a:buChar char="•"/>
            </a:pPr>
            <a:r>
              <a:rPr lang="en-US" b="1" dirty="0"/>
              <a:t>Free apps dominate</a:t>
            </a:r>
            <a:r>
              <a:rPr lang="en-US" dirty="0"/>
              <a:t> the platform.</a:t>
            </a:r>
          </a:p>
          <a:p>
            <a:pPr>
              <a:buFont typeface="Arial" panose="020B0604020202020204" pitchFamily="34" charset="0"/>
              <a:buChar char="•"/>
            </a:pPr>
            <a:r>
              <a:rPr lang="en-US" b="1" dirty="0"/>
              <a:t>Categories like Tools, Family, and Communication</a:t>
            </a:r>
            <a:r>
              <a:rPr lang="en-US" dirty="0"/>
              <a:t> are highly popular.</a:t>
            </a:r>
          </a:p>
          <a:p>
            <a:pPr>
              <a:buFont typeface="Arial" panose="020B0604020202020204" pitchFamily="34" charset="0"/>
              <a:buChar char="•"/>
            </a:pPr>
            <a:r>
              <a:rPr lang="en-US" b="1" dirty="0"/>
              <a:t>App ratings, reviews, and installs</a:t>
            </a:r>
            <a:r>
              <a:rPr lang="en-US" dirty="0"/>
              <a:t> are interconnected indicators of performance.</a:t>
            </a:r>
          </a:p>
          <a:p>
            <a:pPr>
              <a:buFont typeface="Arial" panose="020B0604020202020204" pitchFamily="34" charset="0"/>
              <a:buChar char="•"/>
            </a:pPr>
            <a:r>
              <a:rPr lang="en-US" dirty="0"/>
              <a:t>Data cleaning played a crucial role in making the analysis meaningful.</a:t>
            </a:r>
          </a:p>
          <a:p>
            <a:pPr>
              <a:buFont typeface="Arial" panose="020B0604020202020204" pitchFamily="34" charset="0"/>
              <a:buChar char="•"/>
            </a:pPr>
            <a:r>
              <a:rPr lang="en-US" dirty="0"/>
              <a:t>The project reinforced key EDA techniques and Python skills relevant for real-world data science tasks.</a:t>
            </a:r>
          </a:p>
          <a:p>
            <a:r>
              <a:rPr lang="en-US" dirty="0"/>
              <a:t>This analysis can assist developers and businesses in understanding what drives success on the Play Store and help in strategic app development and marketing.</a:t>
            </a:r>
          </a:p>
          <a:p>
            <a:endParaRPr lang="en-IN" dirty="0"/>
          </a:p>
        </p:txBody>
      </p:sp>
    </p:spTree>
    <p:extLst>
      <p:ext uri="{BB962C8B-B14F-4D97-AF65-F5344CB8AC3E}">
        <p14:creationId xmlns:p14="http://schemas.microsoft.com/office/powerpoint/2010/main" val="2809487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Objective</a:t>
            </a:r>
          </a:p>
        </p:txBody>
      </p:sp>
      <p:sp>
        <p:nvSpPr>
          <p:cNvPr id="3" name="Content Placeholder 2"/>
          <p:cNvSpPr>
            <a:spLocks noGrp="1"/>
          </p:cNvSpPr>
          <p:nvPr>
            <p:ph idx="1"/>
          </p:nvPr>
        </p:nvSpPr>
        <p:spPr>
          <a:xfrm>
            <a:off x="457200" y="1600200"/>
            <a:ext cx="8229600" cy="4983162"/>
          </a:xfrm>
        </p:spPr>
        <p:txBody>
          <a:bodyPr>
            <a:normAutofit/>
          </a:bodyPr>
          <a:lstStyle/>
          <a:p>
            <a:pPr>
              <a:buFont typeface="Arial" panose="020B0604020202020204" pitchFamily="34" charset="0"/>
              <a:buChar char="•"/>
            </a:pPr>
            <a:r>
              <a:rPr lang="en-US" dirty="0"/>
              <a:t>To perform Exploratory Data Analysis (EDA) on the Google Play Store dataset.</a:t>
            </a:r>
          </a:p>
          <a:p>
            <a:pPr>
              <a:buFont typeface="Arial" panose="020B0604020202020204" pitchFamily="34" charset="0"/>
              <a:buChar char="•"/>
            </a:pPr>
            <a:r>
              <a:rPr lang="en-US" dirty="0"/>
              <a:t>To uncover insights into app characteristics such as category, ratings, reviews, price, installs, and content rating.</a:t>
            </a:r>
          </a:p>
          <a:p>
            <a:pPr>
              <a:buFont typeface="Arial" panose="020B0604020202020204" pitchFamily="34" charset="0"/>
              <a:buChar char="•"/>
            </a:pPr>
            <a:r>
              <a:rPr lang="en-US" dirty="0"/>
              <a:t>To clean and preprocess the data for accurate analysis.</a:t>
            </a:r>
          </a:p>
          <a:p>
            <a:pPr>
              <a:buFont typeface="Arial" panose="020B0604020202020204" pitchFamily="34" charset="0"/>
              <a:buChar char="•"/>
            </a:pPr>
            <a:r>
              <a:rPr lang="en-US" dirty="0"/>
              <a:t>To visualize trends and patterns that influence app popularity and performance.</a:t>
            </a:r>
          </a:p>
          <a:p>
            <a:pPr>
              <a:buFont typeface="Arial" panose="020B0604020202020204" pitchFamily="34" charset="0"/>
              <a:buChar char="•"/>
            </a:pPr>
            <a:r>
              <a:rPr lang="en-US" dirty="0"/>
              <a:t>To strengthen understanding of Python libraries like Pandas, Matplotlib, and Seaborn for data analysis and visualization.</a:t>
            </a:r>
          </a:p>
          <a:p>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31BD6-02F6-8202-570B-4527AFC316D9}"/>
              </a:ext>
            </a:extLst>
          </p:cNvPr>
          <p:cNvSpPr>
            <a:spLocks noGrp="1"/>
          </p:cNvSpPr>
          <p:nvPr>
            <p:ph type="title"/>
          </p:nvPr>
        </p:nvSpPr>
        <p:spPr/>
        <p:txBody>
          <a:bodyPr/>
          <a:lstStyle/>
          <a:p>
            <a:r>
              <a:rPr lang="en-IN" dirty="0"/>
              <a:t>Table of Contents</a:t>
            </a:r>
          </a:p>
        </p:txBody>
      </p:sp>
      <p:sp>
        <p:nvSpPr>
          <p:cNvPr id="4" name="Rectangle 1">
            <a:extLst>
              <a:ext uri="{FF2B5EF4-FFF2-40B4-BE49-F238E27FC236}">
                <a16:creationId xmlns:a16="http://schemas.microsoft.com/office/drawing/2014/main" id="{849E5517-D90D-80DB-8D4C-A864BC057ABC}"/>
              </a:ext>
            </a:extLst>
          </p:cNvPr>
          <p:cNvSpPr>
            <a:spLocks noGrp="1" noChangeArrowheads="1"/>
          </p:cNvSpPr>
          <p:nvPr>
            <p:ph idx="1"/>
          </p:nvPr>
        </p:nvSpPr>
        <p:spPr bwMode="auto">
          <a:xfrm>
            <a:off x="1718975" y="2339579"/>
            <a:ext cx="570604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Introduction &amp; Objective</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Dataset Description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1: Understanding the Dataset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2: Data Cleaning</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3: Exploratory Data Analysis (EDA)</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4: Visual Insights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Tools Used</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Outcomes &amp; Insights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b="1" dirty="0">
                <a:latin typeface="Times New Roman" panose="02020603050405020304" pitchFamily="18" charset="0"/>
                <a:cs typeface="Times New Roman" panose="02020603050405020304" pitchFamily="18" charset="0"/>
              </a:rPr>
              <a:t>Conclusion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3939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707" y="159492"/>
            <a:ext cx="7344561" cy="603906"/>
          </a:xfrm>
        </p:spPr>
        <p:txBody>
          <a:bodyPr>
            <a:normAutofit/>
          </a:bodyPr>
          <a:lstStyle/>
          <a:p>
            <a:r>
              <a:rPr sz="3200" dirty="0">
                <a:solidFill>
                  <a:schemeClr val="tx2"/>
                </a:solidFill>
              </a:rPr>
              <a:t>Dataset Description</a:t>
            </a:r>
          </a:p>
        </p:txBody>
      </p:sp>
      <p:sp>
        <p:nvSpPr>
          <p:cNvPr id="3" name="Content Placeholder 2"/>
          <p:cNvSpPr>
            <a:spLocks noGrp="1"/>
          </p:cNvSpPr>
          <p:nvPr>
            <p:ph idx="1"/>
          </p:nvPr>
        </p:nvSpPr>
        <p:spPr>
          <a:xfrm>
            <a:off x="807439" y="768640"/>
            <a:ext cx="8003095" cy="1169216"/>
          </a:xfrm>
        </p:spPr>
        <p:txBody>
          <a:bodyPr>
            <a:normAutofit fontScale="92500" lnSpcReduction="20000"/>
          </a:bodyPr>
          <a:lstStyle/>
          <a:p>
            <a:pPr marL="0" indent="0">
              <a:buNone/>
            </a:pPr>
            <a:r>
              <a:rPr lang="en-US" sz="2400" dirty="0"/>
              <a:t>The dataset used for this project is a collection of metadata from apps published on the Google Play Store. It contains information about:</a:t>
            </a:r>
          </a:p>
          <a:p>
            <a:pPr marL="0" indent="0">
              <a:buNone/>
            </a:pPr>
            <a:endParaRPr lang="en-US" dirty="0"/>
          </a:p>
        </p:txBody>
      </p:sp>
      <p:pic>
        <p:nvPicPr>
          <p:cNvPr id="22" name="Picture 21">
            <a:extLst>
              <a:ext uri="{FF2B5EF4-FFF2-40B4-BE49-F238E27FC236}">
                <a16:creationId xmlns:a16="http://schemas.microsoft.com/office/drawing/2014/main" id="{B20B68F0-53C5-8C64-DDF3-0371A1496C11}"/>
              </a:ext>
            </a:extLst>
          </p:cNvPr>
          <p:cNvPicPr>
            <a:picLocks noChangeAspect="1"/>
          </p:cNvPicPr>
          <p:nvPr/>
        </p:nvPicPr>
        <p:blipFill>
          <a:blip r:embed="rId2"/>
          <a:stretch>
            <a:fillRect/>
          </a:stretch>
        </p:blipFill>
        <p:spPr>
          <a:xfrm>
            <a:off x="1026150" y="1846034"/>
            <a:ext cx="7209145" cy="47933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9292" y="199068"/>
            <a:ext cx="6384022" cy="606275"/>
          </a:xfrm>
        </p:spPr>
        <p:txBody>
          <a:bodyPr>
            <a:normAutofit/>
          </a:bodyPr>
          <a:lstStyle/>
          <a:p>
            <a:r>
              <a:rPr sz="3200" dirty="0"/>
              <a:t>Step 1 - Understand the Dataset</a:t>
            </a:r>
          </a:p>
        </p:txBody>
      </p:sp>
      <p:sp>
        <p:nvSpPr>
          <p:cNvPr id="3" name="Content Placeholder 2"/>
          <p:cNvSpPr>
            <a:spLocks noGrp="1"/>
          </p:cNvSpPr>
          <p:nvPr>
            <p:ph idx="1"/>
          </p:nvPr>
        </p:nvSpPr>
        <p:spPr>
          <a:xfrm>
            <a:off x="381699" y="931178"/>
            <a:ext cx="8229600" cy="5788403"/>
          </a:xfrm>
        </p:spPr>
        <p:txBody>
          <a:bodyPr>
            <a:normAutofit fontScale="47500" lnSpcReduction="20000"/>
          </a:bodyPr>
          <a:lstStyle/>
          <a:p>
            <a:pPr algn="just"/>
            <a:r>
              <a:rPr sz="2400" dirty="0"/>
              <a:t>1.1 Load dataset using Pandas</a:t>
            </a:r>
            <a:r>
              <a:rPr lang="en-US" sz="2400" dirty="0"/>
              <a:t>?</a:t>
            </a:r>
          </a:p>
          <a:p>
            <a:pPr algn="just">
              <a:buFont typeface="Wingdings" panose="05000000000000000000" pitchFamily="2" charset="2"/>
              <a:buChar char="à"/>
            </a:pPr>
            <a:r>
              <a:rPr lang="en-US" sz="2000" dirty="0">
                <a:sym typeface="Wingdings" panose="05000000000000000000" pitchFamily="2" charset="2"/>
              </a:rPr>
              <a:t>Loading the dataset is the first step in Data Understanding, it is done by importing the libraries and then loading the dataset.</a:t>
            </a:r>
          </a:p>
          <a:p>
            <a:pPr algn="just">
              <a:buFont typeface="Wingdings" panose="05000000000000000000" pitchFamily="2" charset="2"/>
              <a:buChar char="à"/>
            </a:pPr>
            <a:r>
              <a:rPr lang="en-US" sz="2000" dirty="0">
                <a:sym typeface="Wingdings" panose="05000000000000000000" pitchFamily="2" charset="2"/>
              </a:rPr>
              <a:t>Importing necessary libraries( matplotlib, </a:t>
            </a:r>
            <a:r>
              <a:rPr lang="en-US" sz="2000" dirty="0" err="1">
                <a:sym typeface="Wingdings" panose="05000000000000000000" pitchFamily="2" charset="2"/>
              </a:rPr>
              <a:t>numpy</a:t>
            </a:r>
            <a:r>
              <a:rPr lang="en-US" sz="2000" dirty="0">
                <a:sym typeface="Wingdings" panose="05000000000000000000" pitchFamily="2" charset="2"/>
              </a:rPr>
              <a:t> , seaborn and pandas)</a:t>
            </a:r>
          </a:p>
          <a:p>
            <a:pPr algn="just">
              <a:buFont typeface="Wingdings" panose="05000000000000000000" pitchFamily="2" charset="2"/>
              <a:buChar char="à"/>
            </a:pPr>
            <a:r>
              <a:rPr lang="en-US" sz="2000" dirty="0">
                <a:sym typeface="Wingdings" panose="05000000000000000000" pitchFamily="2" charset="2"/>
              </a:rPr>
              <a:t>Then we load the dataset using pd. read command.</a:t>
            </a:r>
          </a:p>
          <a:p>
            <a:pPr algn="just">
              <a:buFont typeface="Wingdings" panose="05000000000000000000" pitchFamily="2" charset="2"/>
              <a:buChar char="à"/>
            </a:pPr>
            <a:r>
              <a:rPr lang="en-US" sz="2000" dirty="0" err="1">
                <a:sym typeface="Wingdings" panose="05000000000000000000" pitchFamily="2" charset="2"/>
              </a:rPr>
              <a:t>df</a:t>
            </a:r>
            <a:r>
              <a:rPr lang="en-US" sz="2000" dirty="0">
                <a:sym typeface="Wingdings" panose="05000000000000000000" pitchFamily="2" charset="2"/>
              </a:rPr>
              <a:t>=</a:t>
            </a:r>
            <a:r>
              <a:rPr lang="en-US" sz="2000" dirty="0" err="1">
                <a:sym typeface="Wingdings" panose="05000000000000000000" pitchFamily="2" charset="2"/>
              </a:rPr>
              <a:t>pd.read_file</a:t>
            </a:r>
            <a:r>
              <a:rPr lang="en-US" sz="2000" dirty="0">
                <a:sym typeface="Wingdings" panose="05000000000000000000" pitchFamily="2" charset="2"/>
              </a:rPr>
              <a:t> format(‘</a:t>
            </a:r>
            <a:r>
              <a:rPr lang="en-US" sz="2000" dirty="0" err="1">
                <a:sym typeface="Wingdings" panose="05000000000000000000" pitchFamily="2" charset="2"/>
              </a:rPr>
              <a:t>filename.extension</a:t>
            </a:r>
            <a:r>
              <a:rPr lang="en-US" sz="2000" dirty="0">
                <a:sym typeface="Wingdings" panose="05000000000000000000" pitchFamily="2" charset="2"/>
              </a:rPr>
              <a:t>’)</a:t>
            </a:r>
          </a:p>
          <a:p>
            <a:pPr algn="just">
              <a:buFont typeface="Wingdings" panose="05000000000000000000" pitchFamily="2" charset="2"/>
              <a:buChar char="à"/>
            </a:pPr>
            <a:r>
              <a:rPr lang="en-US" sz="2000" dirty="0" err="1"/>
              <a:t>df</a:t>
            </a:r>
            <a:endParaRPr lang="en-US" sz="2000" dirty="0"/>
          </a:p>
          <a:p>
            <a:pPr algn="just">
              <a:buFont typeface="Wingdings" panose="05000000000000000000" pitchFamily="2" charset="2"/>
              <a:buChar char="à"/>
            </a:pPr>
            <a:r>
              <a:rPr lang="en-US" dirty="0"/>
              <a:t>it shows us the loaded dataset.</a:t>
            </a:r>
            <a:endParaRPr sz="2000" dirty="0"/>
          </a:p>
          <a:p>
            <a:pPr algn="just"/>
            <a:r>
              <a:rPr sz="2400" dirty="0"/>
              <a:t>1.2 Display basic info using </a:t>
            </a:r>
            <a:r>
              <a:rPr sz="2400" dirty="0" err="1"/>
              <a:t>df.head</a:t>
            </a:r>
            <a:r>
              <a:rPr sz="2400" dirty="0"/>
              <a:t>(), df.info(), </a:t>
            </a:r>
            <a:r>
              <a:rPr sz="2400" dirty="0" err="1"/>
              <a:t>df.describe</a:t>
            </a:r>
            <a:r>
              <a:rPr sz="2400" dirty="0"/>
              <a:t>()</a:t>
            </a:r>
            <a:r>
              <a:rPr lang="en-US" sz="2400" dirty="0"/>
              <a:t>?</a:t>
            </a:r>
          </a:p>
          <a:p>
            <a:pPr algn="just"/>
            <a:r>
              <a:rPr lang="en-US" sz="2000" dirty="0" err="1"/>
              <a:t>df.head</a:t>
            </a:r>
            <a:r>
              <a:rPr lang="en-US" sz="2000" dirty="0"/>
              <a:t>(): It is used to display the top 5 rows of the dataset.</a:t>
            </a:r>
          </a:p>
          <a:p>
            <a:pPr algn="just"/>
            <a:r>
              <a:rPr lang="en-US" dirty="0"/>
              <a:t>By using this command we saw the top displayed rows.</a:t>
            </a:r>
            <a:endParaRPr lang="en-US" sz="2000" dirty="0"/>
          </a:p>
          <a:p>
            <a:pPr algn="just"/>
            <a:r>
              <a:rPr lang="en-US" sz="2200" dirty="0"/>
              <a:t>df.info(): It is used to display the data type of the dataset.</a:t>
            </a:r>
          </a:p>
          <a:p>
            <a:pPr algn="just"/>
            <a:r>
              <a:rPr lang="en-US" sz="2200" dirty="0"/>
              <a:t>this command shows us the info of data type and Data columns.</a:t>
            </a:r>
          </a:p>
          <a:p>
            <a:pPr algn="just"/>
            <a:r>
              <a:rPr lang="en-US" sz="2200" dirty="0" err="1"/>
              <a:t>df.describe</a:t>
            </a:r>
            <a:r>
              <a:rPr lang="en-US" sz="2200" dirty="0"/>
              <a:t>(): it is used to display the descriptive or statistical summary of the dataset.</a:t>
            </a:r>
          </a:p>
          <a:p>
            <a:pPr algn="just"/>
            <a:r>
              <a:rPr lang="en-US" sz="2200" dirty="0"/>
              <a:t>this shows us the  descriptive summary of the dataset</a:t>
            </a:r>
            <a:endParaRPr sz="2200" dirty="0"/>
          </a:p>
          <a:p>
            <a:pPr algn="just"/>
            <a:r>
              <a:rPr sz="2400" dirty="0"/>
              <a:t>1.3 Identify columns with missing values using </a:t>
            </a:r>
            <a:r>
              <a:rPr sz="2400" dirty="0" err="1"/>
              <a:t>df.isnull</a:t>
            </a:r>
            <a:r>
              <a:rPr sz="2400" dirty="0"/>
              <a:t>().sum()</a:t>
            </a:r>
            <a:r>
              <a:rPr lang="en-US" sz="2400" dirty="0"/>
              <a:t>?</a:t>
            </a:r>
          </a:p>
          <a:p>
            <a:pPr algn="just"/>
            <a:r>
              <a:rPr lang="en-US" sz="2200" dirty="0" err="1"/>
              <a:t>df.isnull</a:t>
            </a:r>
            <a:r>
              <a:rPr lang="en-US" sz="2200" dirty="0"/>
              <a:t>().sum(): it is used to identify null values in the dataset, it shows us the null values .</a:t>
            </a:r>
          </a:p>
          <a:p>
            <a:pPr algn="just"/>
            <a:r>
              <a:rPr lang="en-US" sz="2200" dirty="0" err="1"/>
              <a:t>df.duplicated</a:t>
            </a:r>
            <a:r>
              <a:rPr lang="en-US" sz="2200" dirty="0"/>
              <a:t>(): it is used to show duplicates present in the dataset.</a:t>
            </a:r>
            <a:endParaRPr sz="2200" dirty="0"/>
          </a:p>
          <a:p>
            <a:pPr algn="just"/>
            <a:r>
              <a:rPr sz="2400" dirty="0"/>
              <a:t>1.4Check unique values for categorical columns like Category, Type, </a:t>
            </a:r>
            <a:r>
              <a:rPr lang="en-US" sz="2400" dirty="0"/>
              <a:t>and </a:t>
            </a:r>
            <a:r>
              <a:rPr sz="2400" dirty="0"/>
              <a:t>Content Rating</a:t>
            </a:r>
            <a:r>
              <a:rPr lang="en-US" sz="2400" dirty="0"/>
              <a:t>?</a:t>
            </a:r>
          </a:p>
          <a:p>
            <a:pPr algn="just"/>
            <a:r>
              <a:rPr lang="en-US" sz="2400" dirty="0" err="1"/>
              <a:t>df</a:t>
            </a:r>
            <a:r>
              <a:rPr lang="en-US" sz="2400" dirty="0"/>
              <a:t>.[‘</a:t>
            </a:r>
            <a:r>
              <a:rPr lang="en-US" sz="2400" dirty="0" err="1"/>
              <a:t>column_name</a:t>
            </a:r>
            <a:r>
              <a:rPr lang="en-US" sz="2400" dirty="0"/>
              <a:t>’].unique(): it is used to show unique values present in the columns.</a:t>
            </a:r>
          </a:p>
          <a:p>
            <a:pPr algn="just"/>
            <a:r>
              <a:rPr lang="en-US" sz="2400" dirty="0" err="1"/>
              <a:t>df.nunique</a:t>
            </a:r>
            <a:r>
              <a:rPr lang="en-US" sz="2400" dirty="0"/>
              <a:t>(): To check the no of unique values present in the dataset.</a:t>
            </a:r>
            <a:endParaRPr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3652"/>
          </a:xfrm>
        </p:spPr>
        <p:txBody>
          <a:bodyPr>
            <a:normAutofit/>
          </a:bodyPr>
          <a:lstStyle/>
          <a:p>
            <a:r>
              <a:rPr dirty="0"/>
              <a:t>Step 2 - Data Cleaning</a:t>
            </a:r>
          </a:p>
        </p:txBody>
      </p:sp>
      <p:sp>
        <p:nvSpPr>
          <p:cNvPr id="3" name="Content Placeholder 2"/>
          <p:cNvSpPr>
            <a:spLocks noGrp="1"/>
          </p:cNvSpPr>
          <p:nvPr>
            <p:ph idx="1"/>
          </p:nvPr>
        </p:nvSpPr>
        <p:spPr>
          <a:xfrm>
            <a:off x="457200" y="1073791"/>
            <a:ext cx="8229600" cy="5670957"/>
          </a:xfrm>
        </p:spPr>
        <p:txBody>
          <a:bodyPr>
            <a:normAutofit fontScale="32500" lnSpcReduction="20000"/>
          </a:bodyPr>
          <a:lstStyle/>
          <a:p>
            <a:pPr marL="0" indent="0">
              <a:buNone/>
            </a:pPr>
            <a:r>
              <a:rPr dirty="0"/>
              <a:t>2.1 Remove duplicates and rows with missing target values</a:t>
            </a:r>
            <a:endParaRPr lang="en-US" dirty="0"/>
          </a:p>
          <a:p>
            <a:pPr marL="0" indent="0">
              <a:buNone/>
            </a:pPr>
            <a:r>
              <a:rPr lang="en-US" sz="2000" dirty="0" err="1"/>
              <a:t>df.drop_duplicates</a:t>
            </a:r>
            <a:r>
              <a:rPr lang="en-US" sz="2000" dirty="0"/>
              <a:t>(): it is done to drop the duplicate values of the dataset.</a:t>
            </a:r>
          </a:p>
          <a:p>
            <a:pPr marL="0" indent="0">
              <a:buNone/>
            </a:pPr>
            <a:r>
              <a:rPr lang="en-US" sz="2000" dirty="0" err="1"/>
              <a:t>df.fillna</a:t>
            </a:r>
            <a:r>
              <a:rPr lang="en-US" sz="2000" dirty="0"/>
              <a:t>(‘</a:t>
            </a:r>
            <a:r>
              <a:rPr lang="en-US" sz="2000" dirty="0" err="1"/>
              <a:t>column_name</a:t>
            </a:r>
            <a:r>
              <a:rPr lang="en-US" sz="2000" dirty="0"/>
              <a:t>’): it is done to fill the missing values of the dataset with mean or any other value. </a:t>
            </a:r>
            <a:endParaRPr sz="2000" dirty="0"/>
          </a:p>
          <a:p>
            <a:pPr marL="0" indent="0">
              <a:buNone/>
            </a:pPr>
            <a:r>
              <a:rPr dirty="0"/>
              <a:t>2.2 Convert 'Installs' and 'Price' to numeric values</a:t>
            </a:r>
            <a:endParaRPr lang="en-US" dirty="0"/>
          </a:p>
          <a:p>
            <a:pPr marL="0" indent="0">
              <a:buNone/>
            </a:pPr>
            <a:r>
              <a:rPr lang="en-US" dirty="0" err="1"/>
              <a:t>df</a:t>
            </a:r>
            <a:r>
              <a:rPr lang="en-US" dirty="0"/>
              <a:t>['Installs'].</a:t>
            </a:r>
            <a:r>
              <a:rPr lang="en-US" dirty="0" err="1"/>
              <a:t>fillna</a:t>
            </a:r>
            <a:r>
              <a:rPr lang="en-US" dirty="0"/>
              <a:t>(</a:t>
            </a:r>
            <a:r>
              <a:rPr lang="en-US" dirty="0" err="1"/>
              <a:t>df</a:t>
            </a:r>
            <a:r>
              <a:rPr lang="en-US" dirty="0"/>
              <a:t>['Installs'].mean(),</a:t>
            </a:r>
            <a:r>
              <a:rPr lang="en-US" dirty="0" err="1"/>
              <a:t>inplace</a:t>
            </a:r>
            <a:r>
              <a:rPr lang="en-US" dirty="0"/>
              <a:t>=True)</a:t>
            </a:r>
          </a:p>
          <a:p>
            <a:pPr marL="0" indent="0">
              <a:buNone/>
            </a:pPr>
            <a:r>
              <a:rPr lang="en-US" dirty="0"/>
              <a:t>using this formula we can convert float or other </a:t>
            </a:r>
            <a:r>
              <a:rPr lang="en-US" dirty="0" err="1"/>
              <a:t>dtype</a:t>
            </a:r>
            <a:r>
              <a:rPr lang="en-US" dirty="0"/>
              <a:t> value to numeric.</a:t>
            </a:r>
          </a:p>
          <a:p>
            <a:pPr marL="0" indent="0">
              <a:buNone/>
            </a:pPr>
            <a:r>
              <a:rPr dirty="0"/>
              <a:t>2.3 Standardize app sizes to MB/KB</a:t>
            </a:r>
            <a:endParaRPr lang="en-US" dirty="0"/>
          </a:p>
          <a:p>
            <a:pPr marL="0" indent="0">
              <a:buNone/>
            </a:pPr>
            <a:r>
              <a:rPr lang="en-IN" dirty="0"/>
              <a:t>def </a:t>
            </a:r>
            <a:r>
              <a:rPr lang="en-IN" dirty="0" err="1"/>
              <a:t>convert_size</a:t>
            </a:r>
            <a:r>
              <a:rPr lang="en-IN" dirty="0"/>
              <a:t>(size):  </a:t>
            </a:r>
          </a:p>
          <a:p>
            <a:pPr marL="0" indent="0">
              <a:buNone/>
            </a:pPr>
            <a:r>
              <a:rPr lang="en-IN" dirty="0"/>
              <a:t>  if </a:t>
            </a:r>
            <a:r>
              <a:rPr lang="en-IN" dirty="0" err="1"/>
              <a:t>isinstance</a:t>
            </a:r>
            <a:r>
              <a:rPr lang="en-IN" dirty="0"/>
              <a:t>(size, str):        </a:t>
            </a:r>
          </a:p>
          <a:p>
            <a:pPr marL="0" indent="0">
              <a:buNone/>
            </a:pPr>
            <a:r>
              <a:rPr lang="en-IN" dirty="0"/>
              <a:t>size = </a:t>
            </a:r>
            <a:r>
              <a:rPr lang="en-IN" dirty="0" err="1"/>
              <a:t>size.strip</a:t>
            </a:r>
            <a:r>
              <a:rPr lang="en-IN" dirty="0"/>
              <a:t>()        </a:t>
            </a:r>
          </a:p>
          <a:p>
            <a:pPr marL="0" indent="0">
              <a:buNone/>
            </a:pPr>
            <a:r>
              <a:rPr lang="en-IN" dirty="0"/>
              <a:t>if </a:t>
            </a:r>
            <a:r>
              <a:rPr lang="en-IN" dirty="0" err="1"/>
              <a:t>size.endswith</a:t>
            </a:r>
            <a:r>
              <a:rPr lang="en-IN" dirty="0"/>
              <a:t>('M'):            </a:t>
            </a:r>
          </a:p>
          <a:p>
            <a:pPr marL="0" indent="0">
              <a:buNone/>
            </a:pPr>
            <a:r>
              <a:rPr lang="en-IN" dirty="0"/>
              <a:t>return float(size[:-1])        </a:t>
            </a:r>
          </a:p>
          <a:p>
            <a:pPr marL="0" indent="0">
              <a:buNone/>
            </a:pPr>
            <a:r>
              <a:rPr lang="en-IN" dirty="0" err="1"/>
              <a:t>elif</a:t>
            </a:r>
            <a:r>
              <a:rPr lang="en-IN" dirty="0"/>
              <a:t> </a:t>
            </a:r>
            <a:r>
              <a:rPr lang="en-IN" dirty="0" err="1"/>
              <a:t>size.endswith</a:t>
            </a:r>
            <a:r>
              <a:rPr lang="en-IN" dirty="0"/>
              <a:t>('k'):            </a:t>
            </a:r>
          </a:p>
          <a:p>
            <a:pPr marL="0" indent="0">
              <a:buNone/>
            </a:pPr>
            <a:r>
              <a:rPr lang="en-IN" dirty="0"/>
              <a:t>return float(size[:-1]) / 1024  # Convert KB to MB        </a:t>
            </a:r>
          </a:p>
          <a:p>
            <a:pPr marL="0" indent="0">
              <a:buNone/>
            </a:pPr>
            <a:r>
              <a:rPr lang="en-IN" dirty="0" err="1"/>
              <a:t>elif</a:t>
            </a:r>
            <a:r>
              <a:rPr lang="en-IN" dirty="0"/>
              <a:t> </a:t>
            </a:r>
            <a:r>
              <a:rPr lang="en-IN" dirty="0" err="1"/>
              <a:t>size.lower</a:t>
            </a:r>
            <a:r>
              <a:rPr lang="en-IN" dirty="0"/>
              <a:t>() == 'varies with device' or size == '':            </a:t>
            </a:r>
          </a:p>
          <a:p>
            <a:pPr marL="0" indent="0">
              <a:buNone/>
            </a:pPr>
            <a:r>
              <a:rPr lang="en-IN" dirty="0"/>
              <a:t>return </a:t>
            </a:r>
            <a:r>
              <a:rPr lang="en-IN" dirty="0" err="1"/>
              <a:t>np.nan</a:t>
            </a:r>
            <a:r>
              <a:rPr lang="en-IN" dirty="0"/>
              <a:t>    </a:t>
            </a:r>
          </a:p>
          <a:p>
            <a:pPr marL="0" indent="0">
              <a:buNone/>
            </a:pPr>
            <a:r>
              <a:rPr lang="en-IN" dirty="0"/>
              <a:t>return </a:t>
            </a:r>
            <a:r>
              <a:rPr lang="en-IN" dirty="0" err="1"/>
              <a:t>np.nan</a:t>
            </a:r>
            <a:endParaRPr lang="en-IN" dirty="0"/>
          </a:p>
          <a:p>
            <a:pPr marL="0" indent="0">
              <a:buNone/>
            </a:pPr>
            <a:r>
              <a:rPr lang="en-IN" dirty="0" err="1"/>
              <a:t>df</a:t>
            </a:r>
            <a:r>
              <a:rPr lang="en-IN" dirty="0"/>
              <a:t>['</a:t>
            </a:r>
            <a:r>
              <a:rPr lang="en-IN" dirty="0" err="1"/>
              <a:t>Size_MB</a:t>
            </a:r>
            <a:r>
              <a:rPr lang="en-IN" dirty="0"/>
              <a:t>'] = </a:t>
            </a:r>
            <a:r>
              <a:rPr lang="en-IN" dirty="0" err="1"/>
              <a:t>df</a:t>
            </a:r>
            <a:r>
              <a:rPr lang="en-IN" dirty="0"/>
              <a:t>['Size'].apply(</a:t>
            </a:r>
            <a:r>
              <a:rPr lang="en-IN" dirty="0" err="1"/>
              <a:t>convert_size</a:t>
            </a:r>
            <a:r>
              <a:rPr lang="en-IN" dirty="0"/>
              <a:t>)</a:t>
            </a:r>
          </a:p>
          <a:p>
            <a:pPr marL="0" indent="0">
              <a:buNone/>
            </a:pPr>
            <a:r>
              <a:rPr lang="en-US" dirty="0"/>
              <a:t>using this we can convert one string value to other string format.</a:t>
            </a:r>
            <a:endParaRPr dirty="0"/>
          </a:p>
          <a:p>
            <a:pPr marL="0" indent="0">
              <a:buNone/>
            </a:pPr>
            <a:r>
              <a:rPr dirty="0"/>
              <a:t>2.4 Remove outliers in Rating column</a:t>
            </a:r>
            <a:endParaRPr lang="en-US" dirty="0"/>
          </a:p>
          <a:p>
            <a:pPr marL="0" indent="0">
              <a:buNone/>
            </a:pPr>
            <a:r>
              <a:rPr lang="en-US" dirty="0" err="1"/>
              <a:t>sns.boxplot</a:t>
            </a:r>
            <a:r>
              <a:rPr lang="en-US" dirty="0"/>
              <a:t>(x=</a:t>
            </a:r>
            <a:r>
              <a:rPr lang="en-US" dirty="0" err="1"/>
              <a:t>df</a:t>
            </a:r>
            <a:r>
              <a:rPr lang="en-US" dirty="0"/>
              <a:t>['Rating’])</a:t>
            </a:r>
          </a:p>
          <a:p>
            <a:pPr marL="0" indent="0">
              <a:buNone/>
            </a:pPr>
            <a:r>
              <a:rPr lang="en-US" dirty="0"/>
              <a:t>with seaborn we can create boxplot for outlier detection and </a:t>
            </a:r>
            <a:r>
              <a:rPr lang="en-US" dirty="0" err="1"/>
              <a:t>and</a:t>
            </a:r>
            <a:r>
              <a:rPr lang="en-US" dirty="0"/>
              <a:t> drop outliers in the column.</a:t>
            </a:r>
          </a:p>
          <a:p>
            <a:pPr marL="0" indent="0">
              <a:buNone/>
            </a:pPr>
            <a:r>
              <a:rPr lang="en-IN" dirty="0"/>
              <a:t>Outliers can be Removed  from 'Rating' using the IQR method.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8371" y="205530"/>
            <a:ext cx="6487257" cy="738231"/>
          </a:xfrm>
        </p:spPr>
        <p:txBody>
          <a:bodyPr/>
          <a:lstStyle/>
          <a:p>
            <a:r>
              <a:rPr dirty="0"/>
              <a:t>Step 3 - Basic EDA</a:t>
            </a:r>
          </a:p>
        </p:txBody>
      </p:sp>
      <p:sp>
        <p:nvSpPr>
          <p:cNvPr id="4" name="Content Placeholder 3">
            <a:extLst>
              <a:ext uri="{FF2B5EF4-FFF2-40B4-BE49-F238E27FC236}">
                <a16:creationId xmlns:a16="http://schemas.microsoft.com/office/drawing/2014/main" id="{F727E65A-F921-B1C7-A2DC-603DB42E2FCC}"/>
              </a:ext>
            </a:extLst>
          </p:cNvPr>
          <p:cNvSpPr>
            <a:spLocks noGrp="1"/>
          </p:cNvSpPr>
          <p:nvPr>
            <p:ph idx="1"/>
          </p:nvPr>
        </p:nvSpPr>
        <p:spPr>
          <a:xfrm>
            <a:off x="469783" y="4496294"/>
            <a:ext cx="8229600" cy="2156175"/>
          </a:xfrm>
        </p:spPr>
        <p:txBody>
          <a:bodyPr>
            <a:normAutofit fontScale="25000" lnSpcReduction="20000"/>
          </a:bodyPr>
          <a:lstStyle/>
          <a:p>
            <a:r>
              <a:rPr lang="en-IN" sz="5000" dirty="0">
                <a:latin typeface="Times New Roman" pitchFamily="18" charset="0"/>
                <a:cs typeface="Times New Roman" pitchFamily="18" charset="0"/>
              </a:rPr>
              <a:t>Distribution plot of Ratings</a:t>
            </a:r>
          </a:p>
          <a:p>
            <a:endParaRPr lang="en-IN" sz="3600" dirty="0"/>
          </a:p>
          <a:p>
            <a:pPr algn="l">
              <a:buFont typeface="Arial" panose="020B0604020202020204" pitchFamily="34" charset="0"/>
              <a:buChar char="•"/>
            </a:pPr>
            <a:r>
              <a:rPr lang="en-US" sz="3600" b="0" i="0" dirty="0">
                <a:effectLst/>
                <a:latin typeface="system-ui"/>
              </a:rPr>
              <a:t>Peak at 5.0: Most apps seem to receive high ratings, particularly around 5.0, suggesting a general trend of positive user feedback.</a:t>
            </a:r>
          </a:p>
          <a:p>
            <a:pPr algn="l">
              <a:buFont typeface="Arial" panose="020B0604020202020204" pitchFamily="34" charset="0"/>
              <a:buChar char="•"/>
            </a:pPr>
            <a:r>
              <a:rPr lang="en-US" sz="3600" b="0" i="0" dirty="0">
                <a:effectLst/>
                <a:latin typeface="system-ui"/>
              </a:rPr>
              <a:t>Right-skewed distribution: The majority of ratings cluster between 4.0 and 5.0, while higher ratings (above 5.0) are far less frequent.</a:t>
            </a:r>
          </a:p>
          <a:p>
            <a:pPr algn="l">
              <a:buFont typeface="Arial" panose="020B0604020202020204" pitchFamily="34" charset="0"/>
              <a:buChar char="•"/>
            </a:pPr>
            <a:r>
              <a:rPr lang="en-US" sz="3600" b="0" i="0" dirty="0">
                <a:effectLst/>
                <a:latin typeface="system-ui"/>
              </a:rPr>
              <a:t>Smooth KDE overlay: This helps visualize the overall shape of the distribution, reinforcing the concentration of ratings near the highest values.</a:t>
            </a:r>
          </a:p>
          <a:p>
            <a:pPr algn="l">
              <a:buFont typeface="Arial" panose="020B0604020202020204" pitchFamily="34" charset="0"/>
              <a:buChar char="•"/>
            </a:pPr>
            <a:r>
              <a:rPr lang="en-US" sz="3600" b="0" i="0" dirty="0">
                <a:effectLst/>
                <a:latin typeface="system-ui"/>
              </a:rPr>
              <a:t>User satisfaction trends: Since ratings are predominantly high, it could imply that either users are generally satisfied with apps or that lower-rated apps are less </a:t>
            </a:r>
            <a:r>
              <a:rPr lang="en-US" b="0" i="0" dirty="0">
                <a:effectLst/>
                <a:latin typeface="system-ui"/>
              </a:rPr>
              <a:t>commonly reviewed.</a:t>
            </a:r>
          </a:p>
          <a:p>
            <a:endParaRPr lang="en-IN" dirty="0"/>
          </a:p>
        </p:txBody>
      </p:sp>
      <p:pic>
        <p:nvPicPr>
          <p:cNvPr id="8" name="Picture 7">
            <a:extLst>
              <a:ext uri="{FF2B5EF4-FFF2-40B4-BE49-F238E27FC236}">
                <a16:creationId xmlns:a16="http://schemas.microsoft.com/office/drawing/2014/main" id="{969371D3-C7BF-579A-CF8B-F48B406ED30E}"/>
              </a:ext>
            </a:extLst>
          </p:cNvPr>
          <p:cNvPicPr>
            <a:picLocks noChangeAspect="1"/>
          </p:cNvPicPr>
          <p:nvPr/>
        </p:nvPicPr>
        <p:blipFill>
          <a:blip r:embed="rId2"/>
          <a:stretch>
            <a:fillRect/>
          </a:stretch>
        </p:blipFill>
        <p:spPr>
          <a:xfrm>
            <a:off x="2000774" y="1113638"/>
            <a:ext cx="5595458" cy="29529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12121-35B3-8153-550B-C14E4A48082E}"/>
              </a:ext>
            </a:extLst>
          </p:cNvPr>
          <p:cNvSpPr>
            <a:spLocks noGrp="1"/>
          </p:cNvSpPr>
          <p:nvPr>
            <p:ph type="title"/>
          </p:nvPr>
        </p:nvSpPr>
        <p:spPr>
          <a:xfrm>
            <a:off x="1291904" y="-79094383"/>
            <a:ext cx="8229600" cy="93154333"/>
          </a:xfrm>
        </p:spPr>
        <p:txBody>
          <a:bodyPr>
            <a:normAutofit/>
          </a:bodyPr>
          <a:lstStyle/>
          <a:p>
            <a:pPr algn="l"/>
            <a:r>
              <a:rPr lang="en-US" sz="2000" dirty="0">
                <a:latin typeface="Times New Roman" panose="02020603050405020304" pitchFamily="18" charset="0"/>
                <a:cs typeface="Times New Roman" panose="02020603050405020304" pitchFamily="18" charset="0"/>
              </a:rPr>
              <a:t>Count Plot for Categories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8F750CB8-E69C-8D54-2C62-79CE43BF3AF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72643" y="394855"/>
            <a:ext cx="8229600" cy="303414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D97269C-8669-F6BC-47F8-63FC9E136F89}"/>
              </a:ext>
            </a:extLst>
          </p:cNvPr>
          <p:cNvSpPr>
            <a:spLocks noChangeArrowheads="1"/>
          </p:cNvSpPr>
          <p:nvPr/>
        </p:nvSpPr>
        <p:spPr bwMode="auto">
          <a:xfrm>
            <a:off x="790664" y="3613931"/>
            <a:ext cx="7711579" cy="30501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Most popular categories: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system-ui"/>
              </a:rPr>
              <a:t>The most apps are in FAMILY, followed by GAME and TOOLS. These categories likely have high user demand and engagement.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system-ui"/>
              </a:rPr>
              <a:t>BUSINESS, MEDICAL, PRODUCTIVITY, and PERSONALIZATION are also substantial, reflecting utility-based app growth.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rPr>
              <a:t>Least populated categories: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system-ui"/>
              </a:rPr>
              <a:t>BEAUTY, COMICS, and PARENTING have fewer apps, indicating niche markets with lower app production.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system-ui"/>
              </a:rPr>
              <a:t>WEATHER, ART_AND_DESIGN, EVENTS also appear to have lower app counts.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rPr>
              <a:t>Market implications: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system-ui"/>
              </a:rPr>
              <a:t>Developers may focus on high-growth categories like FAMILY and GAME due to demand.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system-ui"/>
              </a:rPr>
              <a:t>Underrepresented categories could offer opportunities for innovation with fewer competitor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073833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240</TotalTime>
  <Words>2892</Words>
  <Application>Microsoft Office PowerPoint</Application>
  <PresentationFormat>On-screen Show (4:3)</PresentationFormat>
  <Paragraphs>224</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Arial Unicode MS</vt:lpstr>
      <vt:lpstr>Calibri</vt:lpstr>
      <vt:lpstr>system-ui</vt:lpstr>
      <vt:lpstr>Times New Roman</vt:lpstr>
      <vt:lpstr>Tw Cen MT</vt:lpstr>
      <vt:lpstr>Wingdings</vt:lpstr>
      <vt:lpstr>Droplet</vt:lpstr>
      <vt:lpstr>Google Play Store App Project</vt:lpstr>
      <vt:lpstr>Introduction</vt:lpstr>
      <vt:lpstr>Objective</vt:lpstr>
      <vt:lpstr>Table of Contents</vt:lpstr>
      <vt:lpstr>Dataset Description</vt:lpstr>
      <vt:lpstr>Step 1 - Understand the Dataset</vt:lpstr>
      <vt:lpstr>Step 2 - Data Cleaning</vt:lpstr>
      <vt:lpstr>Step 3 - Basic EDA</vt:lpstr>
      <vt:lpstr>Count Plot for Categories  </vt:lpstr>
      <vt:lpstr>PowerPoint Presentation</vt:lpstr>
      <vt:lpstr>PowerPoint Presentation</vt:lpstr>
      <vt:lpstr>PowerPoint Presentation</vt:lpstr>
      <vt:lpstr>Step 4 - Visual Insights</vt:lpstr>
      <vt:lpstr>This box plot compares app ratings across different content ratings for Free and Paid apps. Median ratings across content ratings: Everyone-rated apps (both Free and Paid) have relatively high median ratings, suggesting general user satisfaction. Teen and Mature 17+ apps have a wider rating spread, likely due to more subjective content preferences. Adults Only 18+ apps show noticeable rating variation, but the sample size may be smaller. Rating distribution differences between Free &amp; Paid apps: Paid apps seem more consistent with fewer extreme outliers, possibly due to better quality control. Free apps have a broader rating spread, indicating mixed experiences from users. Unusual outlier behavior: There's an outlier rating above 17.5, which is unrealistic for standard app ratings (1–5 range). It might be a data error. The presence of low-rating outliers for both Free and Paid apps shows some apps receive poor user feedback. Market implications: Developers targeting Teen &amp; Mature content should focus on improving user satisfaction due to diverse opinions. Paid apps tend to maintain higher consistency, making them reliable in certain categories. Outlier ratings could indicate anomalies or errors in app rating systems. </vt:lpstr>
      <vt:lpstr>This bar chart displays the Top 10 Most Common Genres based on app count. Most prevalent genres: Tools leads with the highest count (over 800), suggesting strong demand for utility-based apps. Entertainment, Education, and Business follow closely, indicating their widespread usage. Mid-tier genres: Medical, Productivity, and Personalization have moderate presence, showing a mix of professional and customization-focused apps. Lifestyle and Communication also feature significantly, reflecting user interest in social interaction and self-improvement. Least common genre among top 10: Sports has the lowest count (around 300), suggesting a smaller market compared to utility and entertainment categories. Market implications: Utility-based genres dominate with high app availability. Entertainment and education continue to be popular categories, reflecting a mix of leisure and learning demand. Niche markets like Sports may offer innovation opportunities with lower competition. </vt:lpstr>
      <vt:lpstr>This scatter plot examines the relationship between Price and Rating for Paid Apps. Prices are nearly zero: The x-axis ranges from -0.04 to 0.04 dollars, meaning that all paid app prices in the dataset are extremely low or close to zero. This suggests either a data issue or that most paid apps in the dataset have very small price variations. Stable rating trends: The y-axis ranges from 1.0 to 5.0, covering the full range of app ratings. Since prices barely vary, there is no clear correlation between app price and user rating in this dataset. Potential anomalies: The presence of negative prices on the x-axis might be due to data errors or misformatted values. A more useful approach could involve visualizing ratings against a wider range of price points. Market implications: Price elasticity may be minimal for paid apps, as their ratings remain stable regardless of the small price changes. If price variation is too small, users might prioritize other factors like features, usability, and brand reputation over price. </vt:lpstr>
      <vt:lpstr>PowerPoint Presentation</vt:lpstr>
      <vt:lpstr>Outcomes from the above steps</vt:lpstr>
      <vt:lpstr>Tools Used</vt:lpstr>
      <vt:lpstr>Outcome &amp; Insights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Kanishka Sejwal</cp:lastModifiedBy>
  <cp:revision>2</cp:revision>
  <dcterms:created xsi:type="dcterms:W3CDTF">2013-01-27T09:14:16Z</dcterms:created>
  <dcterms:modified xsi:type="dcterms:W3CDTF">2025-04-28T17:44:23Z</dcterms:modified>
  <cp:category/>
</cp:coreProperties>
</file>