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7" r:id="rId4"/>
    <p:sldId id="260" r:id="rId5"/>
    <p:sldId id="261" r:id="rId6"/>
    <p:sldId id="257" r:id="rId7"/>
    <p:sldId id="264" r:id="rId8"/>
    <p:sldId id="269" r:id="rId9"/>
    <p:sldId id="266" r:id="rId10"/>
    <p:sldId id="268" r:id="rId11"/>
    <p:sldId id="274" r:id="rId12"/>
    <p:sldId id="270" r:id="rId13"/>
    <p:sldId id="272" r:id="rId14"/>
    <p:sldId id="275" r:id="rId15"/>
    <p:sldId id="276" r:id="rId16"/>
    <p:sldId id="277" r:id="rId17"/>
    <p:sldId id="280" r:id="rId18"/>
    <p:sldId id="279" r:id="rId19"/>
    <p:sldId id="282" r:id="rId20"/>
    <p:sldId id="284" r:id="rId21"/>
    <p:sldId id="285" r:id="rId22"/>
    <p:sldId id="287" r:id="rId23"/>
    <p:sldId id="286" r:id="rId24"/>
    <p:sldId id="283" r:id="rId25"/>
    <p:sldId id="290" r:id="rId26"/>
    <p:sldId id="296" r:id="rId27"/>
    <p:sldId id="289" r:id="rId28"/>
    <p:sldId id="292" r:id="rId29"/>
    <p:sldId id="291" r:id="rId30"/>
    <p:sldId id="294" r:id="rId31"/>
    <p:sldId id="258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 varScale="1">
        <p:scale>
          <a:sx n="88" d="100"/>
          <a:sy n="88" d="100"/>
        </p:scale>
        <p:origin x="610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2742FD-9F8E-4F20-B2DD-913EC1012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6688D3-F2AC-46A4-8E99-FFE92E4F9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6CD626-A099-4FE7-93B4-0CD10475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4E90-6BBA-48C2-932D-9EAA2FB7A1F3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FB20FB-0EA0-425E-B5A3-F654D3BA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FFDE2D-245B-4EC3-8FFE-244C3442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BC1B-D409-4D2C-9C31-2BAC2109DA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61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503DDA-9307-4E61-98F7-6111F0C3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6638DC-144C-47EB-8CFE-246E9CD3A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85F8E9-B181-4342-8467-125C531D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4E90-6BBA-48C2-932D-9EAA2FB7A1F3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90F042-2D93-478A-B826-8B164DAC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F023E2-6710-4742-A2C3-FFA6F2F38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BC1B-D409-4D2C-9C31-2BAC2109DA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14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0932C4F-64D5-4AD8-BC2D-060AF333A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5E48BC-6D11-429B-BB86-368F624CF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727CDE-A03C-4E5F-BC97-30A9D69E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4E90-6BBA-48C2-932D-9EAA2FB7A1F3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67091C-4525-48BE-B98D-61D7FF47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AC90B5-98A3-4366-8987-4CE803DA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BC1B-D409-4D2C-9C31-2BAC2109DA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43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34E7A4-4367-4ECF-9C13-10AECE234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62181D-8161-4F0D-A9FC-CC92B9C18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3A7749-F808-4C85-846D-2CDB778C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4E90-6BBA-48C2-932D-9EAA2FB7A1F3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9C183D-CBCD-4CAA-983B-28CCB78F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E5A3A3-0388-4019-8E60-03164854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BC1B-D409-4D2C-9C31-2BAC2109DA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77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CA075-B6F4-4933-A786-B468B270D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E68527-F983-4E1E-BE1D-C95DC2F71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A84CF5-47CD-4EB5-A57E-CD56DC8F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4E90-6BBA-48C2-932D-9EAA2FB7A1F3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ED2B9E-3471-4C2A-AFB5-8530DF00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932930-0E83-4BEE-90A5-6546BDBD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BC1B-D409-4D2C-9C31-2BAC2109DA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49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465B0-A28D-4E6E-919E-EF10155F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A2BE54-37EE-49F1-8554-FA568FEF0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FCACA3-928F-4DE8-A237-7CF03F5E7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2A1E31-24AC-4F44-BE96-943CCBEE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4E90-6BBA-48C2-932D-9EAA2FB7A1F3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35E851-9EBB-437A-8C30-965CFF1A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CAB39D-90E6-4816-8374-A5143082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BC1B-D409-4D2C-9C31-2BAC2109DA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72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A5F5F4-7AEA-46FB-812C-0B31452E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0A1375-F577-4EC2-9F18-B004C14E6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1E8AE1-8ECF-479F-8726-41EB2D43D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49E1ED3-B97F-449B-9D8E-6D063C823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61FF99B-16DF-4D0F-B058-989EA9234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287C53F-E40A-42F8-AB3D-1DE7F46D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4E90-6BBA-48C2-932D-9EAA2FB7A1F3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8A447C6-2DCD-42A5-9E73-FA9C7DE0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91CE517-3158-4A8A-B379-DFE32AAF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BC1B-D409-4D2C-9C31-2BAC2109DA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16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FF531D-37EA-4EDC-BB3D-2B486D08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B58E62D-7419-4E5E-B1C3-C60AACF0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4E90-6BBA-48C2-932D-9EAA2FB7A1F3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EF8377B-88FF-42E1-9F86-603A64F0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D5B16F9-7361-4771-A426-DC6CDBDE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BC1B-D409-4D2C-9C31-2BAC2109DA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50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3BCDF59-42D8-4232-9307-E99CA8B9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4E90-6BBA-48C2-932D-9EAA2FB7A1F3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0080F98-265B-4C90-949A-6F9F35A3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852EFF-FB66-43B4-9A31-BBF280DC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BC1B-D409-4D2C-9C31-2BAC2109DA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76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43394C-FEB0-4C3A-A34E-4C0FFF0A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FC558E-DE0F-4031-84D1-2CE19AA33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E72D268-3084-4585-8BD7-63062972B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836B4D-095E-4F63-AB40-0BD1B909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4E90-6BBA-48C2-932D-9EAA2FB7A1F3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685406-BBC7-4778-B322-0B62091C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D020FC-6863-46BC-9E9A-F7C465AB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BC1B-D409-4D2C-9C31-2BAC2109DA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32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E792C4-E8C0-4597-B733-9DE22EE8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9964EF7-CA1B-4C30-9747-BBC15CFDD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BBEFA3-CAD8-4AB0-A818-9612EAEEC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C3B05E-2BE8-4548-B50F-5E859E2C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4E90-6BBA-48C2-932D-9EAA2FB7A1F3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C81EC5-2061-4580-A904-472F8A23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A7C654-2AEE-41FC-8687-5847103C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BC1B-D409-4D2C-9C31-2BAC2109DA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20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3E408E9-02C8-44B8-B29D-6A64B2A5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55580D-4726-4DFF-9930-554988FF3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07B15C-0D55-4638-8352-88423878D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14E90-6BBA-48C2-932D-9EAA2FB7A1F3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2DF766-E78B-4111-9B65-0C6CC926B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F802A4-D1AC-42A2-8916-B6BDE9F70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BBC1B-D409-4D2C-9C31-2BAC2109DA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52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ingnote.cc/zh-tw/p/237383/" TargetMode="External"/><Relationship Id="rId2" Type="http://schemas.openxmlformats.org/officeDocument/2006/relationships/hyperlink" Target="https://medium.com/%E6%88%91%E5%B0%B1%E5%95%8F%E4%B8%80%E5%8F%A5-%E6%80%8E%E9%BA%BC%E5%AF%AB/named-entity-recognition-%E5%91%BD%E5%90%8D%E5%AF%A6%E9%AB%94%E8%AD%98%E5%88%A5-309e97823a4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ogle-research/bert" TargetMode="External"/><Relationship Id="rId5" Type="http://schemas.openxmlformats.org/officeDocument/2006/relationships/hyperlink" Target="https://github.com/ymcui/Chinese-BERT-wwm" TargetMode="External"/><Relationship Id="rId4" Type="http://schemas.openxmlformats.org/officeDocument/2006/relationships/hyperlink" Target="https://www.youtube.com/watch?v=UYPa347-DdE&amp;list=TLPQMjcwMTIwMjGdRXQD14q8EQ&amp;index=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07A6013-B2B3-4760-9922-133777901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2674" y="2052717"/>
            <a:ext cx="6748291" cy="2031055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  <a:latin typeface="Arial Rounded MT Bold" panose="020F0704030504030204" pitchFamily="34" charset="0"/>
                <a:ea typeface="Adobe Gothic Std B" panose="020B0800000000000000" pitchFamily="34" charset="-128"/>
                <a:cs typeface="+mn-cs"/>
              </a:rPr>
              <a:t>       Name Entity Recognition</a:t>
            </a:r>
            <a:endParaRPr lang="zh-TW" altLang="en-US" dirty="0">
              <a:solidFill>
                <a:srgbClr val="FFFFFF"/>
              </a:solidFill>
              <a:latin typeface="Arial Rounded MT Bold" panose="020F07040305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4873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62B7C1F-CEBC-445D-93F2-CED8C2FAB850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C27AFE5-74F6-408A-8EE8-0C52AE8486CA}"/>
              </a:ext>
            </a:extLst>
          </p:cNvPr>
          <p:cNvSpPr txBox="1"/>
          <p:nvPr/>
        </p:nvSpPr>
        <p:spPr>
          <a:xfrm>
            <a:off x="626641" y="431335"/>
            <a:ext cx="92027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CRF (Conditional Random Fields)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B1FD03B-8DED-4D32-B5C0-DE1F552DF567}"/>
              </a:ext>
            </a:extLst>
          </p:cNvPr>
          <p:cNvSpPr txBox="1"/>
          <p:nvPr/>
        </p:nvSpPr>
        <p:spPr>
          <a:xfrm>
            <a:off x="458679" y="4356530"/>
            <a:ext cx="4935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The probability of text x in state y</a:t>
            </a:r>
            <a:endParaRPr lang="zh-TW" altLang="en-US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8" name="平行四邊形 7">
            <a:extLst>
              <a:ext uri="{FF2B5EF4-FFF2-40B4-BE49-F238E27FC236}">
                <a16:creationId xmlns:a16="http://schemas.microsoft.com/office/drawing/2014/main" id="{C4E5E784-A412-47F1-83F2-41281C7BB435}"/>
              </a:ext>
            </a:extLst>
          </p:cNvPr>
          <p:cNvSpPr/>
          <p:nvPr/>
        </p:nvSpPr>
        <p:spPr>
          <a:xfrm>
            <a:off x="9723421" y="3135033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TW" altLang="en-US"/>
          </a:p>
        </p:txBody>
      </p:sp>
      <p:sp>
        <p:nvSpPr>
          <p:cNvPr id="9" name="平行四邊形 8">
            <a:extLst>
              <a:ext uri="{FF2B5EF4-FFF2-40B4-BE49-F238E27FC236}">
                <a16:creationId xmlns:a16="http://schemas.microsoft.com/office/drawing/2014/main" id="{E1CE52CE-D911-45B4-BFA6-3D9958F6778D}"/>
              </a:ext>
            </a:extLst>
          </p:cNvPr>
          <p:cNvSpPr/>
          <p:nvPr/>
        </p:nvSpPr>
        <p:spPr>
          <a:xfrm>
            <a:off x="1478650" y="3135034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0DC3E0E-CE07-406A-B605-95807F0D4936}"/>
              </a:ext>
            </a:extLst>
          </p:cNvPr>
          <p:cNvSpPr txBox="1"/>
          <p:nvPr/>
        </p:nvSpPr>
        <p:spPr>
          <a:xfrm>
            <a:off x="2007543" y="3044278"/>
            <a:ext cx="7527295" cy="76944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altLang="zh-TW" sz="44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P</a:t>
            </a:r>
            <a:r>
              <a:rPr lang="zh-TW" altLang="en-US" sz="44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 </a:t>
            </a:r>
            <a:r>
              <a:rPr lang="en-US" altLang="zh-TW" sz="44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</a:t>
            </a:r>
            <a:r>
              <a:rPr lang="en-US" altLang="zh-TW" sz="44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x,y</a:t>
            </a:r>
            <a:r>
              <a:rPr lang="en-US" altLang="zh-TW" sz="44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</a:t>
            </a:r>
            <a:r>
              <a:rPr lang="zh-TW" altLang="en-US" sz="44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   </a:t>
            </a:r>
            <a:r>
              <a:rPr lang="zh-TW" altLang="en-US" sz="4400" dirty="0">
                <a:latin typeface="Arial Rounded MT Bold" panose="020F0704030504030204" pitchFamily="34" charset="0"/>
              </a:rPr>
              <a:t>∝   </a:t>
            </a:r>
            <a:r>
              <a:rPr lang="en-US" altLang="zh-TW" sz="4400" dirty="0">
                <a:latin typeface="Arial Rounded MT Bold" panose="020F0704030504030204" pitchFamily="34" charset="0"/>
              </a:rPr>
              <a:t>exp( </a:t>
            </a:r>
            <a:r>
              <a:rPr lang="el-GR" altLang="zh-TW" sz="4400" dirty="0"/>
              <a:t>ω</a:t>
            </a:r>
            <a:r>
              <a:rPr lang="zh-TW" altLang="en-US" sz="4400" dirty="0">
                <a:latin typeface="Arial Rounded MT Bold" panose="020F0704030504030204" pitchFamily="34" charset="0"/>
              </a:rPr>
              <a:t> * </a:t>
            </a:r>
            <a:r>
              <a:rPr lang="el-GR" altLang="zh-TW" sz="4400" dirty="0"/>
              <a:t>Φ</a:t>
            </a:r>
            <a:r>
              <a:rPr lang="zh-TW" altLang="en-US" sz="4400" dirty="0"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atin typeface="Arial Rounded MT Bold" panose="020F0704030504030204" pitchFamily="34" charset="0"/>
              </a:rPr>
              <a:t>(</a:t>
            </a:r>
            <a:r>
              <a:rPr lang="en-US" altLang="zh-TW" sz="4400" dirty="0" err="1">
                <a:latin typeface="Arial Rounded MT Bold" panose="020F0704030504030204" pitchFamily="34" charset="0"/>
              </a:rPr>
              <a:t>x,y</a:t>
            </a:r>
            <a:r>
              <a:rPr lang="en-US" altLang="zh-TW" sz="4400" dirty="0">
                <a:latin typeface="Arial Rounded MT Bold" panose="020F0704030504030204" pitchFamily="34" charset="0"/>
              </a:rPr>
              <a:t>) )</a:t>
            </a:r>
            <a:endParaRPr lang="zh-TW" altLang="en-US" sz="44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0A688D-936E-4129-832F-689E07687E0B}"/>
              </a:ext>
            </a:extLst>
          </p:cNvPr>
          <p:cNvSpPr txBox="1"/>
          <p:nvPr/>
        </p:nvSpPr>
        <p:spPr>
          <a:xfrm>
            <a:off x="6096000" y="433037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Weight * Feature Vector</a:t>
            </a:r>
            <a:endParaRPr lang="zh-TW" altLang="en-US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5327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62B7C1F-CEBC-445D-93F2-CED8C2FAB850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C27AFE5-74F6-408A-8EE8-0C52AE8486CA}"/>
              </a:ext>
            </a:extLst>
          </p:cNvPr>
          <p:cNvSpPr txBox="1"/>
          <p:nvPr/>
        </p:nvSpPr>
        <p:spPr>
          <a:xfrm>
            <a:off x="714236" y="575326"/>
            <a:ext cx="53222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CRF Loss Function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7664B5A-87C2-4548-9777-B43C2451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4" y="3249593"/>
            <a:ext cx="5076826" cy="94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1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A584125-BB2F-4AE9-8435-CC6508DD9ECD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496A198-DD2D-4E68-AB8A-C224596610DB}"/>
              </a:ext>
            </a:extLst>
          </p:cNvPr>
          <p:cNvSpPr txBox="1"/>
          <p:nvPr/>
        </p:nvSpPr>
        <p:spPr>
          <a:xfrm>
            <a:off x="772356" y="396666"/>
            <a:ext cx="10124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HMM </a:t>
            </a:r>
            <a:r>
              <a:rPr lang="en-US" altLang="zh-TW" sz="4400" dirty="0" err="1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v.s</a:t>
            </a:r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. CRF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89EF0E0-FD4A-4895-A8BB-7C93373FBE1F}"/>
              </a:ext>
            </a:extLst>
          </p:cNvPr>
          <p:cNvSpPr txBox="1"/>
          <p:nvPr/>
        </p:nvSpPr>
        <p:spPr>
          <a:xfrm>
            <a:off x="1992888" y="2092544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HMM</a:t>
            </a:r>
            <a:endParaRPr lang="zh-TW" altLang="en-US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8" name="平行四邊形 7">
            <a:extLst>
              <a:ext uri="{FF2B5EF4-FFF2-40B4-BE49-F238E27FC236}">
                <a16:creationId xmlns:a16="http://schemas.microsoft.com/office/drawing/2014/main" id="{BA2B5D0F-E9A0-495E-871D-6C1BF2A9AC82}"/>
              </a:ext>
            </a:extLst>
          </p:cNvPr>
          <p:cNvSpPr/>
          <p:nvPr/>
        </p:nvSpPr>
        <p:spPr>
          <a:xfrm>
            <a:off x="1652577" y="2029411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7381155D-CD64-428A-AF64-9E6A9A8B0629}"/>
              </a:ext>
            </a:extLst>
          </p:cNvPr>
          <p:cNvGrpSpPr/>
          <p:nvPr/>
        </p:nvGrpSpPr>
        <p:grpSpPr>
          <a:xfrm>
            <a:off x="2424658" y="2801169"/>
            <a:ext cx="8318914" cy="923330"/>
            <a:chOff x="1992888" y="2801169"/>
            <a:chExt cx="8318914" cy="923330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28678B79-F8D5-4201-B2B5-0BAC0E339DA7}"/>
                </a:ext>
              </a:extLst>
            </p:cNvPr>
            <p:cNvSpPr txBox="1"/>
            <p:nvPr/>
          </p:nvSpPr>
          <p:spPr>
            <a:xfrm>
              <a:off x="1992888" y="2831947"/>
              <a:ext cx="71736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P(</a:t>
              </a:r>
              <a:r>
                <a:rPr lang="en-US" altLang="zh-TW" sz="2000" dirty="0" err="1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x,y</a:t>
              </a:r>
              <a:r>
                <a:rPr lang="en-US" altLang="zh-TW" sz="20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) = P(y</a:t>
              </a:r>
              <a:r>
                <a:rPr lang="en-US" altLang="zh-TW" sz="2000" baseline="-250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1 </a:t>
              </a:r>
              <a:r>
                <a:rPr lang="en-US" altLang="zh-TW" sz="20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| start) * </a:t>
              </a:r>
              <a:r>
                <a:rPr lang="el-GR" altLang="zh-TW" sz="2400" dirty="0">
                  <a:ea typeface="Adobe 黑体 Std R" panose="020B0400000000000000" pitchFamily="34" charset="-128"/>
                </a:rPr>
                <a:t>Π</a:t>
              </a:r>
              <a:r>
                <a:rPr lang="en-US" altLang="zh-TW" sz="20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P(y</a:t>
              </a:r>
              <a:r>
                <a:rPr lang="en-US" altLang="zh-TW" sz="2000" baseline="-250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l+1 </a:t>
              </a:r>
              <a:r>
                <a:rPr lang="en-US" altLang="zh-TW" sz="20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| </a:t>
              </a:r>
              <a:r>
                <a:rPr lang="en-US" altLang="zh-TW" sz="2000" dirty="0" err="1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y</a:t>
              </a:r>
              <a:r>
                <a:rPr lang="en-US" altLang="zh-TW" sz="2000" baseline="-25000" dirty="0" err="1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l</a:t>
              </a:r>
              <a:r>
                <a:rPr lang="en-US" altLang="zh-TW" sz="20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) * P(end | </a:t>
              </a:r>
              <a:r>
                <a:rPr lang="en-US" altLang="zh-TW" sz="2000" dirty="0" err="1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y</a:t>
              </a:r>
              <a:r>
                <a:rPr lang="en-US" altLang="zh-TW" sz="2000" baseline="-25000" dirty="0" err="1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L</a:t>
              </a:r>
              <a:r>
                <a:rPr lang="en-US" altLang="zh-TW" sz="20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) * </a:t>
              </a:r>
              <a:r>
                <a:rPr lang="el-GR" altLang="zh-TW" sz="2000" dirty="0">
                  <a:ea typeface="Adobe 黑体 Std R" panose="020B0400000000000000" pitchFamily="34" charset="-128"/>
                </a:rPr>
                <a:t>Π</a:t>
              </a:r>
              <a:r>
                <a:rPr lang="en-US" altLang="zh-TW" sz="20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P(x</a:t>
              </a:r>
              <a:r>
                <a:rPr lang="en-US" altLang="zh-TW" sz="2000" baseline="-250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i </a:t>
              </a:r>
              <a:r>
                <a:rPr lang="en-US" altLang="zh-TW" sz="20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| y</a:t>
              </a:r>
              <a:r>
                <a:rPr lang="en-US" altLang="zh-TW" sz="2000" baseline="-250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i</a:t>
              </a:r>
              <a:r>
                <a:rPr lang="en-US" altLang="zh-TW" sz="20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)</a:t>
              </a:r>
              <a:r>
                <a:rPr lang="en-US" altLang="zh-TW" sz="2000" baseline="-250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 </a:t>
              </a:r>
              <a:endParaRPr lang="zh-TW" altLang="en-US" sz="2000" dirty="0">
                <a:latin typeface="Arial Rounded MT Bold" panose="020F0704030504030204" pitchFamily="34" charset="0"/>
                <a:ea typeface="Adobe 黑体 Std R" panose="020B0400000000000000" pitchFamily="34" charset="-128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54B3088-FB7E-44FA-AA0B-DDDF86D75DDC}"/>
                </a:ext>
              </a:extLst>
            </p:cNvPr>
            <p:cNvSpPr/>
            <p:nvPr/>
          </p:nvSpPr>
          <p:spPr>
            <a:xfrm>
              <a:off x="3003442" y="2801169"/>
              <a:ext cx="4442387" cy="523220"/>
            </a:xfrm>
            <a:prstGeom prst="rect">
              <a:avLst/>
            </a:prstGeom>
            <a:solidFill>
              <a:srgbClr val="E72121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71835AE-968B-4FD0-BD13-34C49DC9B9E8}"/>
                </a:ext>
              </a:extLst>
            </p:cNvPr>
            <p:cNvSpPr/>
            <p:nvPr/>
          </p:nvSpPr>
          <p:spPr>
            <a:xfrm>
              <a:off x="7640878" y="2801169"/>
              <a:ext cx="1139228" cy="523220"/>
            </a:xfrm>
            <a:prstGeom prst="rect">
              <a:avLst/>
            </a:prstGeom>
            <a:solidFill>
              <a:srgbClr val="92D05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BC5EC91-7E8B-4619-8E86-6C0AEBFE676A}"/>
                </a:ext>
              </a:extLst>
            </p:cNvPr>
            <p:cNvSpPr txBox="1"/>
            <p:nvPr/>
          </p:nvSpPr>
          <p:spPr>
            <a:xfrm>
              <a:off x="3003442" y="3355167"/>
              <a:ext cx="3975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Transfer probability between states</a:t>
              </a:r>
              <a:endPara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D42A25B-9796-4F83-978D-3480A2700E7F}"/>
                </a:ext>
              </a:extLst>
            </p:cNvPr>
            <p:cNvSpPr txBox="1"/>
            <p:nvPr/>
          </p:nvSpPr>
          <p:spPr>
            <a:xfrm>
              <a:off x="7640878" y="3355167"/>
              <a:ext cx="2670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Observation Probability</a:t>
              </a:r>
              <a:endPara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278797A-E475-428A-9361-745F953641E5}"/>
              </a:ext>
            </a:extLst>
          </p:cNvPr>
          <p:cNvSpPr txBox="1"/>
          <p:nvPr/>
        </p:nvSpPr>
        <p:spPr>
          <a:xfrm>
            <a:off x="1992888" y="4009825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CRF</a:t>
            </a:r>
            <a:endParaRPr lang="zh-TW" altLang="en-US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6" name="平行四邊形 15">
            <a:extLst>
              <a:ext uri="{FF2B5EF4-FFF2-40B4-BE49-F238E27FC236}">
                <a16:creationId xmlns:a16="http://schemas.microsoft.com/office/drawing/2014/main" id="{8D23CA0A-B6E9-4F27-8126-DEAA19320875}"/>
              </a:ext>
            </a:extLst>
          </p:cNvPr>
          <p:cNvSpPr/>
          <p:nvPr/>
        </p:nvSpPr>
        <p:spPr>
          <a:xfrm>
            <a:off x="1652577" y="3946692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BB9FDB0-EC48-44A1-9F96-AB090A70F96B}"/>
              </a:ext>
            </a:extLst>
          </p:cNvPr>
          <p:cNvSpPr txBox="1"/>
          <p:nvPr/>
        </p:nvSpPr>
        <p:spPr>
          <a:xfrm>
            <a:off x="2424658" y="4583047"/>
            <a:ext cx="8042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P(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x,y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 = P(y</a:t>
            </a:r>
            <a:r>
              <a:rPr lang="en-US" altLang="zh-TW" sz="2000" baseline="-25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1 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| start) * </a:t>
            </a:r>
            <a:r>
              <a:rPr lang="el-GR" altLang="zh-TW" sz="2400" dirty="0">
                <a:ea typeface="Adobe 黑体 Std R" panose="020B0400000000000000" pitchFamily="34" charset="-128"/>
              </a:rPr>
              <a:t>Π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P(y</a:t>
            </a:r>
            <a:r>
              <a:rPr lang="en-US" altLang="zh-TW" sz="2000" baseline="-25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l+1 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| 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y</a:t>
            </a:r>
            <a:r>
              <a:rPr lang="en-US" altLang="zh-TW" sz="2000" baseline="-25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 * P(end | 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y</a:t>
            </a:r>
            <a:r>
              <a:rPr lang="en-US" altLang="zh-TW" sz="2000" baseline="-25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 * </a:t>
            </a:r>
            <a:r>
              <a:rPr lang="el-GR" altLang="zh-TW" sz="2000" dirty="0">
                <a:ea typeface="Adobe 黑体 Std R" panose="020B0400000000000000" pitchFamily="34" charset="-128"/>
              </a:rPr>
              <a:t>Π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P(t | s)*N</a:t>
            </a:r>
            <a:r>
              <a:rPr lang="en-US" altLang="zh-TW" sz="2000" baseline="-25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s,t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(x , y)</a:t>
            </a:r>
            <a:r>
              <a:rPr lang="en-US" altLang="zh-TW" sz="2000" baseline="-25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 </a:t>
            </a:r>
            <a:endParaRPr lang="zh-TW" altLang="en-US" sz="20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DE2B9AD-CE44-43D4-9797-80BB9180F5F8}"/>
              </a:ext>
            </a:extLst>
          </p:cNvPr>
          <p:cNvSpPr/>
          <p:nvPr/>
        </p:nvSpPr>
        <p:spPr>
          <a:xfrm>
            <a:off x="3435212" y="4552269"/>
            <a:ext cx="4442387" cy="523220"/>
          </a:xfrm>
          <a:prstGeom prst="rect">
            <a:avLst/>
          </a:prstGeom>
          <a:solidFill>
            <a:srgbClr val="E7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40B9546-4DE7-4B66-8B19-DABBE021240F}"/>
              </a:ext>
            </a:extLst>
          </p:cNvPr>
          <p:cNvSpPr/>
          <p:nvPr/>
        </p:nvSpPr>
        <p:spPr>
          <a:xfrm>
            <a:off x="8072648" y="4558098"/>
            <a:ext cx="2172364" cy="523220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18B14CF-A97F-4EAB-BED3-82135F92C70F}"/>
              </a:ext>
            </a:extLst>
          </p:cNvPr>
          <p:cNvSpPr txBox="1"/>
          <p:nvPr/>
        </p:nvSpPr>
        <p:spPr>
          <a:xfrm>
            <a:off x="3435212" y="5100168"/>
            <a:ext cx="397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Transfer probability between states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BD7EEAE-2041-4238-8839-F69771FAC70F}"/>
              </a:ext>
            </a:extLst>
          </p:cNvPr>
          <p:cNvSpPr txBox="1"/>
          <p:nvPr/>
        </p:nvSpPr>
        <p:spPr>
          <a:xfrm>
            <a:off x="8072648" y="5106267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Combination Times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9465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62B7C1F-CEBC-445D-93F2-CED8C2FAB850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C27AFE5-74F6-408A-8EE8-0C52AE8486CA}"/>
              </a:ext>
            </a:extLst>
          </p:cNvPr>
          <p:cNvSpPr txBox="1"/>
          <p:nvPr/>
        </p:nvSpPr>
        <p:spPr>
          <a:xfrm>
            <a:off x="772357" y="396666"/>
            <a:ext cx="9029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Deep</a:t>
            </a:r>
            <a:r>
              <a:rPr lang="en-US" altLang="zh-TW" sz="4000" dirty="0"/>
              <a:t> </a:t>
            </a:r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Learning common method 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36F6D8-9C70-417F-B190-9B706736BB24}"/>
              </a:ext>
            </a:extLst>
          </p:cNvPr>
          <p:cNvSpPr/>
          <p:nvPr/>
        </p:nvSpPr>
        <p:spPr>
          <a:xfrm>
            <a:off x="-489400" y="2231738"/>
            <a:ext cx="70874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BILSTM-CRF</a:t>
            </a:r>
            <a:endParaRPr lang="zh-TW" altLang="en-US" sz="2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9" name="平行四邊形 8">
            <a:extLst>
              <a:ext uri="{FF2B5EF4-FFF2-40B4-BE49-F238E27FC236}">
                <a16:creationId xmlns:a16="http://schemas.microsoft.com/office/drawing/2014/main" id="{96121AD3-D949-4384-A153-229EC6FB18C2}"/>
              </a:ext>
            </a:extLst>
          </p:cNvPr>
          <p:cNvSpPr/>
          <p:nvPr/>
        </p:nvSpPr>
        <p:spPr>
          <a:xfrm>
            <a:off x="1045576" y="2153077"/>
            <a:ext cx="519921" cy="8982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36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62B7C1F-CEBC-445D-93F2-CED8C2FAB850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C27AFE5-74F6-408A-8EE8-0C52AE8486CA}"/>
              </a:ext>
            </a:extLst>
          </p:cNvPr>
          <p:cNvSpPr txBox="1"/>
          <p:nvPr/>
        </p:nvSpPr>
        <p:spPr>
          <a:xfrm>
            <a:off x="772357" y="396666"/>
            <a:ext cx="36384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BILSTM-CRF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DE7FD5C-E954-474E-80FB-6A3B25291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1642491"/>
            <a:ext cx="6348001" cy="51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04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62B7C1F-CEBC-445D-93F2-CED8C2FAB850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C27AFE5-74F6-408A-8EE8-0C52AE8486CA}"/>
              </a:ext>
            </a:extLst>
          </p:cNvPr>
          <p:cNvSpPr txBox="1"/>
          <p:nvPr/>
        </p:nvSpPr>
        <p:spPr>
          <a:xfrm>
            <a:off x="772357" y="396666"/>
            <a:ext cx="36384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BILSTM-CRF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9D2DC03-95FA-45C9-8B36-F8B462C0D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1681163"/>
            <a:ext cx="4962525" cy="4648200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A68E87D-B47D-4EA1-AB2F-DA710116B829}"/>
              </a:ext>
            </a:extLst>
          </p:cNvPr>
          <p:cNvCxnSpPr/>
          <p:nvPr/>
        </p:nvCxnSpPr>
        <p:spPr>
          <a:xfrm flipV="1">
            <a:off x="6096000" y="3214540"/>
            <a:ext cx="1963918" cy="9992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8307E1F-ACC1-4A2B-A62C-7950CD4CF8B2}"/>
              </a:ext>
            </a:extLst>
          </p:cNvPr>
          <p:cNvSpPr txBox="1"/>
          <p:nvPr/>
        </p:nvSpPr>
        <p:spPr>
          <a:xfrm>
            <a:off x="8222017" y="2985398"/>
            <a:ext cx="33189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Emission Score: probability of every label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5366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62B7C1F-CEBC-445D-93F2-CED8C2FAB850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C27AFE5-74F6-408A-8EE8-0C52AE8486CA}"/>
              </a:ext>
            </a:extLst>
          </p:cNvPr>
          <p:cNvSpPr txBox="1"/>
          <p:nvPr/>
        </p:nvSpPr>
        <p:spPr>
          <a:xfrm>
            <a:off x="772357" y="396666"/>
            <a:ext cx="69721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Recent common method 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36F6D8-9C70-417F-B190-9B706736BB24}"/>
              </a:ext>
            </a:extLst>
          </p:cNvPr>
          <p:cNvSpPr/>
          <p:nvPr/>
        </p:nvSpPr>
        <p:spPr>
          <a:xfrm>
            <a:off x="108089" y="2391799"/>
            <a:ext cx="70874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BERT + BILSTM-CRF</a:t>
            </a:r>
            <a:endParaRPr lang="zh-TW" altLang="en-US" sz="2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9" name="平行四邊形 8">
            <a:extLst>
              <a:ext uri="{FF2B5EF4-FFF2-40B4-BE49-F238E27FC236}">
                <a16:creationId xmlns:a16="http://schemas.microsoft.com/office/drawing/2014/main" id="{96121AD3-D949-4384-A153-229EC6FB18C2}"/>
              </a:ext>
            </a:extLst>
          </p:cNvPr>
          <p:cNvSpPr/>
          <p:nvPr/>
        </p:nvSpPr>
        <p:spPr>
          <a:xfrm>
            <a:off x="1045576" y="2153077"/>
            <a:ext cx="519921" cy="8982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571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62B7C1F-CEBC-445D-93F2-CED8C2FAB850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C27AFE5-74F6-408A-8EE8-0C52AE8486CA}"/>
              </a:ext>
            </a:extLst>
          </p:cNvPr>
          <p:cNvSpPr txBox="1"/>
          <p:nvPr/>
        </p:nvSpPr>
        <p:spPr>
          <a:xfrm>
            <a:off x="772357" y="396666"/>
            <a:ext cx="35801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Transformer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3363201-327C-4AAF-BFC3-2676535C6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468" y="1166107"/>
            <a:ext cx="554355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30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62B7C1F-CEBC-445D-93F2-CED8C2FAB850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C27AFE5-74F6-408A-8EE8-0C52AE8486CA}"/>
              </a:ext>
            </a:extLst>
          </p:cNvPr>
          <p:cNvSpPr txBox="1"/>
          <p:nvPr/>
        </p:nvSpPr>
        <p:spPr>
          <a:xfrm>
            <a:off x="772357" y="396666"/>
            <a:ext cx="1697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BERT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C7A8F07-7A49-4C8C-A9E8-D5E9392971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920"/>
          <a:stretch/>
        </p:blipFill>
        <p:spPr>
          <a:xfrm>
            <a:off x="2609286" y="1361849"/>
            <a:ext cx="6696075" cy="488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79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62B7C1F-CEBC-445D-93F2-CED8C2FAB850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C27AFE5-74F6-408A-8EE8-0C52AE8486CA}"/>
              </a:ext>
            </a:extLst>
          </p:cNvPr>
          <p:cNvSpPr txBox="1"/>
          <p:nvPr/>
        </p:nvSpPr>
        <p:spPr>
          <a:xfrm>
            <a:off x="772357" y="396666"/>
            <a:ext cx="44314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Implementation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36F6D8-9C70-417F-B190-9B706736BB24}"/>
              </a:ext>
            </a:extLst>
          </p:cNvPr>
          <p:cNvSpPr/>
          <p:nvPr/>
        </p:nvSpPr>
        <p:spPr>
          <a:xfrm>
            <a:off x="-1183338" y="2380064"/>
            <a:ext cx="70874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CRF</a:t>
            </a:r>
            <a:endParaRPr lang="zh-TW" altLang="en-US" sz="2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9" name="平行四邊形 8">
            <a:extLst>
              <a:ext uri="{FF2B5EF4-FFF2-40B4-BE49-F238E27FC236}">
                <a16:creationId xmlns:a16="http://schemas.microsoft.com/office/drawing/2014/main" id="{96121AD3-D949-4384-A153-229EC6FB18C2}"/>
              </a:ext>
            </a:extLst>
          </p:cNvPr>
          <p:cNvSpPr/>
          <p:nvPr/>
        </p:nvSpPr>
        <p:spPr>
          <a:xfrm>
            <a:off x="1045576" y="2153077"/>
            <a:ext cx="519921" cy="8982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0472889-59CC-4348-B118-F724357A7860}"/>
              </a:ext>
            </a:extLst>
          </p:cNvPr>
          <p:cNvSpPr/>
          <p:nvPr/>
        </p:nvSpPr>
        <p:spPr>
          <a:xfrm>
            <a:off x="108089" y="3617491"/>
            <a:ext cx="70874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BERT + BILSTM-CRF</a:t>
            </a:r>
            <a:endParaRPr lang="zh-TW" altLang="en-US" sz="2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0" name="平行四邊形 9">
            <a:extLst>
              <a:ext uri="{FF2B5EF4-FFF2-40B4-BE49-F238E27FC236}">
                <a16:creationId xmlns:a16="http://schemas.microsoft.com/office/drawing/2014/main" id="{73C978F2-B7CE-4DBE-9DC9-E701D8829B99}"/>
              </a:ext>
            </a:extLst>
          </p:cNvPr>
          <p:cNvSpPr/>
          <p:nvPr/>
        </p:nvSpPr>
        <p:spPr>
          <a:xfrm>
            <a:off x="773278" y="3378769"/>
            <a:ext cx="519921" cy="8982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80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1E85516-4495-46D6-9F01-0BBCDF1DD12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5585B0B-471E-44A1-BEA8-023AB6864A98}"/>
              </a:ext>
            </a:extLst>
          </p:cNvPr>
          <p:cNvSpPr txBox="1"/>
          <p:nvPr/>
        </p:nvSpPr>
        <p:spPr>
          <a:xfrm>
            <a:off x="772357" y="396666"/>
            <a:ext cx="21547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Outline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EAD12AD-B15B-4F8A-9BAF-7AD96F150B9F}"/>
              </a:ext>
            </a:extLst>
          </p:cNvPr>
          <p:cNvSpPr txBox="1"/>
          <p:nvPr/>
        </p:nvSpPr>
        <p:spPr>
          <a:xfrm>
            <a:off x="1866521" y="1686295"/>
            <a:ext cx="8856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NLP Introduction</a:t>
            </a:r>
            <a:endParaRPr lang="zh-TW" altLang="en-US" sz="2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24E9ABF-13F0-482C-825E-0DF8E8087243}"/>
              </a:ext>
            </a:extLst>
          </p:cNvPr>
          <p:cNvSpPr txBox="1"/>
          <p:nvPr/>
        </p:nvSpPr>
        <p:spPr>
          <a:xfrm>
            <a:off x="1866521" y="2568445"/>
            <a:ext cx="862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NER Introduction</a:t>
            </a:r>
            <a:endParaRPr lang="zh-TW" altLang="en-US" sz="2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929830A-BE3E-4240-A735-0047427CCC6E}"/>
              </a:ext>
            </a:extLst>
          </p:cNvPr>
          <p:cNvSpPr txBox="1"/>
          <p:nvPr/>
        </p:nvSpPr>
        <p:spPr>
          <a:xfrm>
            <a:off x="1866521" y="4648485"/>
            <a:ext cx="2778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Implementation</a:t>
            </a:r>
            <a:endParaRPr lang="zh-TW" altLang="en-US" sz="2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11" name="Picture 2" descr="https://aidea-web.tw/images/web/news.png">
            <a:extLst>
              <a:ext uri="{FF2B5EF4-FFF2-40B4-BE49-F238E27FC236}">
                <a16:creationId xmlns:a16="http://schemas.microsoft.com/office/drawing/2014/main" id="{C7F35B62-AEA5-4739-A801-72459F86A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98" y="1676987"/>
            <a:ext cx="621437" cy="62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aidea-web.tw/images/web/news.png">
            <a:extLst>
              <a:ext uri="{FF2B5EF4-FFF2-40B4-BE49-F238E27FC236}">
                <a16:creationId xmlns:a16="http://schemas.microsoft.com/office/drawing/2014/main" id="{2A4AC392-DB9B-4790-A5D6-BF9ABEEE7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98" y="2568445"/>
            <a:ext cx="621437" cy="62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aidea-web.tw/images/web/news.png">
            <a:extLst>
              <a:ext uri="{FF2B5EF4-FFF2-40B4-BE49-F238E27FC236}">
                <a16:creationId xmlns:a16="http://schemas.microsoft.com/office/drawing/2014/main" id="{46C5807F-535C-4AFC-B82C-B5DBB0188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98" y="4618889"/>
            <a:ext cx="621437" cy="62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E7A86CA-33D3-4F81-A3D5-C747BAD8B97F}"/>
              </a:ext>
            </a:extLst>
          </p:cNvPr>
          <p:cNvSpPr txBox="1"/>
          <p:nvPr/>
        </p:nvSpPr>
        <p:spPr>
          <a:xfrm>
            <a:off x="1866521" y="3593667"/>
            <a:ext cx="8856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NER</a:t>
            </a:r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Method Introduction</a:t>
            </a:r>
            <a:endParaRPr lang="zh-TW" altLang="en-US" sz="2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14" name="Picture 2" descr="https://aidea-web.tw/images/web/news.png">
            <a:extLst>
              <a:ext uri="{FF2B5EF4-FFF2-40B4-BE49-F238E27FC236}">
                <a16:creationId xmlns:a16="http://schemas.microsoft.com/office/drawing/2014/main" id="{87AD5498-159A-4AA3-8428-02754EEBF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98" y="3584359"/>
            <a:ext cx="621437" cy="62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8C6D3608-F089-4217-8959-E690EAB3D254}"/>
              </a:ext>
            </a:extLst>
          </p:cNvPr>
          <p:cNvSpPr txBox="1"/>
          <p:nvPr/>
        </p:nvSpPr>
        <p:spPr>
          <a:xfrm>
            <a:off x="1866521" y="5589948"/>
            <a:ext cx="2016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Conclusion</a:t>
            </a:r>
            <a:endParaRPr lang="zh-TW" altLang="en-US" sz="2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18" name="Picture 2" descr="https://aidea-web.tw/images/web/news.png">
            <a:extLst>
              <a:ext uri="{FF2B5EF4-FFF2-40B4-BE49-F238E27FC236}">
                <a16:creationId xmlns:a16="http://schemas.microsoft.com/office/drawing/2014/main" id="{A3E3731A-AD58-4C79-9EC1-F5B26B64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98" y="5560352"/>
            <a:ext cx="621437" cy="62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628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3C6C70C-D126-4884-B226-A11630EE0CF3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CD20F5F-28DB-47DD-979E-9B2731459159}"/>
              </a:ext>
            </a:extLst>
          </p:cNvPr>
          <p:cNvSpPr txBox="1"/>
          <p:nvPr/>
        </p:nvSpPr>
        <p:spPr>
          <a:xfrm>
            <a:off x="772357" y="396666"/>
            <a:ext cx="31608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Flow Chart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D413AF-EFE6-45E2-AC09-DDEC36C14D91}"/>
              </a:ext>
            </a:extLst>
          </p:cNvPr>
          <p:cNvSpPr/>
          <p:nvPr/>
        </p:nvSpPr>
        <p:spPr>
          <a:xfrm>
            <a:off x="1644390" y="2118360"/>
            <a:ext cx="2783840" cy="1610360"/>
          </a:xfrm>
          <a:prstGeom prst="rect">
            <a:avLst/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Rounded MT Bold" panose="020F0704030504030204" pitchFamily="34" charset="0"/>
              </a:rPr>
              <a:t>01. Data</a:t>
            </a:r>
          </a:p>
          <a:p>
            <a:pPr algn="ctr"/>
            <a:r>
              <a:rPr lang="en-US" altLang="zh-TW" sz="2400" dirty="0">
                <a:latin typeface="Arial Rounded MT Bold" panose="020F0704030504030204" pitchFamily="34" charset="0"/>
              </a:rPr>
              <a:t>Preprocessing</a:t>
            </a:r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87305C-7CB3-40F3-ABEB-C6950DB5BDFC}"/>
              </a:ext>
            </a:extLst>
          </p:cNvPr>
          <p:cNvSpPr/>
          <p:nvPr/>
        </p:nvSpPr>
        <p:spPr>
          <a:xfrm>
            <a:off x="4704080" y="2113280"/>
            <a:ext cx="2783840" cy="1610360"/>
          </a:xfrm>
          <a:prstGeom prst="rect">
            <a:avLst/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Rounded MT Bold" panose="020F0704030504030204" pitchFamily="34" charset="0"/>
              </a:rPr>
              <a:t>02. Building </a:t>
            </a:r>
          </a:p>
          <a:p>
            <a:pPr algn="ctr"/>
            <a:r>
              <a:rPr lang="en-US" altLang="zh-TW" sz="2400" dirty="0">
                <a:latin typeface="Arial Rounded MT Bold" panose="020F0704030504030204" pitchFamily="34" charset="0"/>
              </a:rPr>
              <a:t>NER Model</a:t>
            </a:r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C5310B-1072-46D6-93B6-2F3E5F48F472}"/>
              </a:ext>
            </a:extLst>
          </p:cNvPr>
          <p:cNvSpPr/>
          <p:nvPr/>
        </p:nvSpPr>
        <p:spPr>
          <a:xfrm>
            <a:off x="7763770" y="2113280"/>
            <a:ext cx="2783840" cy="1610360"/>
          </a:xfrm>
          <a:prstGeom prst="rect">
            <a:avLst/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Rounded MT Bold" panose="020F0704030504030204" pitchFamily="34" charset="0"/>
              </a:rPr>
              <a:t>03. Features</a:t>
            </a:r>
          </a:p>
          <a:p>
            <a:pPr algn="ctr"/>
            <a:r>
              <a:rPr lang="en-US" altLang="zh-TW" sz="2400" dirty="0">
                <a:latin typeface="Arial Rounded MT Bold" panose="020F0704030504030204" pitchFamily="34" charset="0"/>
              </a:rPr>
              <a:t>Extraction</a:t>
            </a:r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423DE358-297E-442A-A466-1D353A7C0BA7}"/>
              </a:ext>
            </a:extLst>
          </p:cNvPr>
          <p:cNvGrpSpPr/>
          <p:nvPr/>
        </p:nvGrpSpPr>
        <p:grpSpPr>
          <a:xfrm>
            <a:off x="3169920" y="4002546"/>
            <a:ext cx="5852160" cy="1610360"/>
            <a:chOff x="3750570" y="4337339"/>
            <a:chExt cx="5852160" cy="161036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AF4D64B-E80F-480F-A4E7-72CB61DE9797}"/>
                </a:ext>
              </a:extLst>
            </p:cNvPr>
            <p:cNvSpPr/>
            <p:nvPr/>
          </p:nvSpPr>
          <p:spPr>
            <a:xfrm>
              <a:off x="3750570" y="4337339"/>
              <a:ext cx="2783840" cy="1610360"/>
            </a:xfrm>
            <a:prstGeom prst="rect">
              <a:avLst/>
            </a:prstGeom>
            <a:solidFill>
              <a:srgbClr val="619F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Arial Rounded MT Bold" panose="020F0704030504030204" pitchFamily="34" charset="0"/>
                </a:rPr>
                <a:t>04. Training</a:t>
              </a:r>
              <a:endParaRPr lang="zh-TW" altLang="en-US"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1DFEA60-FF57-4B40-AAFF-C1979EA3C189}"/>
                </a:ext>
              </a:extLst>
            </p:cNvPr>
            <p:cNvSpPr/>
            <p:nvPr/>
          </p:nvSpPr>
          <p:spPr>
            <a:xfrm>
              <a:off x="6818890" y="4337339"/>
              <a:ext cx="2783840" cy="1610360"/>
            </a:xfrm>
            <a:prstGeom prst="rect">
              <a:avLst/>
            </a:prstGeom>
            <a:solidFill>
              <a:srgbClr val="619F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Arial Rounded MT Bold" panose="020F0704030504030204" pitchFamily="34" charset="0"/>
                </a:rPr>
                <a:t>05. Changing</a:t>
              </a:r>
            </a:p>
            <a:p>
              <a:pPr algn="ctr"/>
              <a:r>
                <a:rPr lang="en-US" altLang="zh-TW" sz="2400" dirty="0">
                  <a:latin typeface="Arial Rounded MT Bold" panose="020F0704030504030204" pitchFamily="34" charset="0"/>
                </a:rPr>
                <a:t>Output Format</a:t>
              </a:r>
              <a:endParaRPr lang="zh-TW" altLang="en-US" sz="24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AD6F608D-775B-4D99-8178-1CD1E4259D34}"/>
              </a:ext>
            </a:extLst>
          </p:cNvPr>
          <p:cNvSpPr/>
          <p:nvPr/>
        </p:nvSpPr>
        <p:spPr>
          <a:xfrm>
            <a:off x="1644391" y="4002546"/>
            <a:ext cx="1241050" cy="1610360"/>
          </a:xfrm>
          <a:prstGeom prst="rect">
            <a:avLst/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4611F21-BDC3-4D36-AB1B-AEAB85DF34F5}"/>
              </a:ext>
            </a:extLst>
          </p:cNvPr>
          <p:cNvSpPr/>
          <p:nvPr/>
        </p:nvSpPr>
        <p:spPr>
          <a:xfrm>
            <a:off x="9306560" y="4002546"/>
            <a:ext cx="1241050" cy="1610360"/>
          </a:xfrm>
          <a:prstGeom prst="rect">
            <a:avLst/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48C4D60-DDF8-4F97-83D8-1B2E963311AD}"/>
              </a:ext>
            </a:extLst>
          </p:cNvPr>
          <p:cNvSpPr/>
          <p:nvPr/>
        </p:nvSpPr>
        <p:spPr>
          <a:xfrm>
            <a:off x="1239520" y="2113279"/>
            <a:ext cx="120390" cy="3499627"/>
          </a:xfrm>
          <a:prstGeom prst="rect">
            <a:avLst/>
          </a:prstGeom>
          <a:solidFill>
            <a:srgbClr val="14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503507-A999-4BCF-8DBB-96D685EB811D}"/>
              </a:ext>
            </a:extLst>
          </p:cNvPr>
          <p:cNvSpPr/>
          <p:nvPr/>
        </p:nvSpPr>
        <p:spPr>
          <a:xfrm>
            <a:off x="10823460" y="2113279"/>
            <a:ext cx="120390" cy="3499627"/>
          </a:xfrm>
          <a:prstGeom prst="rect">
            <a:avLst/>
          </a:prstGeom>
          <a:solidFill>
            <a:srgbClr val="14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EF9DC37-32D2-4271-BD0A-572F9AC1123D}"/>
              </a:ext>
            </a:extLst>
          </p:cNvPr>
          <p:cNvSpPr/>
          <p:nvPr/>
        </p:nvSpPr>
        <p:spPr>
          <a:xfrm>
            <a:off x="1032770" y="2113279"/>
            <a:ext cx="129020" cy="3499627"/>
          </a:xfrm>
          <a:prstGeom prst="rect">
            <a:avLst/>
          </a:prstGeom>
          <a:solidFill>
            <a:srgbClr val="14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D51E405-AE32-4D7D-97DE-FE6A4AE567AA}"/>
              </a:ext>
            </a:extLst>
          </p:cNvPr>
          <p:cNvSpPr/>
          <p:nvPr/>
        </p:nvSpPr>
        <p:spPr>
          <a:xfrm>
            <a:off x="11030210" y="2113279"/>
            <a:ext cx="129020" cy="3499627"/>
          </a:xfrm>
          <a:prstGeom prst="rect">
            <a:avLst/>
          </a:prstGeom>
          <a:solidFill>
            <a:srgbClr val="14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25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3C6C70C-D126-4884-B226-A11630EE0CF3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CD20F5F-28DB-47DD-979E-9B2731459159}"/>
              </a:ext>
            </a:extLst>
          </p:cNvPr>
          <p:cNvSpPr txBox="1"/>
          <p:nvPr/>
        </p:nvSpPr>
        <p:spPr>
          <a:xfrm>
            <a:off x="772357" y="396666"/>
            <a:ext cx="383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Training Data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33954F6-E309-4159-8993-DE5EE8FBE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74" y="1523429"/>
            <a:ext cx="10366252" cy="496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54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3C6C70C-D126-4884-B226-A11630EE0CF3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CD20F5F-28DB-47DD-979E-9B2731459159}"/>
              </a:ext>
            </a:extLst>
          </p:cNvPr>
          <p:cNvSpPr txBox="1"/>
          <p:nvPr/>
        </p:nvSpPr>
        <p:spPr>
          <a:xfrm>
            <a:off x="772357" y="396666"/>
            <a:ext cx="30127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Input Data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1064EBF-25AE-429E-9E46-9970DD6CE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92" y="1754153"/>
            <a:ext cx="9076104" cy="420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18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3C6C70C-D126-4884-B226-A11630EE0CF3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CD20F5F-28DB-47DD-979E-9B2731459159}"/>
              </a:ext>
            </a:extLst>
          </p:cNvPr>
          <p:cNvSpPr txBox="1"/>
          <p:nvPr/>
        </p:nvSpPr>
        <p:spPr>
          <a:xfrm>
            <a:off x="772357" y="396666"/>
            <a:ext cx="41374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Output Format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4AC1B1D-63CA-40DF-9E28-C197800FE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03" y="2090057"/>
            <a:ext cx="5781241" cy="426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92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62B7C1F-CEBC-445D-93F2-CED8C2FAB850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C27AFE5-74F6-408A-8EE8-0C52AE8486CA}"/>
              </a:ext>
            </a:extLst>
          </p:cNvPr>
          <p:cNvSpPr txBox="1"/>
          <p:nvPr/>
        </p:nvSpPr>
        <p:spPr>
          <a:xfrm>
            <a:off x="772357" y="396666"/>
            <a:ext cx="13500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CRF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B9D5874-E061-4093-AE4D-E4D41F0EB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444" y="1313411"/>
            <a:ext cx="6089297" cy="474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62B7C1F-CEBC-445D-93F2-CED8C2FAB850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C27AFE5-74F6-408A-8EE8-0C52AE8486CA}"/>
              </a:ext>
            </a:extLst>
          </p:cNvPr>
          <p:cNvSpPr txBox="1"/>
          <p:nvPr/>
        </p:nvSpPr>
        <p:spPr>
          <a:xfrm>
            <a:off x="772357" y="396666"/>
            <a:ext cx="50417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CRF Performance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409470-7DFB-425B-AE56-F4643116173A}"/>
              </a:ext>
            </a:extLst>
          </p:cNvPr>
          <p:cNvSpPr/>
          <p:nvPr/>
        </p:nvSpPr>
        <p:spPr>
          <a:xfrm>
            <a:off x="-102683" y="2378598"/>
            <a:ext cx="70874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Local F1 score: 0.61</a:t>
            </a:r>
            <a:endParaRPr lang="zh-TW" altLang="en-US" sz="2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8" name="平行四邊形 7">
            <a:extLst>
              <a:ext uri="{FF2B5EF4-FFF2-40B4-BE49-F238E27FC236}">
                <a16:creationId xmlns:a16="http://schemas.microsoft.com/office/drawing/2014/main" id="{34B1881B-2D58-4997-B380-6532806C952C}"/>
              </a:ext>
            </a:extLst>
          </p:cNvPr>
          <p:cNvSpPr/>
          <p:nvPr/>
        </p:nvSpPr>
        <p:spPr>
          <a:xfrm>
            <a:off x="1045576" y="2153077"/>
            <a:ext cx="519921" cy="8982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52BF5C-8A34-4314-9E58-1EDC10697D81}"/>
              </a:ext>
            </a:extLst>
          </p:cNvPr>
          <p:cNvSpPr/>
          <p:nvPr/>
        </p:nvSpPr>
        <p:spPr>
          <a:xfrm>
            <a:off x="573602" y="3591089"/>
            <a:ext cx="70874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Leader Board F1 score: 0.49</a:t>
            </a:r>
            <a:endParaRPr lang="zh-TW" altLang="en-US" sz="2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0" name="平行四邊形 9">
            <a:extLst>
              <a:ext uri="{FF2B5EF4-FFF2-40B4-BE49-F238E27FC236}">
                <a16:creationId xmlns:a16="http://schemas.microsoft.com/office/drawing/2014/main" id="{C7AFB5DC-F8B1-4248-B11E-E1FB491BF475}"/>
              </a:ext>
            </a:extLst>
          </p:cNvPr>
          <p:cNvSpPr/>
          <p:nvPr/>
        </p:nvSpPr>
        <p:spPr>
          <a:xfrm>
            <a:off x="773278" y="3378769"/>
            <a:ext cx="519921" cy="8982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300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62B7C1F-CEBC-445D-93F2-CED8C2FAB850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C27AFE5-74F6-408A-8EE8-0C52AE8486CA}"/>
              </a:ext>
            </a:extLst>
          </p:cNvPr>
          <p:cNvSpPr txBox="1"/>
          <p:nvPr/>
        </p:nvSpPr>
        <p:spPr>
          <a:xfrm>
            <a:off x="772357" y="396666"/>
            <a:ext cx="49198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Pre-trained BERT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0661839-4813-4CB4-AAF4-66AF86F5F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618" y="2069869"/>
            <a:ext cx="4641318" cy="350847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5528666-6F5B-42E6-8FE0-B0D1B4953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80" y="2813432"/>
            <a:ext cx="6070631" cy="216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79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62B7C1F-CEBC-445D-93F2-CED8C2FAB850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C27AFE5-74F6-408A-8EE8-0C52AE8486CA}"/>
              </a:ext>
            </a:extLst>
          </p:cNvPr>
          <p:cNvSpPr txBox="1"/>
          <p:nvPr/>
        </p:nvSpPr>
        <p:spPr>
          <a:xfrm>
            <a:off x="772357" y="396666"/>
            <a:ext cx="57616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BERT + BILSTM-CRF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87E16EF-359F-4F8F-A8F5-BF8781964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87" y="3582954"/>
            <a:ext cx="11138226" cy="271520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2F03E2D-C061-4288-BAA8-0D9E433C6CA4}"/>
              </a:ext>
            </a:extLst>
          </p:cNvPr>
          <p:cNvSpPr/>
          <p:nvPr/>
        </p:nvSpPr>
        <p:spPr>
          <a:xfrm>
            <a:off x="1471777" y="2364494"/>
            <a:ext cx="70874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BERT Transfer Learning API: </a:t>
            </a:r>
            <a:r>
              <a:rPr lang="en-US" altLang="zh-TW" sz="2800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Kashgari</a:t>
            </a:r>
            <a:endParaRPr lang="zh-TW" altLang="en-US" sz="2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8" name="平行四邊形 7">
            <a:extLst>
              <a:ext uri="{FF2B5EF4-FFF2-40B4-BE49-F238E27FC236}">
                <a16:creationId xmlns:a16="http://schemas.microsoft.com/office/drawing/2014/main" id="{B768D183-C82B-4002-AD43-CF1CDABE0FA7}"/>
              </a:ext>
            </a:extLst>
          </p:cNvPr>
          <p:cNvSpPr/>
          <p:nvPr/>
        </p:nvSpPr>
        <p:spPr>
          <a:xfrm>
            <a:off x="1211817" y="2100475"/>
            <a:ext cx="519921" cy="8982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12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62B7C1F-CEBC-445D-93F2-CED8C2FAB850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C27AFE5-74F6-408A-8EE8-0C52AE8486CA}"/>
              </a:ext>
            </a:extLst>
          </p:cNvPr>
          <p:cNvSpPr txBox="1"/>
          <p:nvPr/>
        </p:nvSpPr>
        <p:spPr>
          <a:xfrm>
            <a:off x="772357" y="396666"/>
            <a:ext cx="46371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Bagging Method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83BD51-DD45-4E38-87E1-C24B80656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261" y="2214534"/>
            <a:ext cx="7792214" cy="38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91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62B7C1F-CEBC-445D-93F2-CED8C2FAB850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C27AFE5-74F6-408A-8EE8-0C52AE8486CA}"/>
              </a:ext>
            </a:extLst>
          </p:cNvPr>
          <p:cNvSpPr txBox="1"/>
          <p:nvPr/>
        </p:nvSpPr>
        <p:spPr>
          <a:xfrm>
            <a:off x="772357" y="396666"/>
            <a:ext cx="92529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BERT + BILSTM-CRF  </a:t>
            </a:r>
            <a:r>
              <a:rPr lang="en-US" altLang="zh-TW" sz="4400" dirty="0" err="1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Performace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8BD322-6FB3-4191-AC6F-6289CBD884F9}"/>
              </a:ext>
            </a:extLst>
          </p:cNvPr>
          <p:cNvSpPr/>
          <p:nvPr/>
        </p:nvSpPr>
        <p:spPr>
          <a:xfrm>
            <a:off x="-789713" y="2149947"/>
            <a:ext cx="70874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Google - BERT</a:t>
            </a:r>
            <a:endParaRPr lang="zh-TW" altLang="en-US" sz="2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0" name="平行四邊形 9">
            <a:extLst>
              <a:ext uri="{FF2B5EF4-FFF2-40B4-BE49-F238E27FC236}">
                <a16:creationId xmlns:a16="http://schemas.microsoft.com/office/drawing/2014/main" id="{AEB1EBAA-825F-43BD-9018-FDB6AF899C72}"/>
              </a:ext>
            </a:extLst>
          </p:cNvPr>
          <p:cNvSpPr/>
          <p:nvPr/>
        </p:nvSpPr>
        <p:spPr>
          <a:xfrm>
            <a:off x="857124" y="1917539"/>
            <a:ext cx="519921" cy="8982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平行四邊形 19">
            <a:extLst>
              <a:ext uri="{FF2B5EF4-FFF2-40B4-BE49-F238E27FC236}">
                <a16:creationId xmlns:a16="http://schemas.microsoft.com/office/drawing/2014/main" id="{74E3F5FB-AB82-4835-B5A3-16A9D224DE3D}"/>
              </a:ext>
            </a:extLst>
          </p:cNvPr>
          <p:cNvSpPr/>
          <p:nvPr/>
        </p:nvSpPr>
        <p:spPr>
          <a:xfrm>
            <a:off x="594004" y="3143998"/>
            <a:ext cx="519921" cy="8982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E6C4148-C025-4E3A-BBD9-9B09413943F3}"/>
              </a:ext>
            </a:extLst>
          </p:cNvPr>
          <p:cNvSpPr/>
          <p:nvPr/>
        </p:nvSpPr>
        <p:spPr>
          <a:xfrm>
            <a:off x="301096" y="4658508"/>
            <a:ext cx="70874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Roberta – WWM-Large-EXT</a:t>
            </a:r>
            <a:endParaRPr lang="zh-TW" altLang="en-US" sz="2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2" name="平行四邊形 21">
            <a:extLst>
              <a:ext uri="{FF2B5EF4-FFF2-40B4-BE49-F238E27FC236}">
                <a16:creationId xmlns:a16="http://schemas.microsoft.com/office/drawing/2014/main" id="{15C1F7EB-A6BE-45E8-B761-CF007F1DF0E9}"/>
              </a:ext>
            </a:extLst>
          </p:cNvPr>
          <p:cNvSpPr/>
          <p:nvPr/>
        </p:nvSpPr>
        <p:spPr>
          <a:xfrm>
            <a:off x="334043" y="4270784"/>
            <a:ext cx="519921" cy="8982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E3F523E-B7BC-4B2D-8B30-F8FA81DB793D}"/>
              </a:ext>
            </a:extLst>
          </p:cNvPr>
          <p:cNvSpPr/>
          <p:nvPr/>
        </p:nvSpPr>
        <p:spPr>
          <a:xfrm>
            <a:off x="-789714" y="5785294"/>
            <a:ext cx="70874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Bagging BERT</a:t>
            </a:r>
            <a:endParaRPr lang="zh-TW" altLang="en-US" sz="2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4" name="平行四邊形 23">
            <a:extLst>
              <a:ext uri="{FF2B5EF4-FFF2-40B4-BE49-F238E27FC236}">
                <a16:creationId xmlns:a16="http://schemas.microsoft.com/office/drawing/2014/main" id="{B04C6AFE-A8C4-49A1-B495-720C4CC68F6D}"/>
              </a:ext>
            </a:extLst>
          </p:cNvPr>
          <p:cNvSpPr/>
          <p:nvPr/>
        </p:nvSpPr>
        <p:spPr>
          <a:xfrm>
            <a:off x="41136" y="5563102"/>
            <a:ext cx="519921" cy="8982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541429-9EBD-4698-A60D-6D7B9C9059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3" t="7602" r="8614" b="9153"/>
          <a:stretch/>
        </p:blipFill>
        <p:spPr>
          <a:xfrm>
            <a:off x="4376651" y="1809116"/>
            <a:ext cx="4314305" cy="1131345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3E9CD129-5BCB-408F-9EB8-90CD8E108D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5" t="13777" r="7523" b="12244"/>
          <a:stretch/>
        </p:blipFill>
        <p:spPr>
          <a:xfrm>
            <a:off x="6533804" y="4694918"/>
            <a:ext cx="4721629" cy="833201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392E124B-141B-44CA-9009-F8D9ACB33835}"/>
              </a:ext>
            </a:extLst>
          </p:cNvPr>
          <p:cNvSpPr txBox="1"/>
          <p:nvPr/>
        </p:nvSpPr>
        <p:spPr>
          <a:xfrm>
            <a:off x="-320030" y="3445781"/>
            <a:ext cx="6492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WWM-EXT-BERT</a:t>
            </a:r>
            <a:endParaRPr lang="zh-TW" altLang="en-US" sz="2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30" name="圖片 29" descr="一張含有 文字 的圖片&#10;&#10;自動產生的描述">
            <a:extLst>
              <a:ext uri="{FF2B5EF4-FFF2-40B4-BE49-F238E27FC236}">
                <a16:creationId xmlns:a16="http://schemas.microsoft.com/office/drawing/2014/main" id="{C5C46B91-C917-43A0-8136-A5ED5AD6F7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8" t="15033" r="6611" b="8029"/>
          <a:stretch/>
        </p:blipFill>
        <p:spPr>
          <a:xfrm>
            <a:off x="4738254" y="3385626"/>
            <a:ext cx="4879571" cy="971099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8ABE373A-0BD9-4978-B1A7-E32F6E597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258" y="5785294"/>
            <a:ext cx="5044066" cy="5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5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1E85516-4495-46D6-9F01-0BBCDF1DD12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5585B0B-471E-44A1-BEA8-023AB6864A98}"/>
              </a:ext>
            </a:extLst>
          </p:cNvPr>
          <p:cNvSpPr txBox="1"/>
          <p:nvPr/>
        </p:nvSpPr>
        <p:spPr>
          <a:xfrm>
            <a:off x="772357" y="396666"/>
            <a:ext cx="48215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NLP Introduction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EAD12AD-B15B-4F8A-9BAF-7AD96F150B9F}"/>
              </a:ext>
            </a:extLst>
          </p:cNvPr>
          <p:cNvSpPr txBox="1"/>
          <p:nvPr/>
        </p:nvSpPr>
        <p:spPr>
          <a:xfrm>
            <a:off x="1612436" y="2152374"/>
            <a:ext cx="347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Speech</a:t>
            </a:r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Recognition</a:t>
            </a:r>
            <a:endParaRPr lang="zh-TW" altLang="en-US" sz="2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24E9ABF-13F0-482C-825E-0DF8E8087243}"/>
              </a:ext>
            </a:extLst>
          </p:cNvPr>
          <p:cNvSpPr txBox="1"/>
          <p:nvPr/>
        </p:nvSpPr>
        <p:spPr>
          <a:xfrm>
            <a:off x="1612436" y="3279381"/>
            <a:ext cx="5078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Natural Language Generation</a:t>
            </a:r>
            <a:endParaRPr lang="zh-TW" altLang="en-US" sz="2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929830A-BE3E-4240-A735-0047427CCC6E}"/>
              </a:ext>
            </a:extLst>
          </p:cNvPr>
          <p:cNvSpPr txBox="1"/>
          <p:nvPr/>
        </p:nvSpPr>
        <p:spPr>
          <a:xfrm>
            <a:off x="1614829" y="4406388"/>
            <a:ext cx="4285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Name Entity Recognition</a:t>
            </a:r>
            <a:endParaRPr lang="zh-TW" altLang="en-US" sz="2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11" name="Picture 2" descr="https://aidea-web.tw/images/web/news.png">
            <a:extLst>
              <a:ext uri="{FF2B5EF4-FFF2-40B4-BE49-F238E27FC236}">
                <a16:creationId xmlns:a16="http://schemas.microsoft.com/office/drawing/2014/main" id="{C7F35B62-AEA5-4739-A801-72459F86A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5" y="2103266"/>
            <a:ext cx="621437" cy="62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aidea-web.tw/images/web/news.png">
            <a:extLst>
              <a:ext uri="{FF2B5EF4-FFF2-40B4-BE49-F238E27FC236}">
                <a16:creationId xmlns:a16="http://schemas.microsoft.com/office/drawing/2014/main" id="{2A4AC392-DB9B-4790-A5D6-BF9ABEEE7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5" y="3230273"/>
            <a:ext cx="621437" cy="62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aidea-web.tw/images/web/news.png">
            <a:extLst>
              <a:ext uri="{FF2B5EF4-FFF2-40B4-BE49-F238E27FC236}">
                <a16:creationId xmlns:a16="http://schemas.microsoft.com/office/drawing/2014/main" id="{46C5807F-535C-4AFC-B82C-B5DBB0188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5" y="4357280"/>
            <a:ext cx="621437" cy="62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804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1E85516-4495-46D6-9F01-0BBCDF1DD12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5585B0B-471E-44A1-BEA8-023AB6864A98}"/>
              </a:ext>
            </a:extLst>
          </p:cNvPr>
          <p:cNvSpPr txBox="1"/>
          <p:nvPr/>
        </p:nvSpPr>
        <p:spPr>
          <a:xfrm>
            <a:off x="772357" y="396666"/>
            <a:ext cx="32419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Conclusion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EAD12AD-B15B-4F8A-9BAF-7AD96F150B9F}"/>
              </a:ext>
            </a:extLst>
          </p:cNvPr>
          <p:cNvSpPr txBox="1"/>
          <p:nvPr/>
        </p:nvSpPr>
        <p:spPr>
          <a:xfrm>
            <a:off x="1766768" y="2201483"/>
            <a:ext cx="8856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Try Pre-trained BERT model as baseline model when doing NER tasks </a:t>
            </a:r>
            <a:endParaRPr lang="zh-TW" altLang="en-US" sz="2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24E9ABF-13F0-482C-825E-0DF8E8087243}"/>
              </a:ext>
            </a:extLst>
          </p:cNvPr>
          <p:cNvSpPr txBox="1"/>
          <p:nvPr/>
        </p:nvSpPr>
        <p:spPr>
          <a:xfrm>
            <a:off x="1766768" y="3351141"/>
            <a:ext cx="8628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Model structure and data preprocessing are way more important than tuning parameters of model</a:t>
            </a:r>
            <a:endParaRPr lang="zh-TW" altLang="en-US" sz="2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929830A-BE3E-4240-A735-0047427CCC6E}"/>
              </a:ext>
            </a:extLst>
          </p:cNvPr>
          <p:cNvSpPr txBox="1"/>
          <p:nvPr/>
        </p:nvSpPr>
        <p:spPr>
          <a:xfrm>
            <a:off x="1766768" y="4667998"/>
            <a:ext cx="10065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Try Semi- supervised Learning when training data is limited</a:t>
            </a:r>
            <a:endParaRPr lang="zh-TW" altLang="en-US" sz="2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11" name="Picture 2" descr="https://aidea-web.tw/images/web/news.png">
            <a:extLst>
              <a:ext uri="{FF2B5EF4-FFF2-40B4-BE49-F238E27FC236}">
                <a16:creationId xmlns:a16="http://schemas.microsoft.com/office/drawing/2014/main" id="{C7F35B62-AEA5-4739-A801-72459F86A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5" y="2192175"/>
            <a:ext cx="621437" cy="62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aidea-web.tw/images/web/news.png">
            <a:extLst>
              <a:ext uri="{FF2B5EF4-FFF2-40B4-BE49-F238E27FC236}">
                <a16:creationId xmlns:a16="http://schemas.microsoft.com/office/drawing/2014/main" id="{2A4AC392-DB9B-4790-A5D6-BF9ABEEE7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5" y="3351141"/>
            <a:ext cx="621437" cy="62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aidea-web.tw/images/web/news.png">
            <a:extLst>
              <a:ext uri="{FF2B5EF4-FFF2-40B4-BE49-F238E27FC236}">
                <a16:creationId xmlns:a16="http://schemas.microsoft.com/office/drawing/2014/main" id="{46C5807F-535C-4AFC-B82C-B5DBB0188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5" y="4618889"/>
            <a:ext cx="621437" cy="62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813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BE2E48-5113-4A08-A039-EB96D6739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hlinkClick r:id="rId2"/>
              </a:rPr>
              <a:t>https://medium.com/%E6%88%91%E5%B0%B1%E5%95%8F%E4%B8%80%E5%8F%A5-%E6%80%8E%E9%BA%BC%E5%AF%AB/named-entity-recognition-%E5%91%BD%E5%90%8D%E5%AF%A6%E9%AB%94%E8%AD%98%E5%88%A5-309e97823a43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https://codingnote.cc/zh-tw/p/237383/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https://www.youtube.com/watch?v=UYPa347-DdE&amp;list=TLPQMjcwMTIwMjGdRXQD14q8EQ&amp;index=2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https://github.com/ymcui/Chinese-BERT-wwm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https://github.com/google-research/bert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BFA630-7CDB-49DA-BC46-0D809E27A466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F15EC61-9646-451D-8505-C7AF256ACCBE}"/>
              </a:ext>
            </a:extLst>
          </p:cNvPr>
          <p:cNvSpPr txBox="1"/>
          <p:nvPr/>
        </p:nvSpPr>
        <p:spPr>
          <a:xfrm>
            <a:off x="838200" y="575326"/>
            <a:ext cx="30056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dirty="0">
                <a:latin typeface="Arial Rounded MT Bold" panose="020F0704030504030204" pitchFamily="34" charset="0"/>
              </a:rPr>
              <a:t>Reference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31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1E85516-4495-46D6-9F01-0BBCDF1DD12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5585B0B-471E-44A1-BEA8-023AB6864A98}"/>
              </a:ext>
            </a:extLst>
          </p:cNvPr>
          <p:cNvSpPr txBox="1"/>
          <p:nvPr/>
        </p:nvSpPr>
        <p:spPr>
          <a:xfrm>
            <a:off x="772357" y="396666"/>
            <a:ext cx="38511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What is NER?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EAD12AD-B15B-4F8A-9BAF-7AD96F150B9F}"/>
              </a:ext>
            </a:extLst>
          </p:cNvPr>
          <p:cNvSpPr txBox="1"/>
          <p:nvPr/>
        </p:nvSpPr>
        <p:spPr>
          <a:xfrm>
            <a:off x="1612436" y="2152374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我在成大醫院看病的時候，李醫師跟我說腎臟有問題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24E9ABF-13F0-482C-825E-0DF8E8087243}"/>
              </a:ext>
            </a:extLst>
          </p:cNvPr>
          <p:cNvSpPr txBox="1"/>
          <p:nvPr/>
        </p:nvSpPr>
        <p:spPr>
          <a:xfrm>
            <a:off x="1612436" y="3279381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我跟我爸爸三月十五日的時候都要回診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929830A-BE3E-4240-A735-0047427CCC6E}"/>
              </a:ext>
            </a:extLst>
          </p:cNvPr>
          <p:cNvSpPr txBox="1"/>
          <p:nvPr/>
        </p:nvSpPr>
        <p:spPr>
          <a:xfrm>
            <a:off x="1614829" y="4406388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這樣是四千七百元，記得下禮拜要來看報告喔</a:t>
            </a:r>
          </a:p>
        </p:txBody>
      </p:sp>
      <p:pic>
        <p:nvPicPr>
          <p:cNvPr id="11" name="Picture 2" descr="https://aidea-web.tw/images/web/news.png">
            <a:extLst>
              <a:ext uri="{FF2B5EF4-FFF2-40B4-BE49-F238E27FC236}">
                <a16:creationId xmlns:a16="http://schemas.microsoft.com/office/drawing/2014/main" id="{C7F35B62-AEA5-4739-A801-72459F86A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5" y="2103266"/>
            <a:ext cx="621437" cy="62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aidea-web.tw/images/web/news.png">
            <a:extLst>
              <a:ext uri="{FF2B5EF4-FFF2-40B4-BE49-F238E27FC236}">
                <a16:creationId xmlns:a16="http://schemas.microsoft.com/office/drawing/2014/main" id="{2A4AC392-DB9B-4790-A5D6-BF9ABEEE7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5" y="3230273"/>
            <a:ext cx="621437" cy="62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aidea-web.tw/images/web/news.png">
            <a:extLst>
              <a:ext uri="{FF2B5EF4-FFF2-40B4-BE49-F238E27FC236}">
                <a16:creationId xmlns:a16="http://schemas.microsoft.com/office/drawing/2014/main" id="{46C5807F-535C-4AFC-B82C-B5DBB0188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5" y="4357280"/>
            <a:ext cx="621437" cy="62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A3A4508D-6734-4C8C-A057-D1653A93E77D}"/>
              </a:ext>
            </a:extLst>
          </p:cNvPr>
          <p:cNvSpPr/>
          <p:nvPr/>
        </p:nvSpPr>
        <p:spPr>
          <a:xfrm>
            <a:off x="2405849" y="2150119"/>
            <a:ext cx="1438182" cy="523220"/>
          </a:xfrm>
          <a:prstGeom prst="rect">
            <a:avLst/>
          </a:prstGeom>
          <a:solidFill>
            <a:srgbClr val="E7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CC7C512-8167-4EDC-A82B-023A02E0EE7A}"/>
              </a:ext>
            </a:extLst>
          </p:cNvPr>
          <p:cNvSpPr/>
          <p:nvPr/>
        </p:nvSpPr>
        <p:spPr>
          <a:xfrm>
            <a:off x="5939161" y="2150119"/>
            <a:ext cx="1127464" cy="523220"/>
          </a:xfrm>
          <a:prstGeom prst="rect">
            <a:avLst/>
          </a:prstGeom>
          <a:solidFill>
            <a:srgbClr val="E7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80C176A-6550-44DA-99B1-98E944620506}"/>
              </a:ext>
            </a:extLst>
          </p:cNvPr>
          <p:cNvSpPr/>
          <p:nvPr/>
        </p:nvSpPr>
        <p:spPr>
          <a:xfrm>
            <a:off x="2760954" y="3279381"/>
            <a:ext cx="719091" cy="523220"/>
          </a:xfrm>
          <a:prstGeom prst="rect">
            <a:avLst/>
          </a:prstGeom>
          <a:solidFill>
            <a:srgbClr val="E7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379624D-ECDF-45B7-8E04-CA0EEEB5D1BA}"/>
              </a:ext>
            </a:extLst>
          </p:cNvPr>
          <p:cNvSpPr/>
          <p:nvPr/>
        </p:nvSpPr>
        <p:spPr>
          <a:xfrm>
            <a:off x="3513474" y="3279381"/>
            <a:ext cx="1748902" cy="523220"/>
          </a:xfrm>
          <a:prstGeom prst="rect">
            <a:avLst/>
          </a:prstGeom>
          <a:solidFill>
            <a:srgbClr val="E7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5B03FE-EB87-4EBE-A74E-B7A3072AE8E2}"/>
              </a:ext>
            </a:extLst>
          </p:cNvPr>
          <p:cNvSpPr/>
          <p:nvPr/>
        </p:nvSpPr>
        <p:spPr>
          <a:xfrm>
            <a:off x="2760954" y="4404133"/>
            <a:ext cx="1793291" cy="523220"/>
          </a:xfrm>
          <a:prstGeom prst="rect">
            <a:avLst/>
          </a:prstGeom>
          <a:solidFill>
            <a:srgbClr val="E7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F80557F-1C1A-45F4-85AA-1364FC925FEE}"/>
              </a:ext>
            </a:extLst>
          </p:cNvPr>
          <p:cNvSpPr/>
          <p:nvPr/>
        </p:nvSpPr>
        <p:spPr>
          <a:xfrm>
            <a:off x="5606248" y="4404133"/>
            <a:ext cx="1087516" cy="523220"/>
          </a:xfrm>
          <a:prstGeom prst="rect">
            <a:avLst/>
          </a:prstGeom>
          <a:solidFill>
            <a:srgbClr val="E7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38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62B7C1F-CEBC-445D-93F2-CED8C2FAB850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C27AFE5-74F6-408A-8EE8-0C52AE8486CA}"/>
              </a:ext>
            </a:extLst>
          </p:cNvPr>
          <p:cNvSpPr txBox="1"/>
          <p:nvPr/>
        </p:nvSpPr>
        <p:spPr>
          <a:xfrm>
            <a:off x="772357" y="396666"/>
            <a:ext cx="7278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Named Entity Recognition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36F6D8-9C70-417F-B190-9B706736BB24}"/>
              </a:ext>
            </a:extLst>
          </p:cNvPr>
          <p:cNvSpPr/>
          <p:nvPr/>
        </p:nvSpPr>
        <p:spPr>
          <a:xfrm>
            <a:off x="1551210" y="2154125"/>
            <a:ext cx="2469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Name Entity</a:t>
            </a:r>
            <a:endParaRPr lang="zh-TW" altLang="en-US" sz="2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9" name="平行四邊形 8">
            <a:extLst>
              <a:ext uri="{FF2B5EF4-FFF2-40B4-BE49-F238E27FC236}">
                <a16:creationId xmlns:a16="http://schemas.microsoft.com/office/drawing/2014/main" id="{96121AD3-D949-4384-A153-229EC6FB18C2}"/>
              </a:ext>
            </a:extLst>
          </p:cNvPr>
          <p:cNvSpPr/>
          <p:nvPr/>
        </p:nvSpPr>
        <p:spPr>
          <a:xfrm>
            <a:off x="1124181" y="2161004"/>
            <a:ext cx="519921" cy="8982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平行四邊形 9">
            <a:extLst>
              <a:ext uri="{FF2B5EF4-FFF2-40B4-BE49-F238E27FC236}">
                <a16:creationId xmlns:a16="http://schemas.microsoft.com/office/drawing/2014/main" id="{597F60FB-12A9-4B9B-9CAE-B3185BDBB77F}"/>
              </a:ext>
            </a:extLst>
          </p:cNvPr>
          <p:cNvSpPr/>
          <p:nvPr/>
        </p:nvSpPr>
        <p:spPr>
          <a:xfrm>
            <a:off x="864221" y="3428568"/>
            <a:ext cx="519921" cy="8982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914E51-CE3D-4D17-84FA-C2270C826A31}"/>
              </a:ext>
            </a:extLst>
          </p:cNvPr>
          <p:cNvSpPr/>
          <p:nvPr/>
        </p:nvSpPr>
        <p:spPr>
          <a:xfrm>
            <a:off x="1551209" y="3434248"/>
            <a:ext cx="28046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NER</a:t>
            </a:r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Task</a:t>
            </a:r>
            <a:endParaRPr lang="zh-TW" altLang="en-US" sz="2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DB11246-DCCC-48F7-AA32-A03F16103D5A}"/>
              </a:ext>
            </a:extLst>
          </p:cNvPr>
          <p:cNvSpPr/>
          <p:nvPr/>
        </p:nvSpPr>
        <p:spPr>
          <a:xfrm>
            <a:off x="1551210" y="3957468"/>
            <a:ext cx="9364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Detect the name entities from an unstructured text 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81DC931-D028-4B71-89BF-F117772CD386}"/>
              </a:ext>
            </a:extLst>
          </p:cNvPr>
          <p:cNvSpPr txBox="1"/>
          <p:nvPr/>
        </p:nvSpPr>
        <p:spPr>
          <a:xfrm>
            <a:off x="2761841" y="4899743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這樣是四千七百元，記得下禮拜要來看報告喔</a:t>
            </a:r>
          </a:p>
        </p:txBody>
      </p:sp>
      <p:pic>
        <p:nvPicPr>
          <p:cNvPr id="14" name="Picture 2" descr="https://aidea-web.tw/images/web/news.png">
            <a:extLst>
              <a:ext uri="{FF2B5EF4-FFF2-40B4-BE49-F238E27FC236}">
                <a16:creationId xmlns:a16="http://schemas.microsoft.com/office/drawing/2014/main" id="{900206E7-44BC-42C8-9BC5-5C062F3A6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041" y="4840111"/>
            <a:ext cx="621437" cy="62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380587F0-AECF-4D4F-964C-11E972EE9C8A}"/>
              </a:ext>
            </a:extLst>
          </p:cNvPr>
          <p:cNvSpPr/>
          <p:nvPr/>
        </p:nvSpPr>
        <p:spPr>
          <a:xfrm>
            <a:off x="3907966" y="4897488"/>
            <a:ext cx="1793291" cy="523220"/>
          </a:xfrm>
          <a:prstGeom prst="rect">
            <a:avLst/>
          </a:prstGeom>
          <a:solidFill>
            <a:srgbClr val="E7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DC3DDF-6ADA-412F-A70E-BB9FA2974413}"/>
              </a:ext>
            </a:extLst>
          </p:cNvPr>
          <p:cNvSpPr/>
          <p:nvPr/>
        </p:nvSpPr>
        <p:spPr>
          <a:xfrm>
            <a:off x="6753260" y="4897488"/>
            <a:ext cx="1087516" cy="523220"/>
          </a:xfrm>
          <a:prstGeom prst="rect">
            <a:avLst/>
          </a:prstGeom>
          <a:solidFill>
            <a:srgbClr val="E7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00FA93B-16CA-473C-9833-077931D2E5F9}"/>
              </a:ext>
            </a:extLst>
          </p:cNvPr>
          <p:cNvSpPr txBox="1"/>
          <p:nvPr/>
        </p:nvSpPr>
        <p:spPr>
          <a:xfrm>
            <a:off x="4020710" y="5430207"/>
            <a:ext cx="1906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Money - entity</a:t>
            </a:r>
            <a:endParaRPr lang="zh-TW" altLang="en-US" sz="20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1C444C2-BFB1-4D14-8ED8-EA842F56F4EB}"/>
              </a:ext>
            </a:extLst>
          </p:cNvPr>
          <p:cNvSpPr txBox="1"/>
          <p:nvPr/>
        </p:nvSpPr>
        <p:spPr>
          <a:xfrm>
            <a:off x="6866004" y="5430207"/>
            <a:ext cx="1702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Time - entity</a:t>
            </a:r>
            <a:endParaRPr lang="zh-TW" altLang="en-US" sz="20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F89DB57B-2F95-4CE5-B7A3-ABE06462F8BC}"/>
              </a:ext>
            </a:extLst>
          </p:cNvPr>
          <p:cNvSpPr/>
          <p:nvPr/>
        </p:nvSpPr>
        <p:spPr>
          <a:xfrm>
            <a:off x="3907966" y="5573890"/>
            <a:ext cx="112744" cy="112744"/>
          </a:xfrm>
          <a:prstGeom prst="ellipse">
            <a:avLst/>
          </a:prstGeom>
          <a:solidFill>
            <a:srgbClr val="F6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89F967D0-A11D-48B2-8DC3-9760AFC7AEE9}"/>
              </a:ext>
            </a:extLst>
          </p:cNvPr>
          <p:cNvSpPr/>
          <p:nvPr/>
        </p:nvSpPr>
        <p:spPr>
          <a:xfrm>
            <a:off x="6753260" y="5573890"/>
            <a:ext cx="112744" cy="112744"/>
          </a:xfrm>
          <a:prstGeom prst="ellipse">
            <a:avLst/>
          </a:prstGeom>
          <a:solidFill>
            <a:srgbClr val="F6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CDD906F-1FF3-46E7-AFC4-811496259952}"/>
              </a:ext>
            </a:extLst>
          </p:cNvPr>
          <p:cNvSpPr txBox="1"/>
          <p:nvPr/>
        </p:nvSpPr>
        <p:spPr>
          <a:xfrm>
            <a:off x="1693352" y="2701500"/>
            <a:ext cx="104986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 real-world object, such as persons, locations, organizations, products, etc., that can be denoted with a proper name. </a:t>
            </a:r>
          </a:p>
        </p:txBody>
      </p:sp>
    </p:spTree>
    <p:extLst>
      <p:ext uri="{BB962C8B-B14F-4D97-AF65-F5344CB8AC3E}">
        <p14:creationId xmlns:p14="http://schemas.microsoft.com/office/powerpoint/2010/main" val="18689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D55D0ADB-57C3-408B-A410-A2CA3A4F8202}"/>
              </a:ext>
            </a:extLst>
          </p:cNvPr>
          <p:cNvCxnSpPr>
            <a:cxnSpLocks/>
          </p:cNvCxnSpPr>
          <p:nvPr/>
        </p:nvCxnSpPr>
        <p:spPr>
          <a:xfrm>
            <a:off x="764771" y="4127732"/>
            <a:ext cx="10208030" cy="0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95AD798-F2C1-431B-B1E8-8E92A31531E3}"/>
              </a:ext>
            </a:extLst>
          </p:cNvPr>
          <p:cNvCxnSpPr>
            <a:cxnSpLocks/>
          </p:cNvCxnSpPr>
          <p:nvPr/>
        </p:nvCxnSpPr>
        <p:spPr>
          <a:xfrm flipH="1" flipV="1">
            <a:off x="1782618" y="2493574"/>
            <a:ext cx="1006764" cy="163415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997A085-7D8C-4ACF-AFEE-DC1A0F03926B}"/>
              </a:ext>
            </a:extLst>
          </p:cNvPr>
          <p:cNvCxnSpPr>
            <a:cxnSpLocks/>
          </p:cNvCxnSpPr>
          <p:nvPr/>
        </p:nvCxnSpPr>
        <p:spPr>
          <a:xfrm flipV="1">
            <a:off x="2955637" y="4186491"/>
            <a:ext cx="1177636" cy="15754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2E8BAA8-4B56-48AD-B48E-EC1DAFA6B4C9}"/>
              </a:ext>
            </a:extLst>
          </p:cNvPr>
          <p:cNvCxnSpPr>
            <a:cxnSpLocks/>
          </p:cNvCxnSpPr>
          <p:nvPr/>
        </p:nvCxnSpPr>
        <p:spPr>
          <a:xfrm flipV="1">
            <a:off x="5450840" y="2552332"/>
            <a:ext cx="835891" cy="15754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179E60A0-EA9A-47E6-BEF2-BDE2BAC1DFC9}"/>
              </a:ext>
            </a:extLst>
          </p:cNvPr>
          <p:cNvCxnSpPr>
            <a:cxnSpLocks/>
          </p:cNvCxnSpPr>
          <p:nvPr/>
        </p:nvCxnSpPr>
        <p:spPr>
          <a:xfrm flipH="1" flipV="1">
            <a:off x="7975368" y="4127732"/>
            <a:ext cx="654397" cy="179277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E75483CF-1C92-4E66-A323-3C75F0A0B98D}"/>
              </a:ext>
            </a:extLst>
          </p:cNvPr>
          <p:cNvSpPr/>
          <p:nvPr/>
        </p:nvSpPr>
        <p:spPr>
          <a:xfrm>
            <a:off x="673100" y="1784191"/>
            <a:ext cx="2219036" cy="80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Traditional Method:</a:t>
            </a:r>
          </a:p>
          <a:p>
            <a:pPr algn="ctr"/>
            <a:r>
              <a:rPr lang="en-US" altLang="zh-TW" dirty="0"/>
              <a:t>Rule-based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65EF718-4005-47CA-A49A-BBB6027D3DD5}"/>
              </a:ext>
            </a:extLst>
          </p:cNvPr>
          <p:cNvSpPr/>
          <p:nvPr/>
        </p:nvSpPr>
        <p:spPr>
          <a:xfrm>
            <a:off x="5177213" y="1889055"/>
            <a:ext cx="2219036" cy="80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Deep Learning:</a:t>
            </a:r>
          </a:p>
          <a:p>
            <a:pPr algn="ctr"/>
            <a:r>
              <a:rPr lang="en-US" altLang="zh-TW" dirty="0"/>
              <a:t>CNN-CRF, RNN-CRF,BILSTM-CRF……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7D5259B-FCE7-435B-AAC2-B9538F624734}"/>
              </a:ext>
            </a:extLst>
          </p:cNvPr>
          <p:cNvSpPr/>
          <p:nvPr/>
        </p:nvSpPr>
        <p:spPr>
          <a:xfrm>
            <a:off x="1914237" y="5668389"/>
            <a:ext cx="2219036" cy="80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Machine Learning:</a:t>
            </a:r>
          </a:p>
          <a:p>
            <a:pPr algn="ctr"/>
            <a:r>
              <a:rPr lang="en-US" altLang="zh-TW" dirty="0"/>
              <a:t>HMM, CRF……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C2A61AE-72B2-4BBB-B43D-B2DDF2C312C2}"/>
              </a:ext>
            </a:extLst>
          </p:cNvPr>
          <p:cNvSpPr/>
          <p:nvPr/>
        </p:nvSpPr>
        <p:spPr>
          <a:xfrm>
            <a:off x="7520247" y="5668388"/>
            <a:ext cx="3018444" cy="1037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Recent Method:</a:t>
            </a:r>
          </a:p>
          <a:p>
            <a:pPr algn="ctr"/>
            <a:r>
              <a:rPr lang="en-US" altLang="zh-TW" dirty="0"/>
              <a:t>Attention-based, Transfer Learning, Semi-supervised,….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D2B626E-60F5-4ACD-B518-7F19ED4D7A21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3D743AE-68A7-4213-80FC-7FCEDA729F91}"/>
              </a:ext>
            </a:extLst>
          </p:cNvPr>
          <p:cNvSpPr txBox="1"/>
          <p:nvPr/>
        </p:nvSpPr>
        <p:spPr>
          <a:xfrm>
            <a:off x="772357" y="396666"/>
            <a:ext cx="4178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NER Time Line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04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62B7C1F-CEBC-445D-93F2-CED8C2FAB850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C27AFE5-74F6-408A-8EE8-0C52AE8486CA}"/>
              </a:ext>
            </a:extLst>
          </p:cNvPr>
          <p:cNvSpPr txBox="1"/>
          <p:nvPr/>
        </p:nvSpPr>
        <p:spPr>
          <a:xfrm>
            <a:off x="772357" y="396666"/>
            <a:ext cx="98912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Machine</a:t>
            </a:r>
            <a:r>
              <a:rPr lang="en-US" altLang="zh-TW" sz="4000" dirty="0"/>
              <a:t> </a:t>
            </a:r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Learning common method 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36F6D8-9C70-417F-B190-9B706736BB24}"/>
              </a:ext>
            </a:extLst>
          </p:cNvPr>
          <p:cNvSpPr/>
          <p:nvPr/>
        </p:nvSpPr>
        <p:spPr>
          <a:xfrm>
            <a:off x="629788" y="2226420"/>
            <a:ext cx="70874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HMM (Hidden Markov Model)</a:t>
            </a:r>
            <a:endParaRPr lang="zh-TW" altLang="en-US" sz="2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9" name="平行四邊形 8">
            <a:extLst>
              <a:ext uri="{FF2B5EF4-FFF2-40B4-BE49-F238E27FC236}">
                <a16:creationId xmlns:a16="http://schemas.microsoft.com/office/drawing/2014/main" id="{96121AD3-D949-4384-A153-229EC6FB18C2}"/>
              </a:ext>
            </a:extLst>
          </p:cNvPr>
          <p:cNvSpPr/>
          <p:nvPr/>
        </p:nvSpPr>
        <p:spPr>
          <a:xfrm>
            <a:off x="1031289" y="2153077"/>
            <a:ext cx="519921" cy="8982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平行四邊形 9">
            <a:extLst>
              <a:ext uri="{FF2B5EF4-FFF2-40B4-BE49-F238E27FC236}">
                <a16:creationId xmlns:a16="http://schemas.microsoft.com/office/drawing/2014/main" id="{597F60FB-12A9-4B9B-9CAE-B3185BDBB77F}"/>
              </a:ext>
            </a:extLst>
          </p:cNvPr>
          <p:cNvSpPr/>
          <p:nvPr/>
        </p:nvSpPr>
        <p:spPr>
          <a:xfrm>
            <a:off x="772357" y="3428568"/>
            <a:ext cx="519921" cy="8982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914E51-CE3D-4D17-84FA-C2270C826A31}"/>
              </a:ext>
            </a:extLst>
          </p:cNvPr>
          <p:cNvSpPr/>
          <p:nvPr/>
        </p:nvSpPr>
        <p:spPr>
          <a:xfrm>
            <a:off x="1735936" y="3439203"/>
            <a:ext cx="6437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CRF (Conditional Random Fields)</a:t>
            </a:r>
            <a:endParaRPr lang="zh-TW" altLang="en-US" sz="2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C4AF140-32C5-4B98-852C-140E1EE2BFEE}"/>
              </a:ext>
            </a:extLst>
          </p:cNvPr>
          <p:cNvSpPr txBox="1"/>
          <p:nvPr/>
        </p:nvSpPr>
        <p:spPr>
          <a:xfrm>
            <a:off x="1557360" y="2795266"/>
            <a:ext cx="10634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 statistical Markov model in which the system being modeled is assumed to be a Markov process </a:t>
            </a:r>
            <a:endParaRPr lang="zh-TW" altLang="en-US" sz="1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D9D621B-511C-4706-85A4-2E3EDAD35909}"/>
              </a:ext>
            </a:extLst>
          </p:cNvPr>
          <p:cNvSpPr txBox="1"/>
          <p:nvPr/>
        </p:nvSpPr>
        <p:spPr>
          <a:xfrm>
            <a:off x="259773" y="3959441"/>
            <a:ext cx="106346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 class of statistical modeling method often applied in pattern recognition </a:t>
            </a:r>
            <a:endParaRPr lang="zh-TW" altLang="en-US" sz="1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770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F0795A-4F28-45AF-9B83-85AF70FB2682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A48905F-18D8-4C39-9061-94A44F4A9815}"/>
              </a:ext>
            </a:extLst>
          </p:cNvPr>
          <p:cNvSpPr txBox="1"/>
          <p:nvPr/>
        </p:nvSpPr>
        <p:spPr>
          <a:xfrm>
            <a:off x="772357" y="396666"/>
            <a:ext cx="89105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Data in Machine Learning Model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83176D5-FCB6-4ADA-80EE-0D95BF1B6089}"/>
              </a:ext>
            </a:extLst>
          </p:cNvPr>
          <p:cNvCxnSpPr>
            <a:cxnSpLocks/>
          </p:cNvCxnSpPr>
          <p:nvPr/>
        </p:nvCxnSpPr>
        <p:spPr>
          <a:xfrm>
            <a:off x="1143000" y="2407920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435E83B-2FB3-4C21-9807-F63819B7010E}"/>
              </a:ext>
            </a:extLst>
          </p:cNvPr>
          <p:cNvSpPr txBox="1"/>
          <p:nvPr/>
        </p:nvSpPr>
        <p:spPr>
          <a:xfrm>
            <a:off x="1143000" y="2028130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text</a:t>
            </a:r>
            <a:endParaRPr lang="zh-TW" altLang="en-US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AB6498F-7070-4EF1-BB62-B6450715FC83}"/>
              </a:ext>
            </a:extLst>
          </p:cNvPr>
          <p:cNvSpPr txBox="1"/>
          <p:nvPr/>
        </p:nvSpPr>
        <p:spPr>
          <a:xfrm>
            <a:off x="1143000" y="2428240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label</a:t>
            </a:r>
            <a:endParaRPr lang="zh-TW" altLang="en-US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DC8DF34-B35D-4595-8F6C-B399C46420D2}"/>
              </a:ext>
            </a:extLst>
          </p:cNvPr>
          <p:cNvSpPr txBox="1"/>
          <p:nvPr/>
        </p:nvSpPr>
        <p:spPr>
          <a:xfrm>
            <a:off x="9633228" y="1327617"/>
            <a:ext cx="141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Observation</a:t>
            </a:r>
            <a:endParaRPr lang="zh-TW" altLang="en-US" sz="16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FD21C3C-06E1-4024-BC03-01BC55E9B368}"/>
              </a:ext>
            </a:extLst>
          </p:cNvPr>
          <p:cNvSpPr txBox="1"/>
          <p:nvPr/>
        </p:nvSpPr>
        <p:spPr>
          <a:xfrm>
            <a:off x="9633228" y="3557806"/>
            <a:ext cx="1420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Hidden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State</a:t>
            </a:r>
            <a:endParaRPr lang="zh-TW" altLang="en-US" sz="16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12F3CF-4DEE-4CD4-AC94-64749F7D124B}"/>
              </a:ext>
            </a:extLst>
          </p:cNvPr>
          <p:cNvSpPr/>
          <p:nvPr/>
        </p:nvSpPr>
        <p:spPr>
          <a:xfrm>
            <a:off x="1995518" y="2628295"/>
            <a:ext cx="587207" cy="6705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O</a:t>
            </a:r>
            <a:endParaRPr lang="zh-TW" altLang="en-US" sz="2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5A3F6C6-3654-4FF8-9C44-6353D30D4085}"/>
              </a:ext>
            </a:extLst>
          </p:cNvPr>
          <p:cNvSpPr/>
          <p:nvPr/>
        </p:nvSpPr>
        <p:spPr>
          <a:xfrm>
            <a:off x="2582725" y="2628295"/>
            <a:ext cx="587207" cy="6705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</a:t>
            </a:r>
            <a:endParaRPr lang="zh-TW" altLang="en-US" sz="2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0EECB96-7626-48F6-BDF3-D1E543CE1CC7}"/>
              </a:ext>
            </a:extLst>
          </p:cNvPr>
          <p:cNvSpPr/>
          <p:nvPr/>
        </p:nvSpPr>
        <p:spPr>
          <a:xfrm>
            <a:off x="3169932" y="2628295"/>
            <a:ext cx="587207" cy="6705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I</a:t>
            </a:r>
            <a:endParaRPr lang="zh-TW" altLang="en-US" sz="2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C1ED18-30C3-4720-B13F-222DAC975606}"/>
              </a:ext>
            </a:extLst>
          </p:cNvPr>
          <p:cNvSpPr/>
          <p:nvPr/>
        </p:nvSpPr>
        <p:spPr>
          <a:xfrm>
            <a:off x="3757138" y="2628295"/>
            <a:ext cx="587207" cy="6705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I</a:t>
            </a:r>
            <a:endParaRPr lang="zh-TW" altLang="en-US" sz="2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7A7158D-4A74-4AC2-91DF-43F8CEAB1642}"/>
              </a:ext>
            </a:extLst>
          </p:cNvPr>
          <p:cNvSpPr/>
          <p:nvPr/>
        </p:nvSpPr>
        <p:spPr>
          <a:xfrm>
            <a:off x="4344345" y="2628295"/>
            <a:ext cx="587207" cy="6705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I</a:t>
            </a:r>
            <a:endParaRPr lang="zh-TW" altLang="en-US" sz="2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A8C06CB-9F17-4FFB-864D-3ACB4A616D29}"/>
              </a:ext>
            </a:extLst>
          </p:cNvPr>
          <p:cNvSpPr/>
          <p:nvPr/>
        </p:nvSpPr>
        <p:spPr>
          <a:xfrm>
            <a:off x="4931552" y="2628295"/>
            <a:ext cx="587207" cy="6705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O</a:t>
            </a:r>
            <a:endParaRPr lang="zh-TW" altLang="en-US" sz="2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DD1EF7-A05A-4BB1-A5B4-352371E0887C}"/>
              </a:ext>
            </a:extLst>
          </p:cNvPr>
          <p:cNvSpPr/>
          <p:nvPr/>
        </p:nvSpPr>
        <p:spPr>
          <a:xfrm>
            <a:off x="6105966" y="2628294"/>
            <a:ext cx="587207" cy="6705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I</a:t>
            </a:r>
            <a:endParaRPr lang="zh-TW" altLang="en-US" sz="2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6AAF3E6-8E53-4C89-B7B6-775E5DB16AD8}"/>
              </a:ext>
            </a:extLst>
          </p:cNvPr>
          <p:cNvSpPr/>
          <p:nvPr/>
        </p:nvSpPr>
        <p:spPr>
          <a:xfrm>
            <a:off x="5518759" y="2629685"/>
            <a:ext cx="587207" cy="6705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</a:t>
            </a:r>
            <a:endParaRPr lang="zh-TW" altLang="en-US" sz="2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14A7D36-779D-463A-9461-502F336C0602}"/>
              </a:ext>
            </a:extLst>
          </p:cNvPr>
          <p:cNvSpPr/>
          <p:nvPr/>
        </p:nvSpPr>
        <p:spPr>
          <a:xfrm>
            <a:off x="6693173" y="2626903"/>
            <a:ext cx="587207" cy="6705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I</a:t>
            </a:r>
            <a:endParaRPr lang="zh-TW" altLang="en-US" sz="2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543E2A0-83A9-408E-BEAD-AC05D62E32C3}"/>
              </a:ext>
            </a:extLst>
          </p:cNvPr>
          <p:cNvSpPr/>
          <p:nvPr/>
        </p:nvSpPr>
        <p:spPr>
          <a:xfrm>
            <a:off x="7284574" y="2626902"/>
            <a:ext cx="587207" cy="6705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I</a:t>
            </a:r>
            <a:endParaRPr lang="zh-TW" altLang="en-US" sz="2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CF6DEFE-D505-4262-AA39-627DC59B95EE}"/>
              </a:ext>
            </a:extLst>
          </p:cNvPr>
          <p:cNvSpPr/>
          <p:nvPr/>
        </p:nvSpPr>
        <p:spPr>
          <a:xfrm>
            <a:off x="7875976" y="2626903"/>
            <a:ext cx="587207" cy="6705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O</a:t>
            </a:r>
            <a:endParaRPr lang="zh-TW" altLang="en-US" sz="2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3FF8429-E57E-44BE-86DF-7FFE8FD4B651}"/>
              </a:ext>
            </a:extLst>
          </p:cNvPr>
          <p:cNvSpPr/>
          <p:nvPr/>
        </p:nvSpPr>
        <p:spPr>
          <a:xfrm>
            <a:off x="8463183" y="2626901"/>
            <a:ext cx="587207" cy="6705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O</a:t>
            </a:r>
            <a:endParaRPr lang="zh-TW" altLang="en-US" sz="2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D5D3F4E-5AEC-4CE6-8DE3-1E6D3EF7DA8A}"/>
              </a:ext>
            </a:extLst>
          </p:cNvPr>
          <p:cNvSpPr/>
          <p:nvPr/>
        </p:nvSpPr>
        <p:spPr>
          <a:xfrm>
            <a:off x="9050389" y="2626899"/>
            <a:ext cx="587207" cy="6705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O</a:t>
            </a:r>
            <a:endParaRPr lang="zh-TW" altLang="en-US" sz="2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5A1CF49-CE32-417B-9C94-48DB81B19268}"/>
              </a:ext>
            </a:extLst>
          </p:cNvPr>
          <p:cNvSpPr/>
          <p:nvPr/>
        </p:nvSpPr>
        <p:spPr>
          <a:xfrm>
            <a:off x="9645986" y="2626899"/>
            <a:ext cx="587207" cy="6705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O</a:t>
            </a:r>
            <a:endParaRPr lang="zh-TW" altLang="en-US" sz="2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77752C6-70CA-46E1-B21F-28CD7E85A5C4}"/>
              </a:ext>
            </a:extLst>
          </p:cNvPr>
          <p:cNvSpPr/>
          <p:nvPr/>
        </p:nvSpPr>
        <p:spPr>
          <a:xfrm>
            <a:off x="10233193" y="2626899"/>
            <a:ext cx="587207" cy="6705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O</a:t>
            </a:r>
            <a:endParaRPr lang="zh-TW" altLang="en-US" sz="2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49FE309-2154-4189-B8C2-2EF346A945B5}"/>
              </a:ext>
            </a:extLst>
          </p:cNvPr>
          <p:cNvSpPr txBox="1"/>
          <p:nvPr/>
        </p:nvSpPr>
        <p:spPr>
          <a:xfrm rot="5400000">
            <a:off x="2181682" y="3829107"/>
            <a:ext cx="1389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4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B - Time</a:t>
            </a:r>
            <a:endParaRPr lang="zh-TW" altLang="en-US" sz="24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EDD82CF-B58F-4939-8946-2F698DF85B81}"/>
              </a:ext>
            </a:extLst>
          </p:cNvPr>
          <p:cNvSpPr txBox="1"/>
          <p:nvPr/>
        </p:nvSpPr>
        <p:spPr>
          <a:xfrm rot="5400000">
            <a:off x="4834209" y="4112614"/>
            <a:ext cx="1956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4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B - Location</a:t>
            </a:r>
            <a:endParaRPr lang="zh-TW" altLang="en-US" sz="24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2D2ABE8-676A-46AA-8697-BBD1FCFEB787}"/>
              </a:ext>
            </a:extLst>
          </p:cNvPr>
          <p:cNvSpPr txBox="1"/>
          <p:nvPr/>
        </p:nvSpPr>
        <p:spPr>
          <a:xfrm rot="5400000">
            <a:off x="2831406" y="3769674"/>
            <a:ext cx="126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4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I - Time</a:t>
            </a:r>
            <a:endParaRPr lang="zh-TW" altLang="en-US" sz="24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B17A80A-A835-4476-86A0-D59583A69FF7}"/>
              </a:ext>
            </a:extLst>
          </p:cNvPr>
          <p:cNvSpPr txBox="1"/>
          <p:nvPr/>
        </p:nvSpPr>
        <p:spPr>
          <a:xfrm rot="5400000">
            <a:off x="3418613" y="3769674"/>
            <a:ext cx="126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4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I - Time</a:t>
            </a:r>
            <a:endParaRPr lang="zh-TW" altLang="en-US" sz="24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95BEC0C-FAC6-4692-8C1C-5F14A5C37A5F}"/>
              </a:ext>
            </a:extLst>
          </p:cNvPr>
          <p:cNvSpPr txBox="1"/>
          <p:nvPr/>
        </p:nvSpPr>
        <p:spPr>
          <a:xfrm rot="5400000">
            <a:off x="4005819" y="3766590"/>
            <a:ext cx="126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4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I - Time</a:t>
            </a:r>
            <a:endParaRPr lang="zh-TW" altLang="en-US" sz="24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4382873-4D99-4217-B867-8817F3C5881B}"/>
              </a:ext>
            </a:extLst>
          </p:cNvPr>
          <p:cNvSpPr txBox="1"/>
          <p:nvPr/>
        </p:nvSpPr>
        <p:spPr>
          <a:xfrm rot="5400000">
            <a:off x="5489118" y="4050097"/>
            <a:ext cx="1831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4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I - Location</a:t>
            </a:r>
            <a:endParaRPr lang="zh-TW" altLang="en-US" sz="24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5598B79-1D44-498C-BED1-29C5BD9AA00A}"/>
              </a:ext>
            </a:extLst>
          </p:cNvPr>
          <p:cNvSpPr txBox="1"/>
          <p:nvPr/>
        </p:nvSpPr>
        <p:spPr>
          <a:xfrm rot="5400000">
            <a:off x="6071138" y="4050096"/>
            <a:ext cx="1831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4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I - Location</a:t>
            </a:r>
            <a:endParaRPr lang="zh-TW" altLang="en-US" sz="24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B418218-7E52-46CF-B57C-14125394DDF9}"/>
              </a:ext>
            </a:extLst>
          </p:cNvPr>
          <p:cNvSpPr txBox="1"/>
          <p:nvPr/>
        </p:nvSpPr>
        <p:spPr>
          <a:xfrm rot="5400000">
            <a:off x="6662541" y="4050096"/>
            <a:ext cx="1831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4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I - Location</a:t>
            </a:r>
            <a:endParaRPr lang="zh-TW" altLang="en-US" sz="24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35" name="平行四邊形 34">
            <a:extLst>
              <a:ext uri="{FF2B5EF4-FFF2-40B4-BE49-F238E27FC236}">
                <a16:creationId xmlns:a16="http://schemas.microsoft.com/office/drawing/2014/main" id="{058D6784-1DFE-444C-96BA-D640E398A460}"/>
              </a:ext>
            </a:extLst>
          </p:cNvPr>
          <p:cNvSpPr/>
          <p:nvPr/>
        </p:nvSpPr>
        <p:spPr>
          <a:xfrm>
            <a:off x="2699956" y="5492563"/>
            <a:ext cx="340311" cy="707885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72B5D15-699A-4CA1-A3FA-25E4CD5C66AF}"/>
              </a:ext>
            </a:extLst>
          </p:cNvPr>
          <p:cNvSpPr txBox="1"/>
          <p:nvPr/>
        </p:nvSpPr>
        <p:spPr>
          <a:xfrm>
            <a:off x="3087048" y="549256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上星期天</a:t>
            </a: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Time</a:t>
            </a:r>
            <a:endParaRPr lang="zh-TW" altLang="en-US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7" name="平行四邊形 36">
            <a:extLst>
              <a:ext uri="{FF2B5EF4-FFF2-40B4-BE49-F238E27FC236}">
                <a16:creationId xmlns:a16="http://schemas.microsoft.com/office/drawing/2014/main" id="{9C94EBD0-B648-4745-A3FA-FFDC58142B0A}"/>
              </a:ext>
            </a:extLst>
          </p:cNvPr>
          <p:cNvSpPr/>
          <p:nvPr/>
        </p:nvSpPr>
        <p:spPr>
          <a:xfrm>
            <a:off x="5581529" y="5492563"/>
            <a:ext cx="340311" cy="707885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74DE7B1-FCCC-4407-9D86-14DAA0647FD3}"/>
              </a:ext>
            </a:extLst>
          </p:cNvPr>
          <p:cNvSpPr txBox="1"/>
          <p:nvPr/>
        </p:nvSpPr>
        <p:spPr>
          <a:xfrm>
            <a:off x="5921840" y="549256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成大醫院</a:t>
            </a: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Location</a:t>
            </a:r>
            <a:endParaRPr lang="zh-TW" altLang="en-US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9" name="平行四邊形 38">
            <a:extLst>
              <a:ext uri="{FF2B5EF4-FFF2-40B4-BE49-F238E27FC236}">
                <a16:creationId xmlns:a16="http://schemas.microsoft.com/office/drawing/2014/main" id="{BC65AE77-A5E2-46E3-ABC1-0D2AE5C2C50F}"/>
              </a:ext>
            </a:extLst>
          </p:cNvPr>
          <p:cNvSpPr/>
          <p:nvPr/>
        </p:nvSpPr>
        <p:spPr>
          <a:xfrm>
            <a:off x="4297636" y="5492563"/>
            <a:ext cx="340311" cy="707885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平行四邊形 39">
            <a:extLst>
              <a:ext uri="{FF2B5EF4-FFF2-40B4-BE49-F238E27FC236}">
                <a16:creationId xmlns:a16="http://schemas.microsoft.com/office/drawing/2014/main" id="{C65724B2-A87B-469F-AB78-12770BBC05EA}"/>
              </a:ext>
            </a:extLst>
          </p:cNvPr>
          <p:cNvSpPr/>
          <p:nvPr/>
        </p:nvSpPr>
        <p:spPr>
          <a:xfrm>
            <a:off x="7132428" y="5492563"/>
            <a:ext cx="340311" cy="707885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93E2AF7-920A-4C54-93A1-6E41DD429A0D}"/>
              </a:ext>
            </a:extLst>
          </p:cNvPr>
          <p:cNvSpPr txBox="1"/>
          <p:nvPr/>
        </p:nvSpPr>
        <p:spPr>
          <a:xfrm>
            <a:off x="670073" y="5646450"/>
            <a:ext cx="1638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Name Entity</a:t>
            </a:r>
            <a:endParaRPr lang="zh-TW" altLang="en-US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7A1D2A6-A6EB-416C-A541-F3200D59BE56}"/>
              </a:ext>
            </a:extLst>
          </p:cNvPr>
          <p:cNvSpPr/>
          <p:nvPr/>
        </p:nvSpPr>
        <p:spPr>
          <a:xfrm>
            <a:off x="1995518" y="1625829"/>
            <a:ext cx="587207" cy="6705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我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954C104-3BC0-4C77-8D68-855EC0A5D865}"/>
              </a:ext>
            </a:extLst>
          </p:cNvPr>
          <p:cNvSpPr/>
          <p:nvPr/>
        </p:nvSpPr>
        <p:spPr>
          <a:xfrm>
            <a:off x="2582725" y="1625829"/>
            <a:ext cx="587207" cy="6705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8C02F57-7A51-4DA0-8A66-2002AFEA5640}"/>
              </a:ext>
            </a:extLst>
          </p:cNvPr>
          <p:cNvSpPr/>
          <p:nvPr/>
        </p:nvSpPr>
        <p:spPr>
          <a:xfrm>
            <a:off x="3169932" y="1625829"/>
            <a:ext cx="587207" cy="6705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星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A301167-C3FC-46D1-9E28-FC9BC3D073D1}"/>
              </a:ext>
            </a:extLst>
          </p:cNvPr>
          <p:cNvSpPr/>
          <p:nvPr/>
        </p:nvSpPr>
        <p:spPr>
          <a:xfrm>
            <a:off x="3757138" y="1625829"/>
            <a:ext cx="587207" cy="6705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期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120A71E-FC8E-4107-9CE5-E898D2977252}"/>
              </a:ext>
            </a:extLst>
          </p:cNvPr>
          <p:cNvSpPr/>
          <p:nvPr/>
        </p:nvSpPr>
        <p:spPr>
          <a:xfrm>
            <a:off x="4344345" y="1625829"/>
            <a:ext cx="587207" cy="6705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天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587277C-B769-4C79-AFCB-FB8B7FFB2B09}"/>
              </a:ext>
            </a:extLst>
          </p:cNvPr>
          <p:cNvSpPr/>
          <p:nvPr/>
        </p:nvSpPr>
        <p:spPr>
          <a:xfrm>
            <a:off x="4931552" y="1625829"/>
            <a:ext cx="587207" cy="6705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在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ECD47D0-971D-46D1-B3BC-DA9F09DDC882}"/>
              </a:ext>
            </a:extLst>
          </p:cNvPr>
          <p:cNvSpPr/>
          <p:nvPr/>
        </p:nvSpPr>
        <p:spPr>
          <a:xfrm>
            <a:off x="6105966" y="1625828"/>
            <a:ext cx="587207" cy="6705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大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39CFEE0-7EBC-40BB-95B2-FC1C9C3107DF}"/>
              </a:ext>
            </a:extLst>
          </p:cNvPr>
          <p:cNvSpPr/>
          <p:nvPr/>
        </p:nvSpPr>
        <p:spPr>
          <a:xfrm>
            <a:off x="5518759" y="1627219"/>
            <a:ext cx="587207" cy="6705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成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35A9E2B-1E2C-43B3-85CD-7E748FBAC64F}"/>
              </a:ext>
            </a:extLst>
          </p:cNvPr>
          <p:cNvSpPr/>
          <p:nvPr/>
        </p:nvSpPr>
        <p:spPr>
          <a:xfrm>
            <a:off x="6693173" y="1624437"/>
            <a:ext cx="587207" cy="6705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醫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64B3BA7-CC42-44B4-8E9C-92AFD5265C00}"/>
              </a:ext>
            </a:extLst>
          </p:cNvPr>
          <p:cNvSpPr/>
          <p:nvPr/>
        </p:nvSpPr>
        <p:spPr>
          <a:xfrm>
            <a:off x="7284574" y="1624436"/>
            <a:ext cx="587207" cy="6705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院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F76452C-6C18-4CD4-8641-DF7A52907D73}"/>
              </a:ext>
            </a:extLst>
          </p:cNvPr>
          <p:cNvSpPr/>
          <p:nvPr/>
        </p:nvSpPr>
        <p:spPr>
          <a:xfrm>
            <a:off x="7875976" y="1624437"/>
            <a:ext cx="587207" cy="6705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看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35F1B13-F030-4290-905A-75A4C1A5767A}"/>
              </a:ext>
            </a:extLst>
          </p:cNvPr>
          <p:cNvSpPr/>
          <p:nvPr/>
        </p:nvSpPr>
        <p:spPr>
          <a:xfrm>
            <a:off x="8463183" y="1624435"/>
            <a:ext cx="587207" cy="6705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病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E0828E9-B922-424B-93A6-08229D03866B}"/>
              </a:ext>
            </a:extLst>
          </p:cNvPr>
          <p:cNvSpPr/>
          <p:nvPr/>
        </p:nvSpPr>
        <p:spPr>
          <a:xfrm>
            <a:off x="9050389" y="1624433"/>
            <a:ext cx="587207" cy="6705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B20ADFE-8D2E-4F5E-AFF5-249EFB40AD0A}"/>
              </a:ext>
            </a:extLst>
          </p:cNvPr>
          <p:cNvSpPr/>
          <p:nvPr/>
        </p:nvSpPr>
        <p:spPr>
          <a:xfrm>
            <a:off x="9645986" y="1624433"/>
            <a:ext cx="587207" cy="6705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時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9AB871B-D91C-4A1A-835A-9C7B5BC897DC}"/>
              </a:ext>
            </a:extLst>
          </p:cNvPr>
          <p:cNvSpPr/>
          <p:nvPr/>
        </p:nvSpPr>
        <p:spPr>
          <a:xfrm>
            <a:off x="10233193" y="1624433"/>
            <a:ext cx="587207" cy="6705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候</a:t>
            </a:r>
          </a:p>
        </p:txBody>
      </p:sp>
    </p:spTree>
    <p:extLst>
      <p:ext uri="{BB962C8B-B14F-4D97-AF65-F5344CB8AC3E}">
        <p14:creationId xmlns:p14="http://schemas.microsoft.com/office/powerpoint/2010/main" val="66397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62B7C1F-CEBC-445D-93F2-CED8C2FAB850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C27AFE5-74F6-408A-8EE8-0C52AE8486CA}"/>
              </a:ext>
            </a:extLst>
          </p:cNvPr>
          <p:cNvSpPr txBox="1"/>
          <p:nvPr/>
        </p:nvSpPr>
        <p:spPr>
          <a:xfrm>
            <a:off x="657293" y="396666"/>
            <a:ext cx="79691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HMM (Hidden Markov Model)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60700F8-9FBA-4AE6-A3B2-2BD5D8AD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865" y="1683193"/>
            <a:ext cx="3866135" cy="442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4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672</Words>
  <Application>Microsoft Office PowerPoint</Application>
  <PresentationFormat>寬螢幕</PresentationFormat>
  <Paragraphs>152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7" baseType="lpstr">
      <vt:lpstr>Adobe 黑体 Std R</vt:lpstr>
      <vt:lpstr>Arial</vt:lpstr>
      <vt:lpstr>Arial Rounded MT Bold</vt:lpstr>
      <vt:lpstr>Calibri</vt:lpstr>
      <vt:lpstr>Calibri Light</vt:lpstr>
      <vt:lpstr>Office 佈景主題</vt:lpstr>
      <vt:lpstr>       Name Entity Recognition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Name Entity Recognition</dc:title>
  <dc:creator>紹瑄 羅</dc:creator>
  <cp:lastModifiedBy>紹瑄 羅</cp:lastModifiedBy>
  <cp:revision>3</cp:revision>
  <dcterms:created xsi:type="dcterms:W3CDTF">2021-01-27T05:33:12Z</dcterms:created>
  <dcterms:modified xsi:type="dcterms:W3CDTF">2021-03-13T11:07:10Z</dcterms:modified>
</cp:coreProperties>
</file>