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95" r:id="rId4"/>
    <p:sldId id="328" r:id="rId5"/>
    <p:sldId id="329" r:id="rId6"/>
    <p:sldId id="315" r:id="rId7"/>
    <p:sldId id="257" r:id="rId8"/>
    <p:sldId id="316" r:id="rId9"/>
    <p:sldId id="314" r:id="rId10"/>
    <p:sldId id="330" r:id="rId11"/>
    <p:sldId id="317" r:id="rId12"/>
    <p:sldId id="318" r:id="rId13"/>
    <p:sldId id="319" r:id="rId14"/>
    <p:sldId id="325" r:id="rId15"/>
    <p:sldId id="320" r:id="rId16"/>
    <p:sldId id="326" r:id="rId17"/>
    <p:sldId id="327" r:id="rId18"/>
    <p:sldId id="332" r:id="rId19"/>
    <p:sldId id="333" r:id="rId20"/>
    <p:sldId id="334" r:id="rId21"/>
    <p:sldId id="322" r:id="rId22"/>
    <p:sldId id="301" r:id="rId23"/>
    <p:sldId id="331" r:id="rId24"/>
    <p:sldId id="28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EFA10-B2AE-4BA4-A1EC-11244A99E174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CBDB5-4DB7-4F63-BCF1-AC23F2CF0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63BA4-1E09-497C-A9FC-199D1A079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A4E835-8D51-48CE-B71D-5A8AAEDB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E9613D-C907-4BD7-97BA-B255E177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335B5-EF60-4B84-9D6B-7946E696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7A453-4DEE-4D2C-BD47-02DD62AA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78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82E17-6501-4C81-9E12-30FE179B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3EE38A-DB04-4471-879B-9BC82BA3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BC54D4-3687-41C7-B9DA-68EA88D0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4B2170-250B-40C8-B2DD-CAC35CE5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E8B3A-7125-4538-902C-02917B56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67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9F9EC6-59B9-43E4-A773-E14337770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CC83B-9A93-43FE-81DC-FE89D3BF0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100DF-A618-46B4-B9AC-CE19D163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BC535-8F9B-492F-BA08-0BD56F68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972A6-C583-4F39-BA63-DDF1FBD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42936-29DA-4E0F-946B-5FD5C1F6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4C37A-69E9-491B-8C9C-85FF79FA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EB312-B7CE-4998-BF26-05E0936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1893A6-77DB-4EE1-BDA9-E98239AB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407EFD-49BE-45ED-962A-951A0568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07C71-C439-405D-B9DF-9168689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DA5AB3-D3A6-43CF-894B-280EB820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61FF2-C4C7-4407-B35E-DF6DF5B7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0DC90-0265-4F13-84DE-6DA69029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110DB-F799-4FA7-A9BD-109A9B9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14CB0-6D6F-4379-AC2C-49E848F5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4D808-80C9-4B88-A287-C5E3F8C85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B0630-5C10-41CB-B9CE-07217D16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A1DE2-2AA9-4807-B82D-949C92A5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24ECC8-5305-4862-ABF9-AF3F4228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4D2D75-00E7-410D-958E-63428A3B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4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5F2-834E-4DBE-A755-F2351655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CE598-0D39-4F3A-A660-0F36F523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C0A83-6193-45A4-B16E-E4654397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3BF644-5169-4A61-9496-CDCAB2E79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C8A673-43F7-497F-97D3-44105C22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96FCD6-A223-4092-AF94-A375E11A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53B0BB-230C-4DA9-A65E-8C59CCC5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9C98B2-BF39-402A-865A-3411698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589A5-2F85-412B-9C87-88C45E8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8EB614-F55D-45D0-B412-D75DD7C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611F95-9A19-4954-A50F-3F25D1B8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472B6B-8093-4B1E-8F76-44F986D5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25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75BF75-E46C-4468-AB40-D6BA9C9C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2CE309-7B8B-4EC1-943E-E9C175B4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893449-7CFC-4CEA-B541-7D632856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C8908-DD2A-42AA-9B6B-FF3A718B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D4034-7D67-46E4-AC69-17BBC4B2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DF282A-D016-499C-BA8A-2ACA29F9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13A917-7714-467B-8F32-EFCD6FD6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C043C7-4C04-4CF9-AB0F-5AE6ABB0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9BF3D9-3BE9-47C1-8DA7-460C227B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61A96-1487-4870-9267-2F645B09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E25D2E-C629-4A4E-9FE4-5BC52B9DC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A82BE4-3C76-4E44-880F-FEA3A961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AE752B-6714-4438-8B81-68D3916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822661-DDF8-4DC2-B0CA-7249794C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806188-0A39-419A-AF8E-12AE2981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57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BE96EE-91F3-4FAD-90AC-D0411424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B74BC8-53A7-4EA4-8C52-C767351D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F7F30-C477-4DB1-9B6D-68203CDA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D00B-212D-4DA6-88C8-1E286F93F3EA}" type="datetimeFigureOut">
              <a:rPr lang="zh-TW" altLang="en-US" smtClean="0"/>
              <a:t>2020/8/30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AEFD7A-754D-421E-9431-323EF9D1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2B2E5-3976-4392-A557-F8688823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DEC5-6E32-4871-B597-02E894654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uclidean_distance" TargetMode="External"/><Relationship Id="rId13" Type="http://schemas.openxmlformats.org/officeDocument/2006/relationships/hyperlink" Target="https://pdfs.semanticscholar.org/458e/376ae6ef6f0ac0290330f8e535bd7cda1d99.pdf" TargetMode="External"/><Relationship Id="rId3" Type="http://schemas.openxmlformats.org/officeDocument/2006/relationships/hyperlink" Target="https://en.wikipedia.org/wiki/DBSCAN" TargetMode="External"/><Relationship Id="rId7" Type="http://schemas.openxmlformats.org/officeDocument/2006/relationships/hyperlink" Target="https://archive.ics.uci.edu/ml/datasets/Iris" TargetMode="External"/><Relationship Id="rId12" Type="http://schemas.openxmlformats.org/officeDocument/2006/relationships/hyperlink" Target="https://ieeexplore.ieee.org/document/8957785/figures#figures" TargetMode="External"/><Relationship Id="rId2" Type="http://schemas.openxmlformats.org/officeDocument/2006/relationships/hyperlink" Target="https://www.researchgate.net/figure/Pseudocode-of-the-DBSCAN-algorithm_fig2_325059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10.13105.pdf" TargetMode="External"/><Relationship Id="rId11" Type="http://schemas.openxmlformats.org/officeDocument/2006/relationships/hyperlink" Target="https://en.wikipedia.org/wiki/Silhouette_(clustering)" TargetMode="External"/><Relationship Id="rId5" Type="http://schemas.openxmlformats.org/officeDocument/2006/relationships/hyperlink" Target="https://medium.com/@mohantysandip/a-step-by-step-approach-to-solve-dbscan-algorithms-by-tuning-its-hyper-parameters-93e693a91289" TargetMode="External"/><Relationship Id="rId10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www.naftaliharris.com/blog/visualizing-dbscan-clustering/" TargetMode="External"/><Relationship Id="rId9" Type="http://schemas.openxmlformats.org/officeDocument/2006/relationships/hyperlink" Target="https://docs.scipy.org/doc/scipy-0.14.0/reference/generated/scipy.spatial.distance.euclidea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CD7D2-25EA-4852-BDA2-00AE74179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0421B0-D1C7-4755-A209-8C35D7127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76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5FC834-D285-48B9-99F1-49F6D522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Dataset - Iris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8B9DDE-9211-452D-A2F1-02851AC3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501650"/>
            <a:ext cx="5080000" cy="5854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D2E1E3-CFDF-43DB-B3DD-21DFF6A6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03" y="1542326"/>
            <a:ext cx="2590800" cy="23392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11F5CCA-687B-48FA-B010-36765F8CDEE9}"/>
              </a:ext>
            </a:extLst>
          </p:cNvPr>
          <p:cNvSpPr txBox="1"/>
          <p:nvPr/>
        </p:nvSpPr>
        <p:spPr>
          <a:xfrm>
            <a:off x="948803" y="4300523"/>
            <a:ext cx="6094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Three kinds of label:</a:t>
            </a:r>
          </a:p>
          <a:p>
            <a:pPr lvl="1"/>
            <a:r>
              <a:rPr lang="zh-TW" altLang="en-US" sz="2800" dirty="0"/>
              <a:t>Iris-setosa</a:t>
            </a:r>
            <a:endParaRPr lang="en-US" altLang="zh-TW" sz="2800" dirty="0"/>
          </a:p>
          <a:p>
            <a:pPr lvl="1"/>
            <a:r>
              <a:rPr lang="en-US" altLang="zh-TW" sz="2800" dirty="0"/>
              <a:t>Iris-versicolor</a:t>
            </a:r>
          </a:p>
          <a:p>
            <a:pPr lvl="1"/>
            <a:r>
              <a:rPr lang="en-US" altLang="zh-TW" sz="2800" dirty="0"/>
              <a:t>Iris-virginica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683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41278-D442-438F-B772-A1E436F6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DBSCAN Code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F60E18-181A-49D8-9079-CC804EF0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7" y="1786325"/>
            <a:ext cx="7602058" cy="22444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802207-8F9A-4781-96AB-6CBEC984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27" y="4580098"/>
            <a:ext cx="5226793" cy="1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41278-D442-438F-B772-A1E436F6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neighbor points Code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0B1D9B4-DBDD-48E5-8FA4-DBEDEB17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7459"/>
            <a:ext cx="6697926" cy="744214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8B154AD7-2E41-4419-BCAF-C03875F3B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057" y="2181962"/>
            <a:ext cx="6846819" cy="1616610"/>
          </a:xfrm>
        </p:spPr>
      </p:pic>
    </p:spTree>
    <p:extLst>
      <p:ext uri="{BB962C8B-B14F-4D97-AF65-F5344CB8AC3E}">
        <p14:creationId xmlns:p14="http://schemas.microsoft.com/office/powerpoint/2010/main" val="34316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41278-D442-438F-B772-A1E436F6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Expand Cluster Code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FCFA3BB-8902-42D5-913C-23BC044C2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0141"/>
            <a:ext cx="7448550" cy="2466975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EE889B0-D228-4BD1-82F3-82CB642DF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3367"/>
            <a:ext cx="768889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41278-D442-438F-B772-A1E436F6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0FAD30-A81F-42C3-A680-2A8F7B755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0645" y="2911152"/>
            <a:ext cx="5844922" cy="2220686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B7527DE-1593-4DCC-B542-D83DEF99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" y="2281724"/>
            <a:ext cx="5181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3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160F4-CB85-437A-B784-34DF150B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Kmeans</a:t>
            </a:r>
            <a:r>
              <a:rPr lang="en-US" altLang="zh-TW" dirty="0"/>
              <a:t> VS DBSCAN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8DAD44-4BC8-4282-9E14-B9BF5CAF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55" y="1938417"/>
            <a:ext cx="5267325" cy="38385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364A9FA-7AE2-486D-8455-3210200E7974}"/>
              </a:ext>
            </a:extLst>
          </p:cNvPr>
          <p:cNvSpPr txBox="1"/>
          <p:nvPr/>
        </p:nvSpPr>
        <p:spPr>
          <a:xfrm>
            <a:off x="2123768" y="5732359"/>
            <a:ext cx="251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K-Means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C2EBC7-A806-450D-9B23-1393E5BA4743}"/>
              </a:ext>
            </a:extLst>
          </p:cNvPr>
          <p:cNvSpPr txBox="1"/>
          <p:nvPr/>
        </p:nvSpPr>
        <p:spPr>
          <a:xfrm>
            <a:off x="7678993" y="58316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DBSCAN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F6E4D-45CD-4ED4-B4E0-8F7AAC19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5" y="2017516"/>
            <a:ext cx="4615652" cy="36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0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74F18-56A8-40D8-981D-8E49903B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DBSCAN Pros and Cons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DB78A-DE17-4D13-B13E-9241DA79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Pros</a:t>
            </a:r>
          </a:p>
          <a:p>
            <a:pPr lvl="1"/>
            <a:r>
              <a:rPr lang="en-US" altLang="zh-TW" dirty="0"/>
              <a:t>Clusters can be any shape</a:t>
            </a:r>
          </a:p>
          <a:p>
            <a:pPr lvl="1"/>
            <a:r>
              <a:rPr lang="en-US" altLang="zh-TW" dirty="0"/>
              <a:t>Detect noise</a:t>
            </a:r>
          </a:p>
          <a:p>
            <a:pPr lvl="1"/>
            <a:r>
              <a:rPr lang="en-US" altLang="zh-TW" dirty="0"/>
              <a:t>Does not required a predefined number of clusters</a:t>
            </a:r>
          </a:p>
          <a:p>
            <a:r>
              <a:rPr lang="en-US" altLang="zh-TW" dirty="0"/>
              <a:t>Cons</a:t>
            </a:r>
          </a:p>
          <a:p>
            <a:pPr lvl="1"/>
            <a:r>
              <a:rPr lang="en-US" altLang="zh-TW" dirty="0"/>
              <a:t>Does not work well in dataset with differing density</a:t>
            </a:r>
          </a:p>
          <a:p>
            <a:pPr lvl="1"/>
            <a:r>
              <a:rPr lang="en-US" altLang="zh-TW" dirty="0"/>
              <a:t>Does not work well in high dimension dataset</a:t>
            </a:r>
          </a:p>
        </p:txBody>
      </p:sp>
    </p:spTree>
    <p:extLst>
      <p:ext uri="{BB962C8B-B14F-4D97-AF65-F5344CB8AC3E}">
        <p14:creationId xmlns:p14="http://schemas.microsoft.com/office/powerpoint/2010/main" val="205386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33B34-DDB6-49D5-B13E-37DF2461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Differing density dataset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FC067B-72A1-4B9C-91E0-B2AD732046BF}"/>
              </a:ext>
            </a:extLst>
          </p:cNvPr>
          <p:cNvSpPr/>
          <p:nvPr/>
        </p:nvSpPr>
        <p:spPr>
          <a:xfrm>
            <a:off x="1887844" y="331289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445FB5-844E-4C21-BF78-7EC526A226BE}"/>
              </a:ext>
            </a:extLst>
          </p:cNvPr>
          <p:cNvSpPr/>
          <p:nvPr/>
        </p:nvSpPr>
        <p:spPr>
          <a:xfrm>
            <a:off x="1194959" y="3659005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34684C4-46B9-4D64-B650-06C1A26B20E0}"/>
              </a:ext>
            </a:extLst>
          </p:cNvPr>
          <p:cNvSpPr/>
          <p:nvPr/>
        </p:nvSpPr>
        <p:spPr>
          <a:xfrm>
            <a:off x="5635946" y="4366177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F831E7-2C25-4A9A-AB9E-9CA888461F05}"/>
              </a:ext>
            </a:extLst>
          </p:cNvPr>
          <p:cNvSpPr/>
          <p:nvPr/>
        </p:nvSpPr>
        <p:spPr>
          <a:xfrm>
            <a:off x="1811846" y="48888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630877A-395B-43BF-82FA-D911AD884372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5569121-1B15-41DD-B9BC-0A5221FBAE6E}"/>
              </a:ext>
            </a:extLst>
          </p:cNvPr>
          <p:cNvSpPr/>
          <p:nvPr/>
        </p:nvSpPr>
        <p:spPr>
          <a:xfrm>
            <a:off x="1952228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046D1F8-7BFE-42AC-9701-03192842FE3F}"/>
              </a:ext>
            </a:extLst>
          </p:cNvPr>
          <p:cNvSpPr/>
          <p:nvPr/>
        </p:nvSpPr>
        <p:spPr>
          <a:xfrm>
            <a:off x="2383898" y="368139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2C97FA4-9005-44C1-9091-6A5361C92B4B}"/>
              </a:ext>
            </a:extLst>
          </p:cNvPr>
          <p:cNvSpPr/>
          <p:nvPr/>
        </p:nvSpPr>
        <p:spPr>
          <a:xfrm>
            <a:off x="5449133" y="3384515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B1DDFF-86B2-46AF-813F-2B7F2B561E88}"/>
              </a:ext>
            </a:extLst>
          </p:cNvPr>
          <p:cNvSpPr/>
          <p:nvPr/>
        </p:nvSpPr>
        <p:spPr>
          <a:xfrm>
            <a:off x="1244516" y="4099811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0994746-F954-4F21-9054-0536BA113748}"/>
              </a:ext>
            </a:extLst>
          </p:cNvPr>
          <p:cNvSpPr/>
          <p:nvPr/>
        </p:nvSpPr>
        <p:spPr>
          <a:xfrm>
            <a:off x="1816611" y="38324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127B837-8644-4687-8A2B-3B5767BE0E20}"/>
              </a:ext>
            </a:extLst>
          </p:cNvPr>
          <p:cNvSpPr/>
          <p:nvPr/>
        </p:nvSpPr>
        <p:spPr>
          <a:xfrm>
            <a:off x="4236855" y="3317605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026D4BB-AAC4-46D7-A3A2-D9041363A599}"/>
              </a:ext>
            </a:extLst>
          </p:cNvPr>
          <p:cNvSpPr/>
          <p:nvPr/>
        </p:nvSpPr>
        <p:spPr>
          <a:xfrm>
            <a:off x="4794404" y="2159559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B0D69B8-FB6E-4F58-94EE-14DAB9F2F8D9}"/>
              </a:ext>
            </a:extLst>
          </p:cNvPr>
          <p:cNvSpPr/>
          <p:nvPr/>
        </p:nvSpPr>
        <p:spPr>
          <a:xfrm>
            <a:off x="2620401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C0F3A60-DB14-4985-8E36-715264890C74}"/>
              </a:ext>
            </a:extLst>
          </p:cNvPr>
          <p:cNvSpPr/>
          <p:nvPr/>
        </p:nvSpPr>
        <p:spPr>
          <a:xfrm>
            <a:off x="5096909" y="5269790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56AFD51-E100-4558-AFD9-1E0EFBEC311C}"/>
              </a:ext>
            </a:extLst>
          </p:cNvPr>
          <p:cNvSpPr/>
          <p:nvPr/>
        </p:nvSpPr>
        <p:spPr>
          <a:xfrm>
            <a:off x="6384068" y="5087893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104727B-F9BC-4402-B543-210FBF9607E7}"/>
              </a:ext>
            </a:extLst>
          </p:cNvPr>
          <p:cNvSpPr/>
          <p:nvPr/>
        </p:nvSpPr>
        <p:spPr>
          <a:xfrm>
            <a:off x="6879486" y="3110967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661C976-4249-41FB-9C02-B6CA42392282}"/>
              </a:ext>
            </a:extLst>
          </p:cNvPr>
          <p:cNvSpPr/>
          <p:nvPr/>
        </p:nvSpPr>
        <p:spPr>
          <a:xfrm>
            <a:off x="7667416" y="4895040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B204A71-51D2-4EBA-A167-6AC139D97D98}"/>
              </a:ext>
            </a:extLst>
          </p:cNvPr>
          <p:cNvSpPr/>
          <p:nvPr/>
        </p:nvSpPr>
        <p:spPr>
          <a:xfrm>
            <a:off x="7079008" y="4253000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291F1D0-95F1-4540-9FAB-F526F0F86E11}"/>
              </a:ext>
            </a:extLst>
          </p:cNvPr>
          <p:cNvSpPr/>
          <p:nvPr/>
        </p:nvSpPr>
        <p:spPr>
          <a:xfrm>
            <a:off x="6384068" y="2114642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B38FF57A-FF12-4292-81E6-935369B65008}"/>
              </a:ext>
            </a:extLst>
          </p:cNvPr>
          <p:cNvSpPr/>
          <p:nvPr/>
        </p:nvSpPr>
        <p:spPr>
          <a:xfrm>
            <a:off x="8278576" y="4071103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4B4AB81D-DA4D-4ED6-A61F-CBCAF5DDEA02}"/>
              </a:ext>
            </a:extLst>
          </p:cNvPr>
          <p:cNvSpPr/>
          <p:nvPr/>
        </p:nvSpPr>
        <p:spPr>
          <a:xfrm>
            <a:off x="8091764" y="3247103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DDA511F-3908-4855-8D3E-8391721083D7}"/>
              </a:ext>
            </a:extLst>
          </p:cNvPr>
          <p:cNvSpPr/>
          <p:nvPr/>
        </p:nvSpPr>
        <p:spPr>
          <a:xfrm>
            <a:off x="7786919" y="2049012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3FE6B29-74E0-4E12-8D13-0567BEDC8B3E}"/>
              </a:ext>
            </a:extLst>
          </p:cNvPr>
          <p:cNvSpPr/>
          <p:nvPr/>
        </p:nvSpPr>
        <p:spPr>
          <a:xfrm>
            <a:off x="4157342" y="4495799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01C500-10E7-4FE4-8328-BDA4B265A119}"/>
              </a:ext>
            </a:extLst>
          </p:cNvPr>
          <p:cNvSpPr/>
          <p:nvPr/>
        </p:nvSpPr>
        <p:spPr>
          <a:xfrm>
            <a:off x="6287786" y="3707309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76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33B34-DDB6-49D5-B13E-37DF2461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Epsilon too small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FC067B-72A1-4B9C-91E0-B2AD732046BF}"/>
              </a:ext>
            </a:extLst>
          </p:cNvPr>
          <p:cNvSpPr/>
          <p:nvPr/>
        </p:nvSpPr>
        <p:spPr>
          <a:xfrm>
            <a:off x="1887844" y="331289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445FB5-844E-4C21-BF78-7EC526A226BE}"/>
              </a:ext>
            </a:extLst>
          </p:cNvPr>
          <p:cNvSpPr/>
          <p:nvPr/>
        </p:nvSpPr>
        <p:spPr>
          <a:xfrm>
            <a:off x="1194959" y="3659005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34684C4-46B9-4D64-B650-06C1A26B20E0}"/>
              </a:ext>
            </a:extLst>
          </p:cNvPr>
          <p:cNvSpPr/>
          <p:nvPr/>
        </p:nvSpPr>
        <p:spPr>
          <a:xfrm>
            <a:off x="5635946" y="4366177"/>
            <a:ext cx="373625" cy="36379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F831E7-2C25-4A9A-AB9E-9CA888461F05}"/>
              </a:ext>
            </a:extLst>
          </p:cNvPr>
          <p:cNvSpPr/>
          <p:nvPr/>
        </p:nvSpPr>
        <p:spPr>
          <a:xfrm>
            <a:off x="1811846" y="48888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630877A-395B-43BF-82FA-D911AD884372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5569121-1B15-41DD-B9BC-0A5221FBAE6E}"/>
              </a:ext>
            </a:extLst>
          </p:cNvPr>
          <p:cNvSpPr/>
          <p:nvPr/>
        </p:nvSpPr>
        <p:spPr>
          <a:xfrm>
            <a:off x="1952228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046D1F8-7BFE-42AC-9701-03192842FE3F}"/>
              </a:ext>
            </a:extLst>
          </p:cNvPr>
          <p:cNvSpPr/>
          <p:nvPr/>
        </p:nvSpPr>
        <p:spPr>
          <a:xfrm>
            <a:off x="2383898" y="368139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2C97FA4-9005-44C1-9091-6A5361C92B4B}"/>
              </a:ext>
            </a:extLst>
          </p:cNvPr>
          <p:cNvSpPr/>
          <p:nvPr/>
        </p:nvSpPr>
        <p:spPr>
          <a:xfrm>
            <a:off x="5449133" y="3384515"/>
            <a:ext cx="373625" cy="36379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B1DDFF-86B2-46AF-813F-2B7F2B561E88}"/>
              </a:ext>
            </a:extLst>
          </p:cNvPr>
          <p:cNvSpPr/>
          <p:nvPr/>
        </p:nvSpPr>
        <p:spPr>
          <a:xfrm>
            <a:off x="1244516" y="4099811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0994746-F954-4F21-9054-0536BA113748}"/>
              </a:ext>
            </a:extLst>
          </p:cNvPr>
          <p:cNvSpPr/>
          <p:nvPr/>
        </p:nvSpPr>
        <p:spPr>
          <a:xfrm>
            <a:off x="1816611" y="38324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127B837-8644-4687-8A2B-3B5767BE0E20}"/>
              </a:ext>
            </a:extLst>
          </p:cNvPr>
          <p:cNvSpPr/>
          <p:nvPr/>
        </p:nvSpPr>
        <p:spPr>
          <a:xfrm>
            <a:off x="4236855" y="3317605"/>
            <a:ext cx="373625" cy="363794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026D4BB-AAC4-46D7-A3A2-D9041363A599}"/>
              </a:ext>
            </a:extLst>
          </p:cNvPr>
          <p:cNvSpPr/>
          <p:nvPr/>
        </p:nvSpPr>
        <p:spPr>
          <a:xfrm>
            <a:off x="4794404" y="2159559"/>
            <a:ext cx="373625" cy="3637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B0D69B8-FB6E-4F58-94EE-14DAB9F2F8D9}"/>
              </a:ext>
            </a:extLst>
          </p:cNvPr>
          <p:cNvSpPr/>
          <p:nvPr/>
        </p:nvSpPr>
        <p:spPr>
          <a:xfrm>
            <a:off x="2620401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C0F3A60-DB14-4985-8E36-715264890C74}"/>
              </a:ext>
            </a:extLst>
          </p:cNvPr>
          <p:cNvSpPr/>
          <p:nvPr/>
        </p:nvSpPr>
        <p:spPr>
          <a:xfrm>
            <a:off x="5096909" y="5269790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56AFD51-E100-4558-AFD9-1E0EFBEC311C}"/>
              </a:ext>
            </a:extLst>
          </p:cNvPr>
          <p:cNvSpPr/>
          <p:nvPr/>
        </p:nvSpPr>
        <p:spPr>
          <a:xfrm>
            <a:off x="6384068" y="5087893"/>
            <a:ext cx="373625" cy="3637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104727B-F9BC-4402-B543-210FBF9607E7}"/>
              </a:ext>
            </a:extLst>
          </p:cNvPr>
          <p:cNvSpPr/>
          <p:nvPr/>
        </p:nvSpPr>
        <p:spPr>
          <a:xfrm>
            <a:off x="6879486" y="3110967"/>
            <a:ext cx="373625" cy="3637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661C976-4249-41FB-9C02-B6CA42392282}"/>
              </a:ext>
            </a:extLst>
          </p:cNvPr>
          <p:cNvSpPr/>
          <p:nvPr/>
        </p:nvSpPr>
        <p:spPr>
          <a:xfrm>
            <a:off x="7667416" y="4895040"/>
            <a:ext cx="373625" cy="3637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B204A71-51D2-4EBA-A167-6AC139D97D98}"/>
              </a:ext>
            </a:extLst>
          </p:cNvPr>
          <p:cNvSpPr/>
          <p:nvPr/>
        </p:nvSpPr>
        <p:spPr>
          <a:xfrm>
            <a:off x="7079008" y="4253000"/>
            <a:ext cx="373625" cy="3637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291F1D0-95F1-4540-9FAB-F526F0F86E11}"/>
              </a:ext>
            </a:extLst>
          </p:cNvPr>
          <p:cNvSpPr/>
          <p:nvPr/>
        </p:nvSpPr>
        <p:spPr>
          <a:xfrm>
            <a:off x="6384068" y="2114642"/>
            <a:ext cx="373625" cy="36379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B38FF57A-FF12-4292-81E6-935369B65008}"/>
              </a:ext>
            </a:extLst>
          </p:cNvPr>
          <p:cNvSpPr/>
          <p:nvPr/>
        </p:nvSpPr>
        <p:spPr>
          <a:xfrm>
            <a:off x="8278576" y="4071103"/>
            <a:ext cx="373625" cy="36379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4B4AB81D-DA4D-4ED6-A61F-CBCAF5DDEA02}"/>
              </a:ext>
            </a:extLst>
          </p:cNvPr>
          <p:cNvSpPr/>
          <p:nvPr/>
        </p:nvSpPr>
        <p:spPr>
          <a:xfrm>
            <a:off x="8091764" y="3247103"/>
            <a:ext cx="373625" cy="36379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DDA511F-3908-4855-8D3E-8391721083D7}"/>
              </a:ext>
            </a:extLst>
          </p:cNvPr>
          <p:cNvSpPr/>
          <p:nvPr/>
        </p:nvSpPr>
        <p:spPr>
          <a:xfrm>
            <a:off x="7786919" y="2049012"/>
            <a:ext cx="373625" cy="3637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3FE6B29-74E0-4E12-8D13-0567BEDC8B3E}"/>
              </a:ext>
            </a:extLst>
          </p:cNvPr>
          <p:cNvSpPr/>
          <p:nvPr/>
        </p:nvSpPr>
        <p:spPr>
          <a:xfrm>
            <a:off x="4157342" y="4495799"/>
            <a:ext cx="373625" cy="3637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01C500-10E7-4FE4-8328-BDA4B265A119}"/>
              </a:ext>
            </a:extLst>
          </p:cNvPr>
          <p:cNvSpPr/>
          <p:nvPr/>
        </p:nvSpPr>
        <p:spPr>
          <a:xfrm>
            <a:off x="6287786" y="3707309"/>
            <a:ext cx="373625" cy="3637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07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33B34-DDB6-49D5-B13E-37DF2461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Epsilon bigger 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FC067B-72A1-4B9C-91E0-B2AD732046BF}"/>
              </a:ext>
            </a:extLst>
          </p:cNvPr>
          <p:cNvSpPr/>
          <p:nvPr/>
        </p:nvSpPr>
        <p:spPr>
          <a:xfrm>
            <a:off x="1887844" y="331289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445FB5-844E-4C21-BF78-7EC526A226BE}"/>
              </a:ext>
            </a:extLst>
          </p:cNvPr>
          <p:cNvSpPr/>
          <p:nvPr/>
        </p:nvSpPr>
        <p:spPr>
          <a:xfrm>
            <a:off x="1194959" y="3659005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34684C4-46B9-4D64-B650-06C1A26B20E0}"/>
              </a:ext>
            </a:extLst>
          </p:cNvPr>
          <p:cNvSpPr/>
          <p:nvPr/>
        </p:nvSpPr>
        <p:spPr>
          <a:xfrm>
            <a:off x="5635946" y="4366177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F831E7-2C25-4A9A-AB9E-9CA888461F05}"/>
              </a:ext>
            </a:extLst>
          </p:cNvPr>
          <p:cNvSpPr/>
          <p:nvPr/>
        </p:nvSpPr>
        <p:spPr>
          <a:xfrm>
            <a:off x="1811846" y="48888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630877A-395B-43BF-82FA-D911AD884372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5569121-1B15-41DD-B9BC-0A5221FBAE6E}"/>
              </a:ext>
            </a:extLst>
          </p:cNvPr>
          <p:cNvSpPr/>
          <p:nvPr/>
        </p:nvSpPr>
        <p:spPr>
          <a:xfrm>
            <a:off x="1952228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046D1F8-7BFE-42AC-9701-03192842FE3F}"/>
              </a:ext>
            </a:extLst>
          </p:cNvPr>
          <p:cNvSpPr/>
          <p:nvPr/>
        </p:nvSpPr>
        <p:spPr>
          <a:xfrm>
            <a:off x="2383898" y="368139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2C97FA4-9005-44C1-9091-6A5361C92B4B}"/>
              </a:ext>
            </a:extLst>
          </p:cNvPr>
          <p:cNvSpPr/>
          <p:nvPr/>
        </p:nvSpPr>
        <p:spPr>
          <a:xfrm>
            <a:off x="5449133" y="3384515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B1DDFF-86B2-46AF-813F-2B7F2B561E88}"/>
              </a:ext>
            </a:extLst>
          </p:cNvPr>
          <p:cNvSpPr/>
          <p:nvPr/>
        </p:nvSpPr>
        <p:spPr>
          <a:xfrm>
            <a:off x="1244516" y="4099811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0994746-F954-4F21-9054-0536BA113748}"/>
              </a:ext>
            </a:extLst>
          </p:cNvPr>
          <p:cNvSpPr/>
          <p:nvPr/>
        </p:nvSpPr>
        <p:spPr>
          <a:xfrm>
            <a:off x="1816611" y="38324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127B837-8644-4687-8A2B-3B5767BE0E20}"/>
              </a:ext>
            </a:extLst>
          </p:cNvPr>
          <p:cNvSpPr/>
          <p:nvPr/>
        </p:nvSpPr>
        <p:spPr>
          <a:xfrm>
            <a:off x="4236855" y="3317605"/>
            <a:ext cx="373625" cy="36379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026D4BB-AAC4-46D7-A3A2-D9041363A599}"/>
              </a:ext>
            </a:extLst>
          </p:cNvPr>
          <p:cNvSpPr/>
          <p:nvPr/>
        </p:nvSpPr>
        <p:spPr>
          <a:xfrm>
            <a:off x="4794404" y="2159559"/>
            <a:ext cx="373625" cy="36379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B0D69B8-FB6E-4F58-94EE-14DAB9F2F8D9}"/>
              </a:ext>
            </a:extLst>
          </p:cNvPr>
          <p:cNvSpPr/>
          <p:nvPr/>
        </p:nvSpPr>
        <p:spPr>
          <a:xfrm>
            <a:off x="2620401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C0F3A60-DB14-4985-8E36-715264890C74}"/>
              </a:ext>
            </a:extLst>
          </p:cNvPr>
          <p:cNvSpPr/>
          <p:nvPr/>
        </p:nvSpPr>
        <p:spPr>
          <a:xfrm>
            <a:off x="5096909" y="5269790"/>
            <a:ext cx="373625" cy="36379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56AFD51-E100-4558-AFD9-1E0EFBEC311C}"/>
              </a:ext>
            </a:extLst>
          </p:cNvPr>
          <p:cNvSpPr/>
          <p:nvPr/>
        </p:nvSpPr>
        <p:spPr>
          <a:xfrm>
            <a:off x="6384068" y="5087893"/>
            <a:ext cx="373625" cy="3637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104727B-F9BC-4402-B543-210FBF9607E7}"/>
              </a:ext>
            </a:extLst>
          </p:cNvPr>
          <p:cNvSpPr/>
          <p:nvPr/>
        </p:nvSpPr>
        <p:spPr>
          <a:xfrm>
            <a:off x="6879486" y="3110967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661C976-4249-41FB-9C02-B6CA42392282}"/>
              </a:ext>
            </a:extLst>
          </p:cNvPr>
          <p:cNvSpPr/>
          <p:nvPr/>
        </p:nvSpPr>
        <p:spPr>
          <a:xfrm>
            <a:off x="7667416" y="4895040"/>
            <a:ext cx="373625" cy="36379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B204A71-51D2-4EBA-A167-6AC139D97D98}"/>
              </a:ext>
            </a:extLst>
          </p:cNvPr>
          <p:cNvSpPr/>
          <p:nvPr/>
        </p:nvSpPr>
        <p:spPr>
          <a:xfrm>
            <a:off x="7079008" y="4253000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291F1D0-95F1-4540-9FAB-F526F0F86E11}"/>
              </a:ext>
            </a:extLst>
          </p:cNvPr>
          <p:cNvSpPr/>
          <p:nvPr/>
        </p:nvSpPr>
        <p:spPr>
          <a:xfrm>
            <a:off x="6384068" y="2114642"/>
            <a:ext cx="373625" cy="3637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B38FF57A-FF12-4292-81E6-935369B65008}"/>
              </a:ext>
            </a:extLst>
          </p:cNvPr>
          <p:cNvSpPr/>
          <p:nvPr/>
        </p:nvSpPr>
        <p:spPr>
          <a:xfrm>
            <a:off x="8278576" y="4071103"/>
            <a:ext cx="373625" cy="363794"/>
          </a:xfrm>
          <a:prstGeom prst="ellipse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4B4AB81D-DA4D-4ED6-A61F-CBCAF5DDEA02}"/>
              </a:ext>
            </a:extLst>
          </p:cNvPr>
          <p:cNvSpPr/>
          <p:nvPr/>
        </p:nvSpPr>
        <p:spPr>
          <a:xfrm>
            <a:off x="8091764" y="3247103"/>
            <a:ext cx="373625" cy="3637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DDA511F-3908-4855-8D3E-8391721083D7}"/>
              </a:ext>
            </a:extLst>
          </p:cNvPr>
          <p:cNvSpPr/>
          <p:nvPr/>
        </p:nvSpPr>
        <p:spPr>
          <a:xfrm>
            <a:off x="7786919" y="2049012"/>
            <a:ext cx="373625" cy="3637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3FE6B29-74E0-4E12-8D13-0567BEDC8B3E}"/>
              </a:ext>
            </a:extLst>
          </p:cNvPr>
          <p:cNvSpPr/>
          <p:nvPr/>
        </p:nvSpPr>
        <p:spPr>
          <a:xfrm>
            <a:off x="4157342" y="4495799"/>
            <a:ext cx="373625" cy="3637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01C500-10E7-4FE4-8328-BDA4B265A119}"/>
              </a:ext>
            </a:extLst>
          </p:cNvPr>
          <p:cNvSpPr/>
          <p:nvPr/>
        </p:nvSpPr>
        <p:spPr>
          <a:xfrm>
            <a:off x="6287786" y="3707309"/>
            <a:ext cx="373625" cy="36379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0EA56-B9BD-43E5-8047-958448B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4135B-B3F3-4A65-A833-93589113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DBSCAN</a:t>
            </a:r>
          </a:p>
          <a:p>
            <a:r>
              <a:rPr lang="en-US" altLang="zh-TW" dirty="0"/>
              <a:t>DBSCAN Implementation</a:t>
            </a:r>
          </a:p>
          <a:p>
            <a:r>
              <a:rPr lang="en-US" altLang="zh-TW" dirty="0"/>
              <a:t>K-means</a:t>
            </a:r>
            <a:r>
              <a:rPr lang="zh-TW" altLang="en-US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 DBSCAN</a:t>
            </a:r>
          </a:p>
          <a:p>
            <a:r>
              <a:rPr lang="en-US" altLang="zh-TW" dirty="0"/>
              <a:t>DBSCAN Parameter Selection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25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33B34-DDB6-49D5-B13E-37DF2461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Epsilon too big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FC067B-72A1-4B9C-91E0-B2AD732046BF}"/>
              </a:ext>
            </a:extLst>
          </p:cNvPr>
          <p:cNvSpPr/>
          <p:nvPr/>
        </p:nvSpPr>
        <p:spPr>
          <a:xfrm>
            <a:off x="1887844" y="331289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445FB5-844E-4C21-BF78-7EC526A226BE}"/>
              </a:ext>
            </a:extLst>
          </p:cNvPr>
          <p:cNvSpPr/>
          <p:nvPr/>
        </p:nvSpPr>
        <p:spPr>
          <a:xfrm>
            <a:off x="1194959" y="3659005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34684C4-46B9-4D64-B650-06C1A26B20E0}"/>
              </a:ext>
            </a:extLst>
          </p:cNvPr>
          <p:cNvSpPr/>
          <p:nvPr/>
        </p:nvSpPr>
        <p:spPr>
          <a:xfrm>
            <a:off x="5635946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F831E7-2C25-4A9A-AB9E-9CA888461F05}"/>
              </a:ext>
            </a:extLst>
          </p:cNvPr>
          <p:cNvSpPr/>
          <p:nvPr/>
        </p:nvSpPr>
        <p:spPr>
          <a:xfrm>
            <a:off x="1811846" y="48888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630877A-395B-43BF-82FA-D911AD884372}"/>
              </a:ext>
            </a:extLst>
          </p:cNvPr>
          <p:cNvSpPr/>
          <p:nvPr/>
        </p:nvSpPr>
        <p:spPr>
          <a:xfrm>
            <a:off x="1258527" y="4513006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5569121-1B15-41DD-B9BC-0A5221FBAE6E}"/>
              </a:ext>
            </a:extLst>
          </p:cNvPr>
          <p:cNvSpPr/>
          <p:nvPr/>
        </p:nvSpPr>
        <p:spPr>
          <a:xfrm>
            <a:off x="1952228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046D1F8-7BFE-42AC-9701-03192842FE3F}"/>
              </a:ext>
            </a:extLst>
          </p:cNvPr>
          <p:cNvSpPr/>
          <p:nvPr/>
        </p:nvSpPr>
        <p:spPr>
          <a:xfrm>
            <a:off x="2383898" y="368139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2C97FA4-9005-44C1-9091-6A5361C92B4B}"/>
              </a:ext>
            </a:extLst>
          </p:cNvPr>
          <p:cNvSpPr/>
          <p:nvPr/>
        </p:nvSpPr>
        <p:spPr>
          <a:xfrm>
            <a:off x="5449133" y="3384515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B1DDFF-86B2-46AF-813F-2B7F2B561E88}"/>
              </a:ext>
            </a:extLst>
          </p:cNvPr>
          <p:cNvSpPr/>
          <p:nvPr/>
        </p:nvSpPr>
        <p:spPr>
          <a:xfrm>
            <a:off x="1244516" y="4099811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0994746-F954-4F21-9054-0536BA113748}"/>
              </a:ext>
            </a:extLst>
          </p:cNvPr>
          <p:cNvSpPr/>
          <p:nvPr/>
        </p:nvSpPr>
        <p:spPr>
          <a:xfrm>
            <a:off x="1816611" y="383242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127B837-8644-4687-8A2B-3B5767BE0E20}"/>
              </a:ext>
            </a:extLst>
          </p:cNvPr>
          <p:cNvSpPr/>
          <p:nvPr/>
        </p:nvSpPr>
        <p:spPr>
          <a:xfrm>
            <a:off x="4236855" y="3317605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9026D4BB-AAC4-46D7-A3A2-D9041363A599}"/>
              </a:ext>
            </a:extLst>
          </p:cNvPr>
          <p:cNvSpPr/>
          <p:nvPr/>
        </p:nvSpPr>
        <p:spPr>
          <a:xfrm>
            <a:off x="4794404" y="215955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B0D69B8-FB6E-4F58-94EE-14DAB9F2F8D9}"/>
              </a:ext>
            </a:extLst>
          </p:cNvPr>
          <p:cNvSpPr/>
          <p:nvPr/>
        </p:nvSpPr>
        <p:spPr>
          <a:xfrm>
            <a:off x="2620401" y="436617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C0F3A60-DB14-4985-8E36-715264890C74}"/>
              </a:ext>
            </a:extLst>
          </p:cNvPr>
          <p:cNvSpPr/>
          <p:nvPr/>
        </p:nvSpPr>
        <p:spPr>
          <a:xfrm>
            <a:off x="5096909" y="526979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856AFD51-E100-4558-AFD9-1E0EFBEC311C}"/>
              </a:ext>
            </a:extLst>
          </p:cNvPr>
          <p:cNvSpPr/>
          <p:nvPr/>
        </p:nvSpPr>
        <p:spPr>
          <a:xfrm>
            <a:off x="6384068" y="5087893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104727B-F9BC-4402-B543-210FBF9607E7}"/>
              </a:ext>
            </a:extLst>
          </p:cNvPr>
          <p:cNvSpPr/>
          <p:nvPr/>
        </p:nvSpPr>
        <p:spPr>
          <a:xfrm>
            <a:off x="6879486" y="3110967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661C976-4249-41FB-9C02-B6CA42392282}"/>
              </a:ext>
            </a:extLst>
          </p:cNvPr>
          <p:cNvSpPr/>
          <p:nvPr/>
        </p:nvSpPr>
        <p:spPr>
          <a:xfrm>
            <a:off x="7667416" y="489504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B204A71-51D2-4EBA-A167-6AC139D97D98}"/>
              </a:ext>
            </a:extLst>
          </p:cNvPr>
          <p:cNvSpPr/>
          <p:nvPr/>
        </p:nvSpPr>
        <p:spPr>
          <a:xfrm>
            <a:off x="7079008" y="425300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291F1D0-95F1-4540-9FAB-F526F0F86E11}"/>
              </a:ext>
            </a:extLst>
          </p:cNvPr>
          <p:cNvSpPr/>
          <p:nvPr/>
        </p:nvSpPr>
        <p:spPr>
          <a:xfrm>
            <a:off x="6384068" y="2114642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B38FF57A-FF12-4292-81E6-935369B65008}"/>
              </a:ext>
            </a:extLst>
          </p:cNvPr>
          <p:cNvSpPr/>
          <p:nvPr/>
        </p:nvSpPr>
        <p:spPr>
          <a:xfrm>
            <a:off x="8278576" y="4071103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4B4AB81D-DA4D-4ED6-A61F-CBCAF5DDEA02}"/>
              </a:ext>
            </a:extLst>
          </p:cNvPr>
          <p:cNvSpPr/>
          <p:nvPr/>
        </p:nvSpPr>
        <p:spPr>
          <a:xfrm>
            <a:off x="8091764" y="3247103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DDA511F-3908-4855-8D3E-8391721083D7}"/>
              </a:ext>
            </a:extLst>
          </p:cNvPr>
          <p:cNvSpPr/>
          <p:nvPr/>
        </p:nvSpPr>
        <p:spPr>
          <a:xfrm>
            <a:off x="7786919" y="2049012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3FE6B29-74E0-4E12-8D13-0567BEDC8B3E}"/>
              </a:ext>
            </a:extLst>
          </p:cNvPr>
          <p:cNvSpPr/>
          <p:nvPr/>
        </p:nvSpPr>
        <p:spPr>
          <a:xfrm>
            <a:off x="4157342" y="449579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01C500-10E7-4FE4-8328-BDA4B265A119}"/>
              </a:ext>
            </a:extLst>
          </p:cNvPr>
          <p:cNvSpPr/>
          <p:nvPr/>
        </p:nvSpPr>
        <p:spPr>
          <a:xfrm>
            <a:off x="6287786" y="370730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96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CE936-7BE3-4CE0-96E8-975A2AB8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DBSCAN Parameter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3140-5EA2-4DC1-9AA5-03391D93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0" dirty="0">
                <a:solidFill>
                  <a:srgbClr val="292929"/>
                </a:solidFill>
                <a:effectLst/>
              </a:rPr>
              <a:t>Silhouette Method  </a:t>
            </a:r>
          </a:p>
          <a:p>
            <a:endParaRPr lang="en-US" altLang="zh-TW" i="0" dirty="0">
              <a:solidFill>
                <a:srgbClr val="292929"/>
              </a:solidFill>
              <a:effectLst/>
            </a:endParaRPr>
          </a:p>
          <a:p>
            <a:r>
              <a:rPr lang="en-US" altLang="zh-TW" i="0" dirty="0">
                <a:solidFill>
                  <a:srgbClr val="333333"/>
                </a:solidFill>
                <a:effectLst/>
              </a:rPr>
              <a:t>Parameter selection algorithm of DBSCAN based on K-means two classification algorithm – 2019.12</a:t>
            </a:r>
          </a:p>
          <a:p>
            <a:r>
              <a:rPr lang="en-US" altLang="zh-TW" dirty="0"/>
              <a:t>Choosing DBSCAN Parameters Automatically using Differential Evolution - 2014.04</a:t>
            </a:r>
          </a:p>
          <a:p>
            <a:r>
              <a:rPr lang="en-US" altLang="zh-TW" b="0" i="0" dirty="0">
                <a:solidFill>
                  <a:srgbClr val="111111"/>
                </a:solidFill>
                <a:effectLst/>
              </a:rPr>
              <a:t>KNN-DBSCAN: Using k-nearest neighbor information for parameter-free density based clustering  -2017.07</a:t>
            </a:r>
          </a:p>
          <a:p>
            <a:endParaRPr lang="en-US" altLang="zh-TW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4687B-2D1D-4B7E-93B5-4BE46B64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292929"/>
                </a:solidFill>
                <a:effectLst/>
              </a:rPr>
              <a:t>Silhouette Method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85A559-61D6-4DE5-A13F-C275D9A6C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842" y="1690688"/>
            <a:ext cx="3725015" cy="858761"/>
          </a:xfr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7FCEDE-7E21-4E32-A01C-3DF25BC5885F}"/>
              </a:ext>
            </a:extLst>
          </p:cNvPr>
          <p:cNvGrpSpPr/>
          <p:nvPr/>
        </p:nvGrpSpPr>
        <p:grpSpPr>
          <a:xfrm>
            <a:off x="1157492" y="4690862"/>
            <a:ext cx="5811489" cy="1637617"/>
            <a:chOff x="943270" y="4139911"/>
            <a:chExt cx="5811489" cy="1637617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0CDBC0A-AAF7-404B-B1EA-716C2A63AADA}"/>
                </a:ext>
              </a:extLst>
            </p:cNvPr>
            <p:cNvGrpSpPr/>
            <p:nvPr/>
          </p:nvGrpSpPr>
          <p:grpSpPr>
            <a:xfrm>
              <a:off x="943270" y="4139911"/>
              <a:ext cx="4611954" cy="1637617"/>
              <a:chOff x="5525105" y="4429790"/>
              <a:chExt cx="4238625" cy="1505055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DD16C9EF-E6FA-4CBF-BC71-20DA24AA4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5105" y="4429790"/>
                <a:ext cx="4238625" cy="933450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8761C94-8744-48EC-8A39-A283283CC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2607" y="5553845"/>
                <a:ext cx="1990725" cy="381000"/>
              </a:xfrm>
              <a:prstGeom prst="rect">
                <a:avLst/>
              </a:prstGeom>
            </p:spPr>
          </p:pic>
        </p:grp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5B90B226-5D1C-41C6-9C7D-56C97B59F81E}"/>
                </a:ext>
              </a:extLst>
            </p:cNvPr>
            <p:cNvSpPr/>
            <p:nvPr/>
          </p:nvSpPr>
          <p:spPr>
            <a:xfrm rot="10800000">
              <a:off x="5016489" y="4450889"/>
              <a:ext cx="1738270" cy="47801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2388F3-E4ED-430C-8B53-E40BAF936AA4}"/>
              </a:ext>
            </a:extLst>
          </p:cNvPr>
          <p:cNvSpPr txBox="1"/>
          <p:nvPr/>
        </p:nvSpPr>
        <p:spPr>
          <a:xfrm>
            <a:off x="1469133" y="2730633"/>
            <a:ext cx="395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a(</a:t>
            </a:r>
            <a:r>
              <a:rPr lang="en-US" altLang="zh-TW" dirty="0" err="1"/>
              <a:t>i</a:t>
            </a:r>
            <a:r>
              <a:rPr lang="en-US" altLang="zh-TW" dirty="0"/>
              <a:t>) = Average distance inside cluster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DA5B666-C6AA-4154-8704-373DCA9824C8}"/>
              </a:ext>
            </a:extLst>
          </p:cNvPr>
          <p:cNvGrpSpPr/>
          <p:nvPr/>
        </p:nvGrpSpPr>
        <p:grpSpPr>
          <a:xfrm>
            <a:off x="5123600" y="1670613"/>
            <a:ext cx="6230200" cy="1445228"/>
            <a:chOff x="5123600" y="1670613"/>
            <a:chExt cx="6230200" cy="1445228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3456386-B52F-467F-94AB-E91945EBD778}"/>
                </a:ext>
              </a:extLst>
            </p:cNvPr>
            <p:cNvGrpSpPr/>
            <p:nvPr/>
          </p:nvGrpSpPr>
          <p:grpSpPr>
            <a:xfrm>
              <a:off x="5123600" y="1670613"/>
              <a:ext cx="5337175" cy="933450"/>
              <a:chOff x="5016489" y="1937594"/>
              <a:chExt cx="5337175" cy="93345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C6927F0C-3E0E-4AC6-B1D6-E98B68038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1870" y="1937594"/>
                <a:ext cx="3491794" cy="933450"/>
              </a:xfrm>
              <a:prstGeom prst="rect">
                <a:avLst/>
              </a:prstGeom>
            </p:spPr>
          </p:pic>
          <p:sp>
            <p:nvSpPr>
              <p:cNvPr id="15" name="箭號: 向右 14">
                <a:extLst>
                  <a:ext uri="{FF2B5EF4-FFF2-40B4-BE49-F238E27FC236}">
                    <a16:creationId xmlns:a16="http://schemas.microsoft.com/office/drawing/2014/main" id="{8A54E764-8F5C-4D5C-A7A7-4FA0803D165B}"/>
                  </a:ext>
                </a:extLst>
              </p:cNvPr>
              <p:cNvSpPr/>
              <p:nvPr/>
            </p:nvSpPr>
            <p:spPr>
              <a:xfrm>
                <a:off x="5016489" y="2202425"/>
                <a:ext cx="1738270" cy="478014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9DD7D68-ACCF-4436-A40E-8560E625AD6E}"/>
                </a:ext>
              </a:extLst>
            </p:cNvPr>
            <p:cNvSpPr txBox="1"/>
            <p:nvPr/>
          </p:nvSpPr>
          <p:spPr>
            <a:xfrm>
              <a:off x="7131979" y="2746509"/>
              <a:ext cx="422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Average distance to nearest cluster</a:t>
              </a:r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FA7BC2-24A2-44D9-8F04-CDD7A2F66A02}"/>
              </a:ext>
            </a:extLst>
          </p:cNvPr>
          <p:cNvGrpSpPr/>
          <p:nvPr/>
        </p:nvGrpSpPr>
        <p:grpSpPr>
          <a:xfrm>
            <a:off x="7717297" y="3346066"/>
            <a:ext cx="3287210" cy="2982413"/>
            <a:chOff x="7717297" y="3346066"/>
            <a:chExt cx="3287210" cy="2982413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83F1963-66DD-4AB1-A250-4900F2A1ABFA}"/>
                </a:ext>
              </a:extLst>
            </p:cNvPr>
            <p:cNvGrpSpPr/>
            <p:nvPr/>
          </p:nvGrpSpPr>
          <p:grpSpPr>
            <a:xfrm>
              <a:off x="7717297" y="3346066"/>
              <a:ext cx="2295971" cy="2141249"/>
              <a:chOff x="7357862" y="2772835"/>
              <a:chExt cx="2295971" cy="2141249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8F5589F2-5DB7-44AA-ADCD-0AC84B5245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720" r="35478" b="54452"/>
              <a:stretch/>
            </p:blipFill>
            <p:spPr>
              <a:xfrm>
                <a:off x="7357862" y="4191845"/>
                <a:ext cx="2295971" cy="722239"/>
              </a:xfrm>
              <a:prstGeom prst="rect">
                <a:avLst/>
              </a:prstGeom>
            </p:spPr>
          </p:pic>
          <p:sp>
            <p:nvSpPr>
              <p:cNvPr id="23" name="箭號: 向右 22">
                <a:extLst>
                  <a:ext uri="{FF2B5EF4-FFF2-40B4-BE49-F238E27FC236}">
                    <a16:creationId xmlns:a16="http://schemas.microsoft.com/office/drawing/2014/main" id="{90C3983D-F31D-47A2-BBF9-40CBB4DC0029}"/>
                  </a:ext>
                </a:extLst>
              </p:cNvPr>
              <p:cNvSpPr/>
              <p:nvPr/>
            </p:nvSpPr>
            <p:spPr>
              <a:xfrm rot="5400000">
                <a:off x="7945530" y="3196065"/>
                <a:ext cx="1324473" cy="478014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7ECCA05-BAFC-4CFE-AB5E-9AD686A51BFB}"/>
                </a:ext>
              </a:extLst>
            </p:cNvPr>
            <p:cNvSpPr txBox="1"/>
            <p:nvPr/>
          </p:nvSpPr>
          <p:spPr>
            <a:xfrm>
              <a:off x="7717297" y="5682148"/>
              <a:ext cx="3287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Ideally, a(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0, b(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infinity</a:t>
              </a:r>
            </a:p>
            <a:p>
              <a:r>
                <a:rPr lang="en-US" altLang="zh-TW" dirty="0"/>
                <a:t>s(</a:t>
              </a:r>
              <a:r>
                <a:rPr lang="en-US" altLang="zh-TW" dirty="0" err="1"/>
                <a:t>i</a:t>
              </a:r>
              <a:r>
                <a:rPr lang="en-US" altLang="zh-TW" dirty="0"/>
                <a:t>)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A21D3-D05A-49EB-8DC8-A4ACCA44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Silhouette Result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FA1D50-6B82-4831-B96E-5A0F075D1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6" y="2648714"/>
            <a:ext cx="4827100" cy="31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7E8453-2BA1-41AD-9462-EBA144DD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0" y="6077584"/>
            <a:ext cx="4733372" cy="6280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F066434-BBAF-4237-BCA7-59164765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35" y="2171338"/>
            <a:ext cx="4932680" cy="3301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BA16C3-7FC1-4666-9F10-3EE6C3CAA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00" y="1190420"/>
            <a:ext cx="6104397" cy="46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B1DF-302D-407B-8418-314BB61C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88B37-F6EB-4985-BF2C-A5733D70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653346" cy="5568234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https://www.researchgate.net/figure/Pseudocode-of-the-DBSCAN-algorithm_fig2_325059373</a:t>
            </a: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https://en.wikipedia.org/wiki/DBSCAN</a:t>
            </a:r>
            <a:endParaRPr lang="en-US" altLang="zh-TW" sz="2000" dirty="0"/>
          </a:p>
          <a:p>
            <a:r>
              <a:rPr lang="en-US" altLang="zh-TW" sz="2000" dirty="0">
                <a:hlinkClick r:id="rId4"/>
              </a:rPr>
              <a:t>https://www.naftaliharris.com/blog/visualizing-dbscan-clustering/</a:t>
            </a:r>
            <a:endParaRPr lang="en-US" altLang="zh-TW" sz="2000" dirty="0"/>
          </a:p>
          <a:p>
            <a:r>
              <a:rPr lang="en-US" altLang="zh-TW" sz="2000" dirty="0">
                <a:hlinkClick r:id="rId5"/>
              </a:rPr>
              <a:t>https://medium.com/@mohantysandip/a-step-by-step-approach-to-solve-dbscan-algorithms-by-tuning-its-hyper-parameters-93e693a91289</a:t>
            </a:r>
            <a:endParaRPr lang="en-US" altLang="zh-TW" sz="2000" dirty="0"/>
          </a:p>
          <a:p>
            <a:r>
              <a:rPr lang="en-US" altLang="zh-TW" sz="2000" dirty="0">
                <a:hlinkClick r:id="rId6"/>
              </a:rPr>
              <a:t>https://arxiv.org/pdf/1810.13105.pdf</a:t>
            </a:r>
            <a:endParaRPr lang="en-US" altLang="zh-TW" sz="2000" dirty="0"/>
          </a:p>
          <a:p>
            <a:r>
              <a:rPr lang="en-US" altLang="zh-TW" sz="2000" dirty="0">
                <a:hlinkClick r:id="rId7"/>
              </a:rPr>
              <a:t>https://archive.ics.uci.edu/ml/datasets/Iris</a:t>
            </a:r>
            <a:endParaRPr lang="en-US" altLang="zh-TW" sz="2000" dirty="0"/>
          </a:p>
          <a:p>
            <a:r>
              <a:rPr lang="en-US" altLang="zh-TW" sz="2000" dirty="0">
                <a:hlinkClick r:id="rId8"/>
              </a:rPr>
              <a:t>https://en.wikipedia.org/wiki/Euclidean_distance</a:t>
            </a:r>
            <a:endParaRPr lang="en-US" altLang="zh-TW" sz="2000" dirty="0"/>
          </a:p>
          <a:p>
            <a:r>
              <a:rPr lang="en-US" altLang="zh-TW" sz="2000" dirty="0">
                <a:hlinkClick r:id="rId9"/>
              </a:rPr>
              <a:t>https://docs.scipy.org/doc/scipy-0.14.0/reference/generated/scipy.spatial.distance.euclidean.html</a:t>
            </a:r>
            <a:endParaRPr lang="en-US" altLang="zh-TW" sz="2000" dirty="0"/>
          </a:p>
          <a:p>
            <a:r>
              <a:rPr lang="en-US" altLang="zh-TW" sz="2000" dirty="0">
                <a:hlinkClick r:id="rId10"/>
              </a:rPr>
              <a:t>https://www.tutorialspoint.com/python/</a:t>
            </a:r>
            <a:endParaRPr lang="en-US" altLang="zh-TW" sz="2000" dirty="0"/>
          </a:p>
          <a:p>
            <a:r>
              <a:rPr lang="en-US" altLang="zh-TW" sz="2000" dirty="0">
                <a:hlinkClick r:id="rId11"/>
              </a:rPr>
              <a:t>https://en.wikipedia.org/wiki/Silhouette_(clustering)</a:t>
            </a:r>
            <a:endParaRPr lang="en-US" altLang="zh-TW" sz="2000" dirty="0"/>
          </a:p>
          <a:p>
            <a:r>
              <a:rPr lang="en-US" altLang="zh-TW" sz="2000" dirty="0">
                <a:hlinkClick r:id="rId12"/>
              </a:rPr>
              <a:t>https://ieeexplore.ieee.org/document/8957785/figures#figures</a:t>
            </a:r>
            <a:endParaRPr lang="en-US" altLang="zh-TW" sz="2000" dirty="0"/>
          </a:p>
          <a:p>
            <a:r>
              <a:rPr lang="en-US" altLang="zh-TW" sz="2000" dirty="0">
                <a:hlinkClick r:id="rId13"/>
              </a:rPr>
              <a:t>https://pdfs.semanticscholar.org/458e/376ae6ef6f0ac0290330f8e535bd7cda1d99.pdf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972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089B0-8E44-42B6-99C5-22931A5D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Euclidean Distance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751028-FD6A-4355-85B9-84EA3DEAD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21" y="2270047"/>
            <a:ext cx="10640539" cy="107947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EA18-79C5-4CE6-84AF-7427FB06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12" y="3429000"/>
            <a:ext cx="3826592" cy="31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0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08D5E-2114-4029-A8BD-AAEEE14C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525D-38DC-4319-993D-D0C550A387E0}"/>
              </a:ext>
            </a:extLst>
          </p:cNvPr>
          <p:cNvSpPr/>
          <p:nvPr/>
        </p:nvSpPr>
        <p:spPr>
          <a:xfrm>
            <a:off x="1110342" y="2663888"/>
            <a:ext cx="3433666" cy="346632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D28873E-36ED-40AB-BDC5-AFF1516BA7CF}"/>
              </a:ext>
            </a:extLst>
          </p:cNvPr>
          <p:cNvSpPr/>
          <p:nvPr/>
        </p:nvSpPr>
        <p:spPr>
          <a:xfrm>
            <a:off x="2799184" y="4338731"/>
            <a:ext cx="144624" cy="1352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C67EEA4-7EC4-425C-9991-DF2131E6D0A8}"/>
              </a:ext>
            </a:extLst>
          </p:cNvPr>
          <p:cNvCxnSpPr>
            <a:cxnSpLocks/>
          </p:cNvCxnSpPr>
          <p:nvPr/>
        </p:nvCxnSpPr>
        <p:spPr>
          <a:xfrm flipV="1">
            <a:off x="2943808" y="4397051"/>
            <a:ext cx="1581538" cy="9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0C64F2-F308-49D5-BCC0-AD357B598534}"/>
              </a:ext>
            </a:extLst>
          </p:cNvPr>
          <p:cNvSpPr txBox="1"/>
          <p:nvPr/>
        </p:nvSpPr>
        <p:spPr>
          <a:xfrm>
            <a:off x="3212058" y="3946109"/>
            <a:ext cx="111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Epsilon</a:t>
            </a:r>
            <a:endParaRPr lang="zh-TW" altLang="en-US" sz="2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EC257D1-8475-43B7-8E31-19165E75A682}"/>
              </a:ext>
            </a:extLst>
          </p:cNvPr>
          <p:cNvSpPr/>
          <p:nvPr/>
        </p:nvSpPr>
        <p:spPr>
          <a:xfrm>
            <a:off x="2360644" y="2911151"/>
            <a:ext cx="167951" cy="1352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F41FA00-9EE2-4370-929B-AEACA570FEB6}"/>
              </a:ext>
            </a:extLst>
          </p:cNvPr>
          <p:cNvSpPr/>
          <p:nvPr/>
        </p:nvSpPr>
        <p:spPr>
          <a:xfrm>
            <a:off x="1374709" y="4086035"/>
            <a:ext cx="167951" cy="1352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60306E7-C9CF-49F0-AA59-FA305B4BA80D}"/>
              </a:ext>
            </a:extLst>
          </p:cNvPr>
          <p:cNvSpPr/>
          <p:nvPr/>
        </p:nvSpPr>
        <p:spPr>
          <a:xfrm>
            <a:off x="3030108" y="5498841"/>
            <a:ext cx="167951" cy="1352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EB6E2B6-10A1-4E4A-A1EA-19861FA71889}"/>
              </a:ext>
            </a:extLst>
          </p:cNvPr>
          <p:cNvSpPr/>
          <p:nvPr/>
        </p:nvSpPr>
        <p:spPr>
          <a:xfrm>
            <a:off x="2102497" y="5190930"/>
            <a:ext cx="167951" cy="1352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1966AD5-58D1-4851-BCDF-DE247E0A47E7}"/>
              </a:ext>
            </a:extLst>
          </p:cNvPr>
          <p:cNvSpPr/>
          <p:nvPr/>
        </p:nvSpPr>
        <p:spPr>
          <a:xfrm>
            <a:off x="3279707" y="3277377"/>
            <a:ext cx="167951" cy="1352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033E93D-537C-4DDD-A156-9DFE121C33A4}"/>
              </a:ext>
            </a:extLst>
          </p:cNvPr>
          <p:cNvSpPr txBox="1"/>
          <p:nvPr/>
        </p:nvSpPr>
        <p:spPr>
          <a:xfrm>
            <a:off x="1709833" y="2019220"/>
            <a:ext cx="192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Minpts</a:t>
            </a:r>
            <a:r>
              <a:rPr lang="en-US" altLang="zh-TW" sz="2000" dirty="0"/>
              <a:t>: 6</a:t>
            </a:r>
            <a:endParaRPr lang="zh-TW" altLang="en-US" sz="2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B436261-B709-42B6-8B12-3B78B6065CE9}"/>
              </a:ext>
            </a:extLst>
          </p:cNvPr>
          <p:cNvSpPr txBox="1"/>
          <p:nvPr/>
        </p:nvSpPr>
        <p:spPr>
          <a:xfrm>
            <a:off x="6307493" y="3884072"/>
            <a:ext cx="459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Clusters when a couple data satisfy the two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279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4B67-4A6C-4050-B0EB-5DB41D75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53F6082-3814-41D5-B1B7-862E1294E0A2}"/>
              </a:ext>
            </a:extLst>
          </p:cNvPr>
          <p:cNvSpPr/>
          <p:nvPr/>
        </p:nvSpPr>
        <p:spPr>
          <a:xfrm>
            <a:off x="5571673" y="276351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AF2C5DC-9DC7-448F-9E91-596AB3E04FE7}"/>
              </a:ext>
            </a:extLst>
          </p:cNvPr>
          <p:cNvSpPr/>
          <p:nvPr/>
        </p:nvSpPr>
        <p:spPr>
          <a:xfrm>
            <a:off x="6096000" y="3429000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78019A3-E238-4E34-9122-2D972C778C31}"/>
              </a:ext>
            </a:extLst>
          </p:cNvPr>
          <p:cNvSpPr/>
          <p:nvPr/>
        </p:nvSpPr>
        <p:spPr>
          <a:xfrm>
            <a:off x="5571673" y="400073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49BCA64-44C6-459E-963E-F3C3477698A7}"/>
              </a:ext>
            </a:extLst>
          </p:cNvPr>
          <p:cNvSpPr/>
          <p:nvPr/>
        </p:nvSpPr>
        <p:spPr>
          <a:xfrm>
            <a:off x="5198048" y="4610642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615CCCD-B522-44BA-9341-991B96BFABCA}"/>
              </a:ext>
            </a:extLst>
          </p:cNvPr>
          <p:cNvSpPr/>
          <p:nvPr/>
        </p:nvSpPr>
        <p:spPr>
          <a:xfrm>
            <a:off x="5983227" y="4606146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76F92FC-04D0-4506-9E04-E656A34C50BD}"/>
              </a:ext>
            </a:extLst>
          </p:cNvPr>
          <p:cNvSpPr/>
          <p:nvPr/>
        </p:nvSpPr>
        <p:spPr>
          <a:xfrm>
            <a:off x="7263480" y="2514355"/>
            <a:ext cx="373625" cy="36379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4E516CF-ECC6-46E0-BE4F-32CD33FE1618}"/>
              </a:ext>
            </a:extLst>
          </p:cNvPr>
          <p:cNvSpPr/>
          <p:nvPr/>
        </p:nvSpPr>
        <p:spPr>
          <a:xfrm>
            <a:off x="6505737" y="400073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1E85A22-8303-43AE-ADE5-AED7087F54F0}"/>
              </a:ext>
            </a:extLst>
          </p:cNvPr>
          <p:cNvSpPr/>
          <p:nvPr/>
        </p:nvSpPr>
        <p:spPr>
          <a:xfrm>
            <a:off x="8756722" y="2849754"/>
            <a:ext cx="373625" cy="36379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09AC3F6-AB00-4BCA-A07D-C221FA8EAD5D}"/>
              </a:ext>
            </a:extLst>
          </p:cNvPr>
          <p:cNvSpPr/>
          <p:nvPr/>
        </p:nvSpPr>
        <p:spPr>
          <a:xfrm>
            <a:off x="6977385" y="4652749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9B29482-28F7-4F68-BE84-67C95D199258}"/>
              </a:ext>
            </a:extLst>
          </p:cNvPr>
          <p:cNvSpPr/>
          <p:nvPr/>
        </p:nvSpPr>
        <p:spPr>
          <a:xfrm>
            <a:off x="5841658" y="5182011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82A0ABE-CCA4-4F52-B15A-05FCBA12DF44}"/>
              </a:ext>
            </a:extLst>
          </p:cNvPr>
          <p:cNvSpPr/>
          <p:nvPr/>
        </p:nvSpPr>
        <p:spPr>
          <a:xfrm>
            <a:off x="6294643" y="5826610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0C5062C-AE98-4307-A2F3-D01636E2954C}"/>
              </a:ext>
            </a:extLst>
          </p:cNvPr>
          <p:cNvSpPr/>
          <p:nvPr/>
        </p:nvSpPr>
        <p:spPr>
          <a:xfrm>
            <a:off x="5484882" y="1226160"/>
            <a:ext cx="373625" cy="36379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CD4B274-8A30-4AB6-AC1E-28EAB7DBDBDA}"/>
              </a:ext>
            </a:extLst>
          </p:cNvPr>
          <p:cNvSpPr/>
          <p:nvPr/>
        </p:nvSpPr>
        <p:spPr>
          <a:xfrm>
            <a:off x="830567" y="2195004"/>
            <a:ext cx="373625" cy="36379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6F2A43A-03B5-4E74-8CD7-E84812D10D85}"/>
              </a:ext>
            </a:extLst>
          </p:cNvPr>
          <p:cNvSpPr txBox="1"/>
          <p:nvPr/>
        </p:nvSpPr>
        <p:spPr>
          <a:xfrm>
            <a:off x="1539551" y="2195004"/>
            <a:ext cx="153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Border Point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B43BE0A-DDEC-44A4-8D22-39892DEF9236}"/>
              </a:ext>
            </a:extLst>
          </p:cNvPr>
          <p:cNvSpPr/>
          <p:nvPr/>
        </p:nvSpPr>
        <p:spPr>
          <a:xfrm>
            <a:off x="838200" y="3049018"/>
            <a:ext cx="373625" cy="3637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FD2C2D5-40BF-4078-B1DB-B40E96BAEAF3}"/>
              </a:ext>
            </a:extLst>
          </p:cNvPr>
          <p:cNvSpPr txBox="1"/>
          <p:nvPr/>
        </p:nvSpPr>
        <p:spPr>
          <a:xfrm>
            <a:off x="1539551" y="302219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Core Point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39FEF83A-CB20-4176-8726-4CF5002F91DB}"/>
              </a:ext>
            </a:extLst>
          </p:cNvPr>
          <p:cNvSpPr/>
          <p:nvPr/>
        </p:nvSpPr>
        <p:spPr>
          <a:xfrm>
            <a:off x="838200" y="3934056"/>
            <a:ext cx="373625" cy="36379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871A9CC-4E92-4C47-AE5D-D859E9D037CC}"/>
              </a:ext>
            </a:extLst>
          </p:cNvPr>
          <p:cNvSpPr txBox="1"/>
          <p:nvPr/>
        </p:nvSpPr>
        <p:spPr>
          <a:xfrm>
            <a:off x="1539551" y="40247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4DBC2BA-8645-4AAC-A794-2996F985E9BF}"/>
              </a:ext>
            </a:extLst>
          </p:cNvPr>
          <p:cNvSpPr txBox="1"/>
          <p:nvPr/>
        </p:nvSpPr>
        <p:spPr>
          <a:xfrm>
            <a:off x="8602824" y="536217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Epsilon = 1</a:t>
            </a:r>
          </a:p>
          <a:p>
            <a:r>
              <a:rPr lang="en-US" altLang="zh-TW" dirty="0" err="1"/>
              <a:t>Minpts</a:t>
            </a:r>
            <a:r>
              <a:rPr lang="en-US" altLang="zh-TW" dirty="0"/>
              <a:t> =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14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miley face">
            <a:hlinkClick r:id="" action="ppaction://media"/>
            <a:extLst>
              <a:ext uri="{FF2B5EF4-FFF2-40B4-BE49-F238E27FC236}">
                <a16:creationId xmlns:a16="http://schemas.microsoft.com/office/drawing/2014/main" id="{E17F87F7-2426-4E2E-BE80-BDE7B25C2AB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7971" y="599307"/>
            <a:ext cx="9457481" cy="5319712"/>
          </a:xfrm>
        </p:spPr>
      </p:pic>
    </p:spTree>
    <p:extLst>
      <p:ext uri="{BB962C8B-B14F-4D97-AF65-F5344CB8AC3E}">
        <p14:creationId xmlns:p14="http://schemas.microsoft.com/office/powerpoint/2010/main" val="35767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0EB5B-B153-4D8B-A957-A8C8C759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9" y="180721"/>
            <a:ext cx="10515600" cy="1325563"/>
          </a:xfrm>
        </p:spPr>
        <p:txBody>
          <a:bodyPr/>
          <a:lstStyle/>
          <a:p>
            <a:r>
              <a:rPr lang="en-US" altLang="zh-TW" dirty="0"/>
              <a:t>DBSCAN Flow Chart 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040EC9-0D0B-478B-AE1B-71EF5BCC4F19}"/>
              </a:ext>
            </a:extLst>
          </p:cNvPr>
          <p:cNvGrpSpPr/>
          <p:nvPr/>
        </p:nvGrpSpPr>
        <p:grpSpPr>
          <a:xfrm>
            <a:off x="196812" y="1545346"/>
            <a:ext cx="2915863" cy="1478862"/>
            <a:chOff x="46362" y="1437201"/>
            <a:chExt cx="3129099" cy="1856958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A6E364D5-18FB-400C-8BB4-52288B413F12}"/>
                </a:ext>
              </a:extLst>
            </p:cNvPr>
            <p:cNvSpPr/>
            <p:nvPr/>
          </p:nvSpPr>
          <p:spPr>
            <a:xfrm>
              <a:off x="1294608" y="1773769"/>
              <a:ext cx="1880853" cy="1267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Start from an unvisited point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59C58E-3BEF-475D-9053-703B3AD25E61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830C16-2321-4DB8-9C97-5D0F3E969D3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3F4A600C-07F6-4466-80B6-86DB481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51AC36C-1F15-446C-B54B-CCA979AE3898}"/>
              </a:ext>
            </a:extLst>
          </p:cNvPr>
          <p:cNvGrpSpPr/>
          <p:nvPr/>
        </p:nvGrpSpPr>
        <p:grpSpPr>
          <a:xfrm>
            <a:off x="3808656" y="1472714"/>
            <a:ext cx="2999007" cy="1478864"/>
            <a:chOff x="46362" y="1437201"/>
            <a:chExt cx="3143222" cy="1856958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968228C-242F-4E43-B8F8-54FB10121F3C}"/>
                </a:ext>
              </a:extLst>
            </p:cNvPr>
            <p:cNvSpPr/>
            <p:nvPr/>
          </p:nvSpPr>
          <p:spPr>
            <a:xfrm>
              <a:off x="1308732" y="1576149"/>
              <a:ext cx="1880852" cy="1625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Find its neighbor points with</a:t>
              </a:r>
              <a:r>
                <a:rPr lang="el-GR" altLang="zh-TW" sz="16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altLang="zh-TW" sz="1600" b="1" dirty="0">
                  <a:solidFill>
                    <a:srgbClr val="202122"/>
                  </a:solidFill>
                  <a:latin typeface="Arial" panose="020B0604020202020204" pitchFamily="34" charset="0"/>
                </a:rPr>
                <a:t>epsilon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939-487A-4BE6-AB8A-15D35A3C725E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E1EDD1-732A-4F42-956A-E9EE2293614B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4A2B86A3-D2FF-4783-9C8B-47BC182E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AE4A6DC-B1FC-4974-AD34-E1D9AA909434}"/>
              </a:ext>
            </a:extLst>
          </p:cNvPr>
          <p:cNvGrpSpPr/>
          <p:nvPr/>
        </p:nvGrpSpPr>
        <p:grpSpPr>
          <a:xfrm>
            <a:off x="8501482" y="407547"/>
            <a:ext cx="2951898" cy="1254748"/>
            <a:chOff x="46362" y="1437201"/>
            <a:chExt cx="3567596" cy="1856958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5F8CCA1A-3EF7-4B89-AA91-B2D56847EAAC}"/>
                </a:ext>
              </a:extLst>
            </p:cNvPr>
            <p:cNvSpPr/>
            <p:nvPr/>
          </p:nvSpPr>
          <p:spPr>
            <a:xfrm>
              <a:off x="1349972" y="1696456"/>
              <a:ext cx="2151350" cy="10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Label the point as noise 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2B3091-B29F-4294-9C59-C2EBCE5579D1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0F4A9C-B8F3-4798-A6CA-509D247969A1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AF279552-87FD-40D3-90FE-66105D6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059F20B-8E5A-4280-839F-D4881C58507A}"/>
              </a:ext>
            </a:extLst>
          </p:cNvPr>
          <p:cNvGrpSpPr/>
          <p:nvPr/>
        </p:nvGrpSpPr>
        <p:grpSpPr>
          <a:xfrm>
            <a:off x="8776267" y="5058240"/>
            <a:ext cx="2692513" cy="1448062"/>
            <a:chOff x="46362" y="1437201"/>
            <a:chExt cx="3255293" cy="1856958"/>
          </a:xfrm>
        </p:grpSpPr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75BC538-C882-41A2-BD9E-EA06B19E6C62}"/>
                </a:ext>
              </a:extLst>
            </p:cNvPr>
            <p:cNvSpPr/>
            <p:nvPr/>
          </p:nvSpPr>
          <p:spPr>
            <a:xfrm>
              <a:off x="1420803" y="2071691"/>
              <a:ext cx="1880852" cy="883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Finish Clustering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D0A7E5-DB8E-4033-A61A-D69C306500B2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8A83FD7-8502-412A-831D-7798E9033219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66989C8B-F1FA-4D28-8090-8BE4A94BF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B96952DC-8C5B-4F1B-8592-1473264183FD}"/>
              </a:ext>
            </a:extLst>
          </p:cNvPr>
          <p:cNvSpPr/>
          <p:nvPr/>
        </p:nvSpPr>
        <p:spPr>
          <a:xfrm rot="28462">
            <a:off x="3251971" y="1949940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75FAAE-10C3-4887-80C8-BB5E20C85F70}"/>
              </a:ext>
            </a:extLst>
          </p:cNvPr>
          <p:cNvGrpSpPr/>
          <p:nvPr/>
        </p:nvGrpSpPr>
        <p:grpSpPr>
          <a:xfrm>
            <a:off x="6916265" y="2317673"/>
            <a:ext cx="1305565" cy="636790"/>
            <a:chOff x="6835797" y="1951917"/>
            <a:chExt cx="1305565" cy="636790"/>
          </a:xfrm>
        </p:grpSpPr>
        <p:sp>
          <p:nvSpPr>
            <p:cNvPr id="42" name="箭號: 向右 41">
              <a:extLst>
                <a:ext uri="{FF2B5EF4-FFF2-40B4-BE49-F238E27FC236}">
                  <a16:creationId xmlns:a16="http://schemas.microsoft.com/office/drawing/2014/main" id="{CC0EF0B0-74E3-470E-B846-58D0911E3CA0}"/>
                </a:ext>
              </a:extLst>
            </p:cNvPr>
            <p:cNvSpPr/>
            <p:nvPr/>
          </p:nvSpPr>
          <p:spPr>
            <a:xfrm rot="28462">
              <a:off x="6873984" y="1951917"/>
              <a:ext cx="1267378" cy="6367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CB0C71C-72D8-41FC-A59A-5F50E6811633}"/>
                </a:ext>
              </a:extLst>
            </p:cNvPr>
            <p:cNvSpPr txBox="1"/>
            <p:nvPr/>
          </p:nvSpPr>
          <p:spPr>
            <a:xfrm>
              <a:off x="6835797" y="2092941"/>
              <a:ext cx="124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&gt;= </a:t>
              </a:r>
              <a:r>
                <a:rPr lang="en-US" altLang="zh-TW" sz="1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Minpts</a:t>
              </a:r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TW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3708FEB-08E7-441D-91CB-5170463EF499}"/>
              </a:ext>
            </a:extLst>
          </p:cNvPr>
          <p:cNvGrpSpPr/>
          <p:nvPr/>
        </p:nvGrpSpPr>
        <p:grpSpPr>
          <a:xfrm rot="20089634">
            <a:off x="6913144" y="1371464"/>
            <a:ext cx="1305565" cy="636790"/>
            <a:chOff x="6835797" y="1951917"/>
            <a:chExt cx="1305565" cy="636790"/>
          </a:xfrm>
        </p:grpSpPr>
        <p:sp>
          <p:nvSpPr>
            <p:cNvPr id="45" name="箭號: 向右 44">
              <a:extLst>
                <a:ext uri="{FF2B5EF4-FFF2-40B4-BE49-F238E27FC236}">
                  <a16:creationId xmlns:a16="http://schemas.microsoft.com/office/drawing/2014/main" id="{7B2143C4-8785-48DC-92C3-24327F9D0AF6}"/>
                </a:ext>
              </a:extLst>
            </p:cNvPr>
            <p:cNvSpPr/>
            <p:nvPr/>
          </p:nvSpPr>
          <p:spPr>
            <a:xfrm rot="28462">
              <a:off x="6873984" y="1951917"/>
              <a:ext cx="1267378" cy="6367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DE9B02E-7D54-407C-9D9D-042BA3D7BA09}"/>
                </a:ext>
              </a:extLst>
            </p:cNvPr>
            <p:cNvSpPr txBox="1"/>
            <p:nvPr/>
          </p:nvSpPr>
          <p:spPr>
            <a:xfrm>
              <a:off x="6835797" y="2092941"/>
              <a:ext cx="124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 </a:t>
              </a:r>
              <a:r>
                <a:rPr lang="en-US" altLang="zh-TW" sz="1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Minpts</a:t>
              </a:r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TW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FDF0908-77EC-44F7-8D1C-161D38FC35EF}"/>
              </a:ext>
            </a:extLst>
          </p:cNvPr>
          <p:cNvGrpSpPr/>
          <p:nvPr/>
        </p:nvGrpSpPr>
        <p:grpSpPr>
          <a:xfrm>
            <a:off x="8537516" y="1889121"/>
            <a:ext cx="2915863" cy="1380327"/>
            <a:chOff x="46362" y="1437201"/>
            <a:chExt cx="3567596" cy="1856958"/>
          </a:xfrm>
        </p:grpSpPr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68644021-40BB-4F8C-8CD6-E2BB3DD3CACC}"/>
                </a:ext>
              </a:extLst>
            </p:cNvPr>
            <p:cNvSpPr/>
            <p:nvPr/>
          </p:nvSpPr>
          <p:spPr>
            <a:xfrm>
              <a:off x="1396693" y="1551514"/>
              <a:ext cx="2151352" cy="1742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Pass all neighbor points to Expand Cluster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ACE81A-27DA-4F64-B90E-DEC3B3D24FB1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4B9388-A79F-4E7A-8C36-7CC4C4B51D58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06C571DA-D208-4872-B28E-481943BE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8C56581-2FB2-49F8-A516-9DF03E038202}"/>
              </a:ext>
            </a:extLst>
          </p:cNvPr>
          <p:cNvGrpSpPr/>
          <p:nvPr/>
        </p:nvGrpSpPr>
        <p:grpSpPr>
          <a:xfrm rot="5400000">
            <a:off x="9622814" y="3853876"/>
            <a:ext cx="1703436" cy="636790"/>
            <a:chOff x="6835799" y="1951917"/>
            <a:chExt cx="1305563" cy="636790"/>
          </a:xfrm>
        </p:grpSpPr>
        <p:sp>
          <p:nvSpPr>
            <p:cNvPr id="53" name="箭號: 向右 52">
              <a:extLst>
                <a:ext uri="{FF2B5EF4-FFF2-40B4-BE49-F238E27FC236}">
                  <a16:creationId xmlns:a16="http://schemas.microsoft.com/office/drawing/2014/main" id="{FBDCE2AE-3429-44CF-B194-3073D859B75E}"/>
                </a:ext>
              </a:extLst>
            </p:cNvPr>
            <p:cNvSpPr/>
            <p:nvPr/>
          </p:nvSpPr>
          <p:spPr>
            <a:xfrm rot="28462">
              <a:off x="6873984" y="1951917"/>
              <a:ext cx="1267378" cy="6367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AAD2737-7EEC-4B70-B68C-1C868C73C1EB}"/>
                </a:ext>
              </a:extLst>
            </p:cNvPr>
            <p:cNvSpPr txBox="1"/>
            <p:nvPr/>
          </p:nvSpPr>
          <p:spPr>
            <a:xfrm>
              <a:off x="6835799" y="2092942"/>
              <a:ext cx="124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All pts Visited</a:t>
              </a:r>
              <a:endParaRPr lang="zh-TW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箭號: 迴轉箭號 7">
            <a:extLst>
              <a:ext uri="{FF2B5EF4-FFF2-40B4-BE49-F238E27FC236}">
                <a16:creationId xmlns:a16="http://schemas.microsoft.com/office/drawing/2014/main" id="{7381948C-34D7-4BB2-A51A-08345D7CE518}"/>
              </a:ext>
            </a:extLst>
          </p:cNvPr>
          <p:cNvSpPr/>
          <p:nvPr/>
        </p:nvSpPr>
        <p:spPr>
          <a:xfrm rot="10800000">
            <a:off x="1708738" y="3412605"/>
            <a:ext cx="7661626" cy="1264462"/>
          </a:xfrm>
          <a:prstGeom prst="uturnArrow">
            <a:avLst>
              <a:gd name="adj1" fmla="val 20346"/>
              <a:gd name="adj2" fmla="val 25000"/>
              <a:gd name="adj3" fmla="val 25564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0F17000-B495-4944-B2BB-787CC592BA0E}"/>
              </a:ext>
            </a:extLst>
          </p:cNvPr>
          <p:cNvSpPr txBox="1"/>
          <p:nvPr/>
        </p:nvSpPr>
        <p:spPr>
          <a:xfrm>
            <a:off x="4676799" y="4391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else    (cluster+1) </a:t>
            </a:r>
            <a:endParaRPr lang="zh-TW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0EB5B-B153-4D8B-A957-A8C8C759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9" y="180721"/>
            <a:ext cx="10515600" cy="1325563"/>
          </a:xfrm>
        </p:spPr>
        <p:txBody>
          <a:bodyPr/>
          <a:lstStyle/>
          <a:p>
            <a:r>
              <a:rPr lang="en-US" altLang="zh-TW" dirty="0"/>
              <a:t>Expand Cluster Flow Chart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C040EC9-0D0B-478B-AE1B-71EF5BCC4F19}"/>
              </a:ext>
            </a:extLst>
          </p:cNvPr>
          <p:cNvGrpSpPr/>
          <p:nvPr/>
        </p:nvGrpSpPr>
        <p:grpSpPr>
          <a:xfrm>
            <a:off x="196812" y="1545346"/>
            <a:ext cx="2915863" cy="1478862"/>
            <a:chOff x="46362" y="1437201"/>
            <a:chExt cx="3129099" cy="1856958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A6E364D5-18FB-400C-8BB4-52288B413F12}"/>
                </a:ext>
              </a:extLst>
            </p:cNvPr>
            <p:cNvSpPr/>
            <p:nvPr/>
          </p:nvSpPr>
          <p:spPr>
            <a:xfrm>
              <a:off x="1294608" y="1773769"/>
              <a:ext cx="1880853" cy="1240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Start from an unvisited neighbor point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59C58E-3BEF-475D-9053-703B3AD25E61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830C16-2321-4DB8-9C97-5D0F3E969D3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3F4A600C-07F6-4466-80B6-86DB481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51AC36C-1F15-446C-B54B-CCA979AE3898}"/>
              </a:ext>
            </a:extLst>
          </p:cNvPr>
          <p:cNvGrpSpPr/>
          <p:nvPr/>
        </p:nvGrpSpPr>
        <p:grpSpPr>
          <a:xfrm>
            <a:off x="3808656" y="1472714"/>
            <a:ext cx="2999007" cy="1478864"/>
            <a:chOff x="46362" y="1437201"/>
            <a:chExt cx="3143222" cy="1856958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968228C-242F-4E43-B8F8-54FB10121F3C}"/>
                </a:ext>
              </a:extLst>
            </p:cNvPr>
            <p:cNvSpPr/>
            <p:nvPr/>
          </p:nvSpPr>
          <p:spPr>
            <a:xfrm>
              <a:off x="1308732" y="1576149"/>
              <a:ext cx="1880852" cy="1625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Find its neighbor points with</a:t>
              </a:r>
              <a:r>
                <a:rPr lang="el-GR" altLang="zh-TW" sz="16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US" altLang="zh-TW" sz="1600" b="1" dirty="0">
                  <a:solidFill>
                    <a:srgbClr val="202122"/>
                  </a:solidFill>
                  <a:latin typeface="Arial" panose="020B0604020202020204" pitchFamily="34" charset="0"/>
                </a:rPr>
                <a:t>epsilon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E94939-487A-4BE6-AB8A-15D35A3C725E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E1EDD1-732A-4F42-956A-E9EE2293614B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4A2B86A3-D2FF-4783-9C8B-47BC182E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AE4A6DC-B1FC-4974-AD34-E1D9AA909434}"/>
              </a:ext>
            </a:extLst>
          </p:cNvPr>
          <p:cNvGrpSpPr/>
          <p:nvPr/>
        </p:nvGrpSpPr>
        <p:grpSpPr>
          <a:xfrm>
            <a:off x="8501482" y="407547"/>
            <a:ext cx="2951898" cy="1254748"/>
            <a:chOff x="46362" y="1437201"/>
            <a:chExt cx="3567596" cy="1856958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5F8CCA1A-3EF7-4B89-AA91-B2D56847EAAC}"/>
                </a:ext>
              </a:extLst>
            </p:cNvPr>
            <p:cNvSpPr/>
            <p:nvPr/>
          </p:nvSpPr>
          <p:spPr>
            <a:xfrm>
              <a:off x="1349972" y="1696456"/>
              <a:ext cx="2151350" cy="1006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Border Point</a:t>
              </a:r>
            </a:p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Label the point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2B3091-B29F-4294-9C59-C2EBCE5579D1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0F4A9C-B8F3-4798-A6CA-509D247969A1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AF279552-87FD-40D3-90FE-66105D6C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059F20B-8E5A-4280-839F-D4881C58507A}"/>
              </a:ext>
            </a:extLst>
          </p:cNvPr>
          <p:cNvGrpSpPr/>
          <p:nvPr/>
        </p:nvGrpSpPr>
        <p:grpSpPr>
          <a:xfrm>
            <a:off x="8758874" y="5181425"/>
            <a:ext cx="2692513" cy="1448062"/>
            <a:chOff x="46362" y="1437201"/>
            <a:chExt cx="3255293" cy="1856958"/>
          </a:xfrm>
        </p:grpSpPr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75BC538-C882-41A2-BD9E-EA06B19E6C62}"/>
                </a:ext>
              </a:extLst>
            </p:cNvPr>
            <p:cNvSpPr/>
            <p:nvPr/>
          </p:nvSpPr>
          <p:spPr>
            <a:xfrm>
              <a:off x="1420804" y="1802125"/>
              <a:ext cx="1880851" cy="12664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 to DBSCAN step 3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D0A7E5-DB8E-4033-A61A-D69C306500B2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8A83FD7-8502-412A-831D-7798E9033219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66989C8B-F1FA-4D28-8090-8BE4A94BF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B96952DC-8C5B-4F1B-8592-1473264183FD}"/>
              </a:ext>
            </a:extLst>
          </p:cNvPr>
          <p:cNvSpPr/>
          <p:nvPr/>
        </p:nvSpPr>
        <p:spPr>
          <a:xfrm rot="28462">
            <a:off x="3251971" y="1949940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75FAAE-10C3-4887-80C8-BB5E20C85F70}"/>
              </a:ext>
            </a:extLst>
          </p:cNvPr>
          <p:cNvGrpSpPr/>
          <p:nvPr/>
        </p:nvGrpSpPr>
        <p:grpSpPr>
          <a:xfrm>
            <a:off x="6916265" y="2317673"/>
            <a:ext cx="1305565" cy="636790"/>
            <a:chOff x="6835797" y="1951917"/>
            <a:chExt cx="1305565" cy="636790"/>
          </a:xfrm>
        </p:grpSpPr>
        <p:sp>
          <p:nvSpPr>
            <p:cNvPr id="42" name="箭號: 向右 41">
              <a:extLst>
                <a:ext uri="{FF2B5EF4-FFF2-40B4-BE49-F238E27FC236}">
                  <a16:creationId xmlns:a16="http://schemas.microsoft.com/office/drawing/2014/main" id="{CC0EF0B0-74E3-470E-B846-58D0911E3CA0}"/>
                </a:ext>
              </a:extLst>
            </p:cNvPr>
            <p:cNvSpPr/>
            <p:nvPr/>
          </p:nvSpPr>
          <p:spPr>
            <a:xfrm rot="28462">
              <a:off x="6873984" y="1951917"/>
              <a:ext cx="1267378" cy="6367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CB0C71C-72D8-41FC-A59A-5F50E6811633}"/>
                </a:ext>
              </a:extLst>
            </p:cNvPr>
            <p:cNvSpPr txBox="1"/>
            <p:nvPr/>
          </p:nvSpPr>
          <p:spPr>
            <a:xfrm>
              <a:off x="6835797" y="2092941"/>
              <a:ext cx="124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&gt;= </a:t>
              </a:r>
              <a:r>
                <a:rPr lang="en-US" altLang="zh-TW" sz="1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Minpts</a:t>
              </a:r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TW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D3708FEB-08E7-441D-91CB-5170463EF499}"/>
              </a:ext>
            </a:extLst>
          </p:cNvPr>
          <p:cNvGrpSpPr/>
          <p:nvPr/>
        </p:nvGrpSpPr>
        <p:grpSpPr>
          <a:xfrm rot="20089634">
            <a:off x="6913144" y="1371464"/>
            <a:ext cx="1305565" cy="636790"/>
            <a:chOff x="6835797" y="1951917"/>
            <a:chExt cx="1305565" cy="636790"/>
          </a:xfrm>
        </p:grpSpPr>
        <p:sp>
          <p:nvSpPr>
            <p:cNvPr id="45" name="箭號: 向右 44">
              <a:extLst>
                <a:ext uri="{FF2B5EF4-FFF2-40B4-BE49-F238E27FC236}">
                  <a16:creationId xmlns:a16="http://schemas.microsoft.com/office/drawing/2014/main" id="{7B2143C4-8785-48DC-92C3-24327F9D0AF6}"/>
                </a:ext>
              </a:extLst>
            </p:cNvPr>
            <p:cNvSpPr/>
            <p:nvPr/>
          </p:nvSpPr>
          <p:spPr>
            <a:xfrm rot="28462">
              <a:off x="6873984" y="1951917"/>
              <a:ext cx="1267378" cy="6367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DE9B02E-7D54-407C-9D9D-042BA3D7BA09}"/>
                </a:ext>
              </a:extLst>
            </p:cNvPr>
            <p:cNvSpPr txBox="1"/>
            <p:nvPr/>
          </p:nvSpPr>
          <p:spPr>
            <a:xfrm>
              <a:off x="6835797" y="2092941"/>
              <a:ext cx="124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 </a:t>
              </a:r>
              <a:r>
                <a:rPr lang="en-US" altLang="zh-TW" sz="14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Minpts</a:t>
              </a:r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TW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FDF0908-77EC-44F7-8D1C-161D38FC35EF}"/>
              </a:ext>
            </a:extLst>
          </p:cNvPr>
          <p:cNvGrpSpPr/>
          <p:nvPr/>
        </p:nvGrpSpPr>
        <p:grpSpPr>
          <a:xfrm>
            <a:off x="8537516" y="1889121"/>
            <a:ext cx="3654484" cy="1587503"/>
            <a:chOff x="46362" y="1437201"/>
            <a:chExt cx="4158457" cy="2008797"/>
          </a:xfrm>
        </p:grpSpPr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68644021-40BB-4F8C-8CD6-E2BB3DD3CACC}"/>
                </a:ext>
              </a:extLst>
            </p:cNvPr>
            <p:cNvSpPr/>
            <p:nvPr/>
          </p:nvSpPr>
          <p:spPr>
            <a:xfrm>
              <a:off x="1298503" y="1627341"/>
              <a:ext cx="2906316" cy="1818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1.Join its neighbor points to all the neighbor points</a:t>
              </a:r>
            </a:p>
            <a:p>
              <a:pPr>
                <a:lnSpc>
                  <a:spcPct val="125000"/>
                </a:lnSpc>
              </a:pP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 Label the point</a:t>
              </a:r>
              <a:endPara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ACE81A-27DA-4F64-B90E-DEC3B3D24FB1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74B9388-A79F-4E7A-8C36-7CC4C4B51D58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06C571DA-D208-4872-B28E-481943BE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8C56581-2FB2-49F8-A516-9DF03E038202}"/>
              </a:ext>
            </a:extLst>
          </p:cNvPr>
          <p:cNvGrpSpPr/>
          <p:nvPr/>
        </p:nvGrpSpPr>
        <p:grpSpPr>
          <a:xfrm rot="5400000">
            <a:off x="9881395" y="3888127"/>
            <a:ext cx="1703436" cy="636790"/>
            <a:chOff x="6835799" y="1951917"/>
            <a:chExt cx="1305563" cy="636790"/>
          </a:xfrm>
        </p:grpSpPr>
        <p:sp>
          <p:nvSpPr>
            <p:cNvPr id="53" name="箭號: 向右 52">
              <a:extLst>
                <a:ext uri="{FF2B5EF4-FFF2-40B4-BE49-F238E27FC236}">
                  <a16:creationId xmlns:a16="http://schemas.microsoft.com/office/drawing/2014/main" id="{FBDCE2AE-3429-44CF-B194-3073D859B75E}"/>
                </a:ext>
              </a:extLst>
            </p:cNvPr>
            <p:cNvSpPr/>
            <p:nvPr/>
          </p:nvSpPr>
          <p:spPr>
            <a:xfrm rot="28462">
              <a:off x="6873984" y="1951917"/>
              <a:ext cx="1267378" cy="63679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AAD2737-7EEC-4B70-B68C-1C868C73C1EB}"/>
                </a:ext>
              </a:extLst>
            </p:cNvPr>
            <p:cNvSpPr txBox="1"/>
            <p:nvPr/>
          </p:nvSpPr>
          <p:spPr>
            <a:xfrm>
              <a:off x="6835799" y="2092942"/>
              <a:ext cx="124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All pts Visited</a:t>
              </a:r>
              <a:endParaRPr lang="zh-TW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箭號: 迴轉箭號 7">
            <a:extLst>
              <a:ext uri="{FF2B5EF4-FFF2-40B4-BE49-F238E27FC236}">
                <a16:creationId xmlns:a16="http://schemas.microsoft.com/office/drawing/2014/main" id="{7381948C-34D7-4BB2-A51A-08345D7CE518}"/>
              </a:ext>
            </a:extLst>
          </p:cNvPr>
          <p:cNvSpPr/>
          <p:nvPr/>
        </p:nvSpPr>
        <p:spPr>
          <a:xfrm rot="10800000">
            <a:off x="1708738" y="3412605"/>
            <a:ext cx="7661626" cy="1264462"/>
          </a:xfrm>
          <a:prstGeom prst="uturnArrow">
            <a:avLst>
              <a:gd name="adj1" fmla="val 20346"/>
              <a:gd name="adj2" fmla="val 25000"/>
              <a:gd name="adj3" fmla="val 25564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0F17000-B495-4944-B2BB-787CC592BA0E}"/>
              </a:ext>
            </a:extLst>
          </p:cNvPr>
          <p:cNvSpPr txBox="1"/>
          <p:nvPr/>
        </p:nvSpPr>
        <p:spPr>
          <a:xfrm>
            <a:off x="4676799" y="4391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lang="en-US" altLang="zh-TW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lse</a:t>
            </a:r>
            <a:endParaRPr lang="zh-TW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71FD6-4FB3-4092-A8E1-DCB90DE1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DBSCAN Pseudo Code</a:t>
            </a:r>
            <a:endParaRPr lang="zh-TW" altLang="en-US" dirty="0"/>
          </a:p>
        </p:txBody>
      </p:sp>
      <p:pic>
        <p:nvPicPr>
          <p:cNvPr id="2050" name="Picture 2" descr="Pseudocode of the DBSCAN algorithm ">
            <a:extLst>
              <a:ext uri="{FF2B5EF4-FFF2-40B4-BE49-F238E27FC236}">
                <a16:creationId xmlns:a16="http://schemas.microsoft.com/office/drawing/2014/main" id="{9B13D0DE-34A2-47C8-B124-0B504BEA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5" y="1690688"/>
            <a:ext cx="65627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16192</TotalTime>
  <Words>475</Words>
  <Application>Microsoft Office PowerPoint</Application>
  <PresentationFormat>寬螢幕</PresentationFormat>
  <Paragraphs>100</Paragraphs>
  <Slides>24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Calibri</vt:lpstr>
      <vt:lpstr>Calibri Light</vt:lpstr>
      <vt:lpstr>Office 佈景主題</vt:lpstr>
      <vt:lpstr>DBSCAN</vt:lpstr>
      <vt:lpstr>Outline</vt:lpstr>
      <vt:lpstr>Euclidean Distance</vt:lpstr>
      <vt:lpstr>DBSCAN</vt:lpstr>
      <vt:lpstr>DBSCAN</vt:lpstr>
      <vt:lpstr>PowerPoint 簡報</vt:lpstr>
      <vt:lpstr>DBSCAN Flow Chart </vt:lpstr>
      <vt:lpstr>Expand Cluster Flow Chart</vt:lpstr>
      <vt:lpstr>DBSCAN Pseudo Code</vt:lpstr>
      <vt:lpstr>Dataset - Iris</vt:lpstr>
      <vt:lpstr>DBSCAN Code</vt:lpstr>
      <vt:lpstr>Get neighbor points Code</vt:lpstr>
      <vt:lpstr>Expand Cluster Code</vt:lpstr>
      <vt:lpstr>Result</vt:lpstr>
      <vt:lpstr>Kmeans VS DBSCAN</vt:lpstr>
      <vt:lpstr>DBSCAN Pros and Cons</vt:lpstr>
      <vt:lpstr>Differing density dataset</vt:lpstr>
      <vt:lpstr>Epsilon too small</vt:lpstr>
      <vt:lpstr>Epsilon bigger </vt:lpstr>
      <vt:lpstr>Epsilon too big</vt:lpstr>
      <vt:lpstr>DBSCAN Parameter Selection</vt:lpstr>
      <vt:lpstr>Silhouette Method</vt:lpstr>
      <vt:lpstr>Silhouette 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紹瑄 羅</dc:creator>
  <cp:lastModifiedBy>紹瑄 羅</cp:lastModifiedBy>
  <cp:revision>202</cp:revision>
  <dcterms:created xsi:type="dcterms:W3CDTF">2020-08-05T12:42:21Z</dcterms:created>
  <dcterms:modified xsi:type="dcterms:W3CDTF">2020-08-29T20:13:26Z</dcterms:modified>
</cp:coreProperties>
</file>