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67" r:id="rId5"/>
    <p:sldId id="268" r:id="rId6"/>
    <p:sldId id="295" r:id="rId7"/>
    <p:sldId id="257" r:id="rId8"/>
    <p:sldId id="305" r:id="rId9"/>
    <p:sldId id="288" r:id="rId10"/>
    <p:sldId id="289" r:id="rId11"/>
    <p:sldId id="290" r:id="rId12"/>
    <p:sldId id="292" r:id="rId13"/>
    <p:sldId id="293" r:id="rId14"/>
    <p:sldId id="294" r:id="rId15"/>
    <p:sldId id="273" r:id="rId16"/>
    <p:sldId id="271" r:id="rId17"/>
    <p:sldId id="274" r:id="rId18"/>
    <p:sldId id="275" r:id="rId19"/>
    <p:sldId id="276" r:id="rId20"/>
    <p:sldId id="277" r:id="rId21"/>
    <p:sldId id="280" r:id="rId22"/>
    <p:sldId id="279" r:id="rId23"/>
    <p:sldId id="278" r:id="rId24"/>
    <p:sldId id="281" r:id="rId25"/>
    <p:sldId id="296" r:id="rId26"/>
    <p:sldId id="286" r:id="rId27"/>
    <p:sldId id="309" r:id="rId28"/>
    <p:sldId id="310" r:id="rId29"/>
    <p:sldId id="311" r:id="rId30"/>
    <p:sldId id="297" r:id="rId31"/>
    <p:sldId id="299" r:id="rId32"/>
    <p:sldId id="282" r:id="rId33"/>
    <p:sldId id="283" r:id="rId34"/>
    <p:sldId id="300" r:id="rId35"/>
    <p:sldId id="301" r:id="rId36"/>
    <p:sldId id="302" r:id="rId37"/>
    <p:sldId id="303" r:id="rId38"/>
    <p:sldId id="312" r:id="rId39"/>
    <p:sldId id="285" r:id="rId40"/>
    <p:sldId id="29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EFA10-B2AE-4BA4-A1EC-11244A99E17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BDB5-4DB7-4F63-BCF1-AC23F2CF0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定義分類的群數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CBDB5-4DB7-4F63-BCF1-AC23F2CF08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不需定義分類的群數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CBDB5-4DB7-4F63-BCF1-AC23F2CF08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45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V1:</a:t>
            </a:r>
            <a:r>
              <a:rPr lang="zh-TW" altLang="en-US" dirty="0"/>
              <a:t>花萼長度</a:t>
            </a:r>
            <a:endParaRPr lang="en-US" altLang="zh-TW" dirty="0"/>
          </a:p>
          <a:p>
            <a:r>
              <a:rPr lang="en-US" altLang="zh-TW" dirty="0"/>
              <a:t>V2:</a:t>
            </a:r>
            <a:r>
              <a:rPr lang="zh-TW" altLang="en-US" dirty="0"/>
              <a:t>花萼寬度</a:t>
            </a:r>
            <a:endParaRPr lang="en-US" altLang="zh-TW" dirty="0"/>
          </a:p>
          <a:p>
            <a:r>
              <a:rPr lang="en-US" altLang="zh-TW" dirty="0"/>
              <a:t>V3:</a:t>
            </a:r>
            <a:r>
              <a:rPr lang="zh-TW" altLang="en-US" dirty="0"/>
              <a:t>花瓣長度</a:t>
            </a:r>
            <a:endParaRPr lang="en-US" altLang="zh-TW" dirty="0"/>
          </a:p>
          <a:p>
            <a:r>
              <a:rPr lang="en-US" altLang="zh-TW" dirty="0"/>
              <a:t>V4:</a:t>
            </a:r>
            <a:r>
              <a:rPr lang="zh-TW" altLang="en-US" dirty="0"/>
              <a:t>花瓣寬度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CBDB5-4DB7-4F63-BCF1-AC23F2CF08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88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CBDB5-4DB7-4F63-BCF1-AC23F2CF08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9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63BA4-1E09-497C-A9FC-199D1A07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A4E835-8D51-48CE-B71D-5A8AAEDB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9613D-C907-4BD7-97BA-B255E177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335B5-EF60-4B84-9D6B-7946E69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7A453-4DEE-4D2C-BD47-02DD62AA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82E17-6501-4C81-9E12-30FE179B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3EE38A-DB04-4471-879B-9BC82BA3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BC54D4-3687-41C7-B9DA-68EA88D0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B2170-250B-40C8-B2DD-CAC35CE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E8B3A-7125-4538-902C-02917B56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7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9F9EC6-59B9-43E4-A773-E1433777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CC83B-9A93-43FE-81DC-FE89D3BF0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00DF-A618-46B4-B9AC-CE19D163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BC535-8F9B-492F-BA08-0BD56F68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972A6-C583-4F39-BA63-DDF1FBD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42936-29DA-4E0F-946B-5FD5C1F6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4C37A-69E9-491B-8C9C-85FF79FA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EB312-B7CE-4998-BF26-05E0936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893A6-77DB-4EE1-BDA9-E98239AB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07EFD-49BE-45ED-962A-951A0568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07C71-C439-405D-B9DF-9168689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DA5AB3-D3A6-43CF-894B-280EB820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61FF2-C4C7-4407-B35E-DF6DF5B7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0DC90-0265-4F13-84DE-6DA69029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110DB-F799-4FA7-A9BD-109A9B9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14CB0-6D6F-4379-AC2C-49E848F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4D808-80C9-4B88-A287-C5E3F8C85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B0630-5C10-41CB-B9CE-07217D16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A1DE2-2AA9-4807-B82D-949C92A5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24ECC8-5305-4862-ABF9-AF3F422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4D2D75-00E7-410D-958E-63428A3B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4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5F2-834E-4DBE-A755-F2351655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CE598-0D39-4F3A-A660-0F36F523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C0A83-6193-45A4-B16E-E4654397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BF644-5169-4A61-9496-CDCAB2E79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8A673-43F7-497F-97D3-44105C22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6FCD6-A223-4092-AF94-A375E11A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53B0BB-230C-4DA9-A65E-8C59CCC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9C98B2-BF39-402A-865A-3411698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589A5-2F85-412B-9C87-88C45E8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8EB614-F55D-45D0-B412-D75DD7C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611F95-9A19-4954-A50F-3F25D1B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472B6B-8093-4B1E-8F76-44F986D5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25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75BF75-E46C-4468-AB40-D6BA9C9C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2CE309-7B8B-4EC1-943E-E9C175B4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893449-7CFC-4CEA-B541-7D632856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C8908-DD2A-42AA-9B6B-FF3A718B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D4034-7D67-46E4-AC69-17BBC4B2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F282A-D016-499C-BA8A-2ACA29F9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13A917-7714-467B-8F32-EFCD6FD6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C043C7-4C04-4CF9-AB0F-5AE6ABB0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BF3D9-3BE9-47C1-8DA7-460C227B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61A96-1487-4870-9267-2F645B09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E25D2E-C629-4A4E-9FE4-5BC52B9DC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A82BE4-3C76-4E44-880F-FEA3A961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AE752B-6714-4438-8B81-68D3916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822661-DDF8-4DC2-B0CA-7249794C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806188-0A39-419A-AF8E-12AE2981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BE96EE-91F3-4FAD-90AC-D0411424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74BC8-53A7-4EA4-8C52-C767351D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7F30-C477-4DB1-9B6D-68203CDA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D00B-212D-4DA6-88C8-1E286F93F3E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EFD7A-754D-421E-9431-323EF9D1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2B2E5-3976-4392-A557-F8688823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cluster/plot_kmeans_digits.html" TargetMode="External"/><Relationship Id="rId3" Type="http://schemas.openxmlformats.org/officeDocument/2006/relationships/hyperlink" Target="https://towardsdatascience.com/the-5-clustering-algorithms-data-scientists-need-to-know-a36d136ef68" TargetMode="External"/><Relationship Id="rId7" Type="http://schemas.openxmlformats.org/officeDocument/2006/relationships/hyperlink" Target="https://docs.scipy.org/doc/scipy-0.14.0/reference/generated/scipy.spatial.distance.euclidean.html" TargetMode="External"/><Relationship Id="rId2" Type="http://schemas.openxmlformats.org/officeDocument/2006/relationships/hyperlink" Target="https://developers.google.com/machine-learning/clustering/clustering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beamers.com/python-generate-random-numbers-list/" TargetMode="External"/><Relationship Id="rId5" Type="http://schemas.openxmlformats.org/officeDocument/2006/relationships/hyperlink" Target="https://en.wikipedia.org/wiki/Euclidean_distance" TargetMode="External"/><Relationship Id="rId10" Type="http://schemas.openxmlformats.org/officeDocument/2006/relationships/hyperlink" Target="https://stanford.edu/~cpiech/cs221/handouts/kmeans.html" TargetMode="External"/><Relationship Id="rId4" Type="http://schemas.openxmlformats.org/officeDocument/2006/relationships/hyperlink" Target="https://archive.ics.uci.edu/ml/datasets/Iris" TargetMode="External"/><Relationship Id="rId9" Type="http://schemas.openxmlformats.org/officeDocument/2006/relationships/hyperlink" Target="https://scikit-learn.org/stable/modules/generated/sklearn.cluster.KMea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theory.stanford.edu/~sergei/papers/kMeansPP-sod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lhouette_(clustering)" TargetMode="External"/><Relationship Id="rId5" Type="http://schemas.openxmlformats.org/officeDocument/2006/relationships/hyperlink" Target="https://medium.com/analytics-vidhya/how-to-determine-the-optimal-k-for-k-means-708505d204eb" TargetMode="External"/><Relationship Id="rId4" Type="http://schemas.openxmlformats.org/officeDocument/2006/relationships/hyperlink" Target="https://scikit-learn.org/stable/modules/cluster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CD7D2-25EA-4852-BDA2-00AE74179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K-means Clustering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0421B0-D1C7-4755-A209-8C35D7127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7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4" y="357771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577213D3-7E42-41E4-A7CF-F1D4C974E2D5}"/>
              </a:ext>
            </a:extLst>
          </p:cNvPr>
          <p:cNvSpPr/>
          <p:nvPr/>
        </p:nvSpPr>
        <p:spPr>
          <a:xfrm>
            <a:off x="4778477" y="1902542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DFCB0C0-B0EB-4DA3-8877-26A5AC77AEA6}"/>
              </a:ext>
            </a:extLst>
          </p:cNvPr>
          <p:cNvSpPr/>
          <p:nvPr/>
        </p:nvSpPr>
        <p:spPr>
          <a:xfrm>
            <a:off x="4454011" y="4984954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6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4" y="357771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70BB2DB-DCF8-4787-8890-CB0D2F34DCD6}"/>
              </a:ext>
            </a:extLst>
          </p:cNvPr>
          <p:cNvSpPr/>
          <p:nvPr/>
        </p:nvSpPr>
        <p:spPr>
          <a:xfrm>
            <a:off x="3884970" y="4085301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1AF01A67-E470-4145-ADFF-8E5F48C9372F}"/>
              </a:ext>
            </a:extLst>
          </p:cNvPr>
          <p:cNvSpPr/>
          <p:nvPr/>
        </p:nvSpPr>
        <p:spPr>
          <a:xfrm>
            <a:off x="5675671" y="2325330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4" y="35777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70BB2DB-DCF8-4787-8890-CB0D2F34DCD6}"/>
              </a:ext>
            </a:extLst>
          </p:cNvPr>
          <p:cNvSpPr/>
          <p:nvPr/>
        </p:nvSpPr>
        <p:spPr>
          <a:xfrm>
            <a:off x="3884970" y="4085301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1AF01A67-E470-4145-ADFF-8E5F48C9372F}"/>
              </a:ext>
            </a:extLst>
          </p:cNvPr>
          <p:cNvSpPr/>
          <p:nvPr/>
        </p:nvSpPr>
        <p:spPr>
          <a:xfrm>
            <a:off x="5675671" y="2325330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3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4" y="35777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70BB2DB-DCF8-4787-8890-CB0D2F34DCD6}"/>
              </a:ext>
            </a:extLst>
          </p:cNvPr>
          <p:cNvSpPr/>
          <p:nvPr/>
        </p:nvSpPr>
        <p:spPr>
          <a:xfrm>
            <a:off x="3319616" y="3433916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1AF01A67-E470-4145-ADFF-8E5F48C9372F}"/>
              </a:ext>
            </a:extLst>
          </p:cNvPr>
          <p:cNvSpPr/>
          <p:nvPr/>
        </p:nvSpPr>
        <p:spPr>
          <a:xfrm>
            <a:off x="6663814" y="1885336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4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4" y="357771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70BB2DB-DCF8-4787-8890-CB0D2F34DCD6}"/>
              </a:ext>
            </a:extLst>
          </p:cNvPr>
          <p:cNvSpPr/>
          <p:nvPr/>
        </p:nvSpPr>
        <p:spPr>
          <a:xfrm>
            <a:off x="1582992" y="3615813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1AF01A67-E470-4145-ADFF-8E5F48C9372F}"/>
              </a:ext>
            </a:extLst>
          </p:cNvPr>
          <p:cNvSpPr/>
          <p:nvPr/>
        </p:nvSpPr>
        <p:spPr>
          <a:xfrm>
            <a:off x="8126360" y="2787445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15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DC31B-EB77-49AF-A933-5763318A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- Iris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2EBBB29-C50E-443A-AF54-EC4986D7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501650"/>
            <a:ext cx="5080000" cy="58547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949DD33-CE43-4F43-9AA1-08EAFC3E7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03" y="1542326"/>
            <a:ext cx="2590800" cy="233926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F83C7B8-65F7-4A96-AF81-26A4F53ABB7A}"/>
              </a:ext>
            </a:extLst>
          </p:cNvPr>
          <p:cNvSpPr txBox="1"/>
          <p:nvPr/>
        </p:nvSpPr>
        <p:spPr>
          <a:xfrm>
            <a:off x="948803" y="4300523"/>
            <a:ext cx="6094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Three kinds of label:</a:t>
            </a:r>
          </a:p>
          <a:p>
            <a:pPr lvl="1"/>
            <a:r>
              <a:rPr lang="zh-TW" altLang="en-US" sz="2800" dirty="0"/>
              <a:t>Iris-setosa</a:t>
            </a:r>
            <a:endParaRPr lang="en-US" altLang="zh-TW" sz="2800" dirty="0"/>
          </a:p>
          <a:p>
            <a:pPr lvl="1"/>
            <a:r>
              <a:rPr lang="en-US" altLang="zh-TW" sz="2800" dirty="0"/>
              <a:t>Iris-versicolor</a:t>
            </a:r>
          </a:p>
          <a:p>
            <a:pPr lvl="1"/>
            <a:r>
              <a:rPr lang="en-US" altLang="zh-TW" sz="2800" dirty="0"/>
              <a:t>Iris-virginica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205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38296-4FE1-4733-9163-1B669A08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Pseudo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C5EEA-846C-4EEB-A1AA-3BB6AD00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1837892"/>
            <a:ext cx="5056762" cy="2658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Function </a:t>
            </a:r>
            <a:r>
              <a:rPr lang="en-US" altLang="zh-TW" sz="2400" dirty="0" err="1"/>
              <a:t>Kmeans</a:t>
            </a:r>
            <a:r>
              <a:rPr lang="en-US" altLang="zh-TW" sz="2400" dirty="0"/>
              <a:t>( )</a:t>
            </a:r>
          </a:p>
          <a:p>
            <a:pPr marL="457200" lvl="1" indent="0">
              <a:buNone/>
            </a:pPr>
            <a:r>
              <a:rPr lang="en-US" altLang="zh-TW" dirty="0"/>
              <a:t>Initialize k centroids</a:t>
            </a:r>
          </a:p>
          <a:p>
            <a:pPr marL="457200" lvl="1" indent="0">
              <a:buNone/>
            </a:pPr>
            <a:r>
              <a:rPr lang="en-US" altLang="zh-TW" dirty="0"/>
              <a:t>While all centroids not converge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Update_cluster</a:t>
            </a:r>
            <a:r>
              <a:rPr lang="en-US" altLang="zh-TW" dirty="0"/>
              <a:t>()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Update_centroids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       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311B32-8DD6-4411-A9A3-BB2D9364A03E}"/>
              </a:ext>
            </a:extLst>
          </p:cNvPr>
          <p:cNvSpPr txBox="1"/>
          <p:nvPr/>
        </p:nvSpPr>
        <p:spPr>
          <a:xfrm>
            <a:off x="1563107" y="4643922"/>
            <a:ext cx="8663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Function </a:t>
            </a:r>
            <a:r>
              <a:rPr lang="en-US" altLang="zh-TW" sz="2400" dirty="0" err="1"/>
              <a:t>Update_cluster</a:t>
            </a:r>
            <a:r>
              <a:rPr lang="en-US" altLang="zh-TW" sz="2400" dirty="0"/>
              <a:t>( )</a:t>
            </a:r>
          </a:p>
          <a:p>
            <a:pPr marL="457200" lvl="1" indent="0">
              <a:buNone/>
            </a:pPr>
            <a:r>
              <a:rPr lang="en-US" altLang="zh-TW" sz="2400" dirty="0"/>
              <a:t>For all data in dataset </a:t>
            </a:r>
          </a:p>
          <a:p>
            <a:pPr marL="457200" lvl="1" indent="0">
              <a:buNone/>
            </a:pPr>
            <a:r>
              <a:rPr lang="en-US" altLang="zh-TW" sz="2400" dirty="0"/>
              <a:t>	find the nearest centroid and assign it to that cluster	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B63A29-A214-4E5E-8E84-5FD71C0F2461}"/>
              </a:ext>
            </a:extLst>
          </p:cNvPr>
          <p:cNvSpPr txBox="1"/>
          <p:nvPr/>
        </p:nvSpPr>
        <p:spPr>
          <a:xfrm>
            <a:off x="6881091" y="182562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Function </a:t>
            </a:r>
            <a:r>
              <a:rPr lang="en-US" altLang="zh-TW" sz="2400" dirty="0" err="1"/>
              <a:t>Update_centroid</a:t>
            </a:r>
            <a:r>
              <a:rPr lang="en-US" altLang="zh-TW" sz="2400" dirty="0"/>
              <a:t>( )</a:t>
            </a:r>
          </a:p>
          <a:p>
            <a:pPr marL="457200" lvl="1" indent="0">
              <a:buNone/>
            </a:pPr>
            <a:r>
              <a:rPr lang="en-US" altLang="zh-TW" sz="2400" dirty="0"/>
              <a:t>For all cluster </a:t>
            </a:r>
          </a:p>
          <a:p>
            <a:pPr marL="457200" lvl="1" indent="0">
              <a:buNone/>
            </a:pPr>
            <a:r>
              <a:rPr lang="en-US" altLang="zh-TW" sz="2400" dirty="0"/>
              <a:t>	average all points in that cluster	</a:t>
            </a:r>
          </a:p>
          <a:p>
            <a:pPr marL="457200" lvl="1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8178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E40C306F-32AB-4127-BAA7-2C1A1D01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65" y="1311526"/>
            <a:ext cx="9471409" cy="53000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FB7632D-970E-4C0B-A34E-67262BDB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Main Function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B70AC2-4ECD-4FF2-903D-2DD30DD504F9}"/>
              </a:ext>
            </a:extLst>
          </p:cNvPr>
          <p:cNvSpPr/>
          <p:nvPr/>
        </p:nvSpPr>
        <p:spPr>
          <a:xfrm>
            <a:off x="838201" y="2618244"/>
            <a:ext cx="7994302" cy="808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9C783C-6EAB-4947-87B8-F329F8B4CBB6}"/>
              </a:ext>
            </a:extLst>
          </p:cNvPr>
          <p:cNvSpPr/>
          <p:nvPr/>
        </p:nvSpPr>
        <p:spPr>
          <a:xfrm>
            <a:off x="838200" y="4087572"/>
            <a:ext cx="7994302" cy="70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DF53A-04FF-4720-8E11-EBE4C0D05C99}"/>
              </a:ext>
            </a:extLst>
          </p:cNvPr>
          <p:cNvSpPr txBox="1"/>
          <p:nvPr/>
        </p:nvSpPr>
        <p:spPr>
          <a:xfrm>
            <a:off x="9101293" y="2761109"/>
            <a:ext cx="269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Initialize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DD78D9-840D-40D1-9ACE-6CD820BB8D53}"/>
              </a:ext>
            </a:extLst>
          </p:cNvPr>
          <p:cNvSpPr txBox="1"/>
          <p:nvPr/>
        </p:nvSpPr>
        <p:spPr>
          <a:xfrm>
            <a:off x="9101293" y="3961534"/>
            <a:ext cx="313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Update cluster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Update centroid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9ACAB9-C72B-4C08-BE56-3B730070284F}"/>
              </a:ext>
            </a:extLst>
          </p:cNvPr>
          <p:cNvSpPr/>
          <p:nvPr/>
        </p:nvSpPr>
        <p:spPr>
          <a:xfrm>
            <a:off x="838200" y="4789605"/>
            <a:ext cx="7994302" cy="112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F64751-4EE0-4E6B-A56F-D830C2B714FE}"/>
              </a:ext>
            </a:extLst>
          </p:cNvPr>
          <p:cNvSpPr txBox="1"/>
          <p:nvPr/>
        </p:nvSpPr>
        <p:spPr>
          <a:xfrm>
            <a:off x="9101293" y="5085637"/>
            <a:ext cx="31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Check convergence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3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33876-F0BE-4EBB-84C3-3659705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565EE2-7B4A-4C54-A424-EBBBC824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9423"/>
            <a:ext cx="11176972" cy="11155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B525C2A-0630-4719-8E70-A601FFD7A855}"/>
              </a:ext>
            </a:extLst>
          </p:cNvPr>
          <p:cNvSpPr txBox="1"/>
          <p:nvPr/>
        </p:nvSpPr>
        <p:spPr>
          <a:xfrm>
            <a:off x="838200" y="3966640"/>
            <a:ext cx="870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“Randomly “choose K points as centroids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2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CEA10B-D104-4E7C-845E-8A91FAA3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1" y="1404609"/>
            <a:ext cx="8929112" cy="51390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3E8C96D-C549-4FD4-8F8E-A280A50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Cluster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51874D-B63E-4D02-B5DC-269C1D26D419}"/>
              </a:ext>
            </a:extLst>
          </p:cNvPr>
          <p:cNvSpPr/>
          <p:nvPr/>
        </p:nvSpPr>
        <p:spPr>
          <a:xfrm>
            <a:off x="687161" y="4280599"/>
            <a:ext cx="9495503" cy="1409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D2EC83-78EB-486C-9C14-E13FB42FF694}"/>
              </a:ext>
            </a:extLst>
          </p:cNvPr>
          <p:cNvSpPr txBox="1"/>
          <p:nvPr/>
        </p:nvSpPr>
        <p:spPr>
          <a:xfrm>
            <a:off x="7129035" y="3499247"/>
            <a:ext cx="464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Find the nearest centroid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9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0EA56-B9BD-43E5-8047-958448B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4135B-B3F3-4A65-A833-93589113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Clustering Algorithms</a:t>
            </a:r>
          </a:p>
          <a:p>
            <a:r>
              <a:rPr lang="en-US" altLang="zh-TW" dirty="0"/>
              <a:t>K-means</a:t>
            </a:r>
          </a:p>
          <a:p>
            <a:r>
              <a:rPr lang="en-US" altLang="zh-TW" dirty="0"/>
              <a:t>K-means Implementation</a:t>
            </a:r>
          </a:p>
          <a:p>
            <a:r>
              <a:rPr lang="en-US" altLang="zh-TW" dirty="0"/>
              <a:t>K-means++</a:t>
            </a:r>
          </a:p>
          <a:p>
            <a:r>
              <a:rPr lang="en-US" altLang="zh-TW" dirty="0"/>
              <a:t>The Chosen of K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25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013E3-DFF0-47C6-8796-E8298F08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Centroids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884EDF-F81D-4DD0-BD4A-12EDC861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4" y="2091648"/>
            <a:ext cx="7466555" cy="350175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4BABD11-341D-4628-91F3-08B94F8EFEA1}"/>
              </a:ext>
            </a:extLst>
          </p:cNvPr>
          <p:cNvSpPr txBox="1"/>
          <p:nvPr/>
        </p:nvSpPr>
        <p:spPr>
          <a:xfrm>
            <a:off x="7978390" y="3108201"/>
            <a:ext cx="3969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Average data of each clusters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5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9547-D053-4DEE-A1A5-24476479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Actual Label of Iris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A84C01-12B5-48AE-B055-65C2770E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4684"/>
            <a:ext cx="9533810" cy="2003307"/>
          </a:xfrm>
        </p:spPr>
      </p:pic>
    </p:spTree>
    <p:extLst>
      <p:ext uri="{BB962C8B-B14F-4D97-AF65-F5344CB8AC3E}">
        <p14:creationId xmlns:p14="http://schemas.microsoft.com/office/powerpoint/2010/main" val="54981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B652B-FD93-4DDB-B00A-6DA47CC7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DA4368-7ED8-4C80-8F70-429A1852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54" y="639097"/>
            <a:ext cx="9595368" cy="585377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675D49-8CB0-464E-852B-B5FD4A7CE3AE}"/>
              </a:ext>
            </a:extLst>
          </p:cNvPr>
          <p:cNvSpPr txBox="1"/>
          <p:nvPr/>
        </p:nvSpPr>
        <p:spPr>
          <a:xfrm>
            <a:off x="6892412" y="5407743"/>
            <a:ext cx="4591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Sometimes the data are only divided into two clusters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7ECCE-05F4-4CD1-9C80-9F1BC6F2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Calculate Accuracy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D30B45-EF59-4407-967C-261EB875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267"/>
            <a:ext cx="8121032" cy="3482673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F5642D8-0893-4680-9F1B-B76F168E570D}"/>
              </a:ext>
            </a:extLst>
          </p:cNvPr>
          <p:cNvSpPr txBox="1"/>
          <p:nvPr/>
        </p:nvSpPr>
        <p:spPr>
          <a:xfrm>
            <a:off x="7462684" y="2554831"/>
            <a:ext cx="4402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which label dominates in index: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0~49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50~99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100~149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The three labels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37796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EC9E9-A9AB-4D0D-8080-A2564C7E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EE260B-92D1-4639-BAB8-F30A13A8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69" y="513734"/>
            <a:ext cx="7942928" cy="6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E04E9-B8D5-4FB6-9CC9-45B2D5F9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++                     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2007 by David Arthur and Sergei </a:t>
            </a:r>
            <a:r>
              <a:rPr lang="en-US" altLang="zh-TW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Vassilvitskii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4AD8B6-3396-40DD-B672-4EFFE252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31" y="2834539"/>
            <a:ext cx="8017108" cy="32712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84EB7B-9689-4437-82A2-250CE9ACB123}"/>
              </a:ext>
            </a:extLst>
          </p:cNvPr>
          <p:cNvSpPr txBox="1"/>
          <p:nvPr/>
        </p:nvSpPr>
        <p:spPr>
          <a:xfrm>
            <a:off x="1229031" y="1690688"/>
            <a:ext cx="9763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D(x) : shortest distance from a data point x to the closest center we have already chosen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3812D0-660D-4E3B-8B3E-930D7C4A4FC4}"/>
              </a:ext>
            </a:extLst>
          </p:cNvPr>
          <p:cNvSpPr txBox="1"/>
          <p:nvPr/>
        </p:nvSpPr>
        <p:spPr>
          <a:xfrm>
            <a:off x="8455256" y="4295704"/>
            <a:ext cx="451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Find Max D(X) as next centroid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694003B-A466-4B01-995C-EDE01D454AEF}"/>
              </a:ext>
            </a:extLst>
          </p:cNvPr>
          <p:cNvSpPr/>
          <p:nvPr/>
        </p:nvSpPr>
        <p:spPr>
          <a:xfrm>
            <a:off x="7241008" y="4371034"/>
            <a:ext cx="1018738" cy="2690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65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9311150" y="533645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2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9311150" y="533645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0986EE5-C0BE-4D0F-BE28-607F0C1F6614}"/>
              </a:ext>
            </a:extLst>
          </p:cNvPr>
          <p:cNvSpPr/>
          <p:nvPr/>
        </p:nvSpPr>
        <p:spPr>
          <a:xfrm>
            <a:off x="3052917" y="1275796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6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0986EE5-C0BE-4D0F-BE28-607F0C1F6614}"/>
              </a:ext>
            </a:extLst>
          </p:cNvPr>
          <p:cNvSpPr/>
          <p:nvPr/>
        </p:nvSpPr>
        <p:spPr>
          <a:xfrm>
            <a:off x="3052917" y="1275796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1844D5A-8C6B-4070-8AE7-8EB32F8194F8}"/>
              </a:ext>
            </a:extLst>
          </p:cNvPr>
          <p:cNvSpPr/>
          <p:nvPr/>
        </p:nvSpPr>
        <p:spPr>
          <a:xfrm>
            <a:off x="9301442" y="5336458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061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0986EE5-C0BE-4D0F-BE28-607F0C1F6614}"/>
              </a:ext>
            </a:extLst>
          </p:cNvPr>
          <p:cNvSpPr/>
          <p:nvPr/>
        </p:nvSpPr>
        <p:spPr>
          <a:xfrm>
            <a:off x="3052917" y="1275796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1844D5A-8C6B-4070-8AE7-8EB32F8194F8}"/>
              </a:ext>
            </a:extLst>
          </p:cNvPr>
          <p:cNvSpPr/>
          <p:nvPr/>
        </p:nvSpPr>
        <p:spPr>
          <a:xfrm>
            <a:off x="9301442" y="5336458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793135D-272C-40F6-99BB-11040859FF4D}"/>
              </a:ext>
            </a:extLst>
          </p:cNvPr>
          <p:cNvSpPr/>
          <p:nvPr/>
        </p:nvSpPr>
        <p:spPr>
          <a:xfrm>
            <a:off x="496528" y="6001130"/>
            <a:ext cx="442452" cy="36379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71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A3804-6DE6-41AA-8200-D23B857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A9BA0-2512-421A-80EF-3697E15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202124"/>
                </a:solidFill>
                <a:effectLst/>
              </a:rPr>
              <a:t>Centroid-based Clustering</a:t>
            </a:r>
          </a:p>
          <a:p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Google Sans"/>
              </a:rPr>
              <a:t>Density-based Clustering</a:t>
            </a:r>
          </a:p>
          <a:p>
            <a:pPr marL="0" indent="0">
              <a:buNone/>
            </a:pPr>
            <a:endParaRPr lang="en-US" altLang="zh-TW" b="0" dirty="0">
              <a:solidFill>
                <a:srgbClr val="202124"/>
              </a:solidFill>
              <a:effectLst/>
            </a:endParaRPr>
          </a:p>
          <a:p>
            <a:endParaRPr lang="en-US" altLang="zh-TW" b="0" dirty="0">
              <a:solidFill>
                <a:srgbClr val="202124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6171B2-9959-46CD-B258-EEA4379F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25392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52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94702-98B4-4A92-9488-92D0C324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++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9CC723-1668-46E0-B95C-F146949FE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1" y="1840784"/>
            <a:ext cx="5593703" cy="97889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67CE3D-B665-4FE0-A1C5-7E4B1007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7" y="3429000"/>
            <a:ext cx="10401069" cy="23741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FD97D4-0183-4D7A-9DE5-1B33789BF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66" y="2145707"/>
            <a:ext cx="2742126" cy="71799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0B93CC1-EFD5-42CE-BA6B-D5E2B9366DCF}"/>
              </a:ext>
            </a:extLst>
          </p:cNvPr>
          <p:cNvSpPr txBox="1"/>
          <p:nvPr/>
        </p:nvSpPr>
        <p:spPr>
          <a:xfrm>
            <a:off x="4967749" y="1574381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Percentage of Improvement: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A90CD6-1E8F-40DB-B207-B26CC4AAF5BA}"/>
              </a:ext>
            </a:extLst>
          </p:cNvPr>
          <p:cNvSpPr txBox="1"/>
          <p:nvPr/>
        </p:nvSpPr>
        <p:spPr>
          <a:xfrm>
            <a:off x="924233" y="5803157"/>
            <a:ext cx="7275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the Intrusion dataset (n = 494019, d = 35) - KDD Cup 1999 dataset.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034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164BFE9-AF87-402C-9E0A-F06DF1E3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651"/>
            <a:ext cx="8252523" cy="53906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6B46BA-D077-4E10-BB7A-3ECDA051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++ Implementation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56D84-5D61-40C1-9CEB-B49E40B54756}"/>
              </a:ext>
            </a:extLst>
          </p:cNvPr>
          <p:cNvSpPr/>
          <p:nvPr/>
        </p:nvSpPr>
        <p:spPr>
          <a:xfrm>
            <a:off x="948084" y="1666652"/>
            <a:ext cx="7934660" cy="1088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540567-A4AB-46C3-B327-4459A593150D}"/>
              </a:ext>
            </a:extLst>
          </p:cNvPr>
          <p:cNvSpPr txBox="1"/>
          <p:nvPr/>
        </p:nvSpPr>
        <p:spPr>
          <a:xfrm>
            <a:off x="5264472" y="2767774"/>
            <a:ext cx="628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Randomly choose first centroid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7B6AEB-CE22-4CE3-BE0C-D6796BE64E35}"/>
              </a:ext>
            </a:extLst>
          </p:cNvPr>
          <p:cNvSpPr/>
          <p:nvPr/>
        </p:nvSpPr>
        <p:spPr>
          <a:xfrm>
            <a:off x="948085" y="4750814"/>
            <a:ext cx="6477647" cy="88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0628D6-249B-4029-AD08-E0765E7B5DA3}"/>
              </a:ext>
            </a:extLst>
          </p:cNvPr>
          <p:cNvSpPr txBox="1"/>
          <p:nvPr/>
        </p:nvSpPr>
        <p:spPr>
          <a:xfrm>
            <a:off x="7939193" y="4960514"/>
            <a:ext cx="343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Calculate D(X)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3DECFD-C5AF-4D7D-A24C-B179A6B8E2E1}"/>
              </a:ext>
            </a:extLst>
          </p:cNvPr>
          <p:cNvSpPr/>
          <p:nvPr/>
        </p:nvSpPr>
        <p:spPr>
          <a:xfrm>
            <a:off x="949764" y="5757321"/>
            <a:ext cx="6475968" cy="1100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776E64-1A0B-4E6F-8707-52C6FF1A1722}"/>
              </a:ext>
            </a:extLst>
          </p:cNvPr>
          <p:cNvSpPr txBox="1"/>
          <p:nvPr/>
        </p:nvSpPr>
        <p:spPr>
          <a:xfrm>
            <a:off x="7939193" y="5757321"/>
            <a:ext cx="6365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max D(X) in an iteration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Assign the data as centroid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04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DBFFC-D65D-4A5C-B88B-E100F18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K-means++ 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091C12-38C0-48AF-A432-B2F99289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950" y="1530656"/>
            <a:ext cx="10338352" cy="464400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014250-65CB-4409-BCEB-43AB64ECA33C}"/>
              </a:ext>
            </a:extLst>
          </p:cNvPr>
          <p:cNvSpPr txBox="1"/>
          <p:nvPr/>
        </p:nvSpPr>
        <p:spPr>
          <a:xfrm>
            <a:off x="4497231" y="5538768"/>
            <a:ext cx="769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</a:rPr>
              <a:t>The data are always divided into three clusters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</a:rPr>
              <a:t>Faster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3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FFB87-72CA-473B-8EF7-4D5055E4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Chosen of 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5D7C-BA5C-449F-BFF9-9A781301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292929"/>
                </a:solidFill>
                <a:effectLst/>
                <a:latin typeface="medium-content-serif-font"/>
              </a:rPr>
              <a:t>Elbow Method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medium-content-serif-font"/>
              </a:rPr>
              <a:t>Silhouette Method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42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586DC-FFA6-4B66-B4FC-A7D50E54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Elbow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04495-F040-4CAE-AD93-3EB3192C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99606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/>
              <a:t>WSS(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Within-Cluster-Sum of Squared ) </a:t>
            </a:r>
            <a:endParaRPr lang="en-US" altLang="zh-TW" dirty="0">
              <a:solidFill>
                <a:srgbClr val="292929"/>
              </a:solidFill>
              <a:latin typeface="medium-content-serif-font"/>
            </a:endParaRPr>
          </a:p>
          <a:p>
            <a:pPr lvl="1"/>
            <a:r>
              <a:rPr lang="en-US" altLang="zh-TW" dirty="0">
                <a:solidFill>
                  <a:srgbClr val="292929"/>
                </a:solidFill>
                <a:latin typeface="medium-content-serif-font"/>
              </a:rPr>
              <a:t>Sum of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the square of the distance for all points from its predicted cluster center.</a:t>
            </a:r>
          </a:p>
          <a:p>
            <a:pPr lvl="1"/>
            <a:r>
              <a:rPr lang="en-US" altLang="zh-TW" dirty="0">
                <a:solidFill>
                  <a:srgbClr val="292929"/>
                </a:solidFill>
                <a:latin typeface="medium-content-serif-font"/>
              </a:rPr>
              <a:t>Any Distance metric  can be used. </a:t>
            </a:r>
            <a:r>
              <a:rPr lang="en-US" altLang="zh-TW" dirty="0" err="1">
                <a:solidFill>
                  <a:srgbClr val="292929"/>
                </a:solidFill>
                <a:latin typeface="medium-content-serif-font"/>
              </a:rPr>
              <a:t>E.g.Euclidean</a:t>
            </a:r>
            <a:r>
              <a:rPr lang="en-US" altLang="zh-TW" dirty="0">
                <a:solidFill>
                  <a:srgbClr val="292929"/>
                </a:solidFill>
                <a:latin typeface="medium-content-serif-font"/>
              </a:rPr>
              <a:t> Distance,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Manhattan Distance 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292929"/>
                </a:solidFill>
                <a:latin typeface="medium-content-serif-font"/>
              </a:rPr>
              <a:t> </a:t>
            </a:r>
            <a:endParaRPr lang="en-US" altLang="zh-TW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A50304-80E4-4C27-B528-CFA1E402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5" y="3429000"/>
            <a:ext cx="5200650" cy="33051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6498033-9C77-40FC-B5BF-B8036882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01" y="3881437"/>
            <a:ext cx="5476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3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4687B-2D1D-4B7E-93B5-4BE46B6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292929"/>
                </a:solidFill>
                <a:effectLst/>
              </a:rPr>
              <a:t>Silhouette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85A559-61D6-4DE5-A13F-C275D9A6C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42" y="1690688"/>
            <a:ext cx="3725015" cy="858761"/>
          </a:xfr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7FCEDE-7E21-4E32-A01C-3DF25BC5885F}"/>
              </a:ext>
            </a:extLst>
          </p:cNvPr>
          <p:cNvGrpSpPr/>
          <p:nvPr/>
        </p:nvGrpSpPr>
        <p:grpSpPr>
          <a:xfrm>
            <a:off x="1157492" y="4690862"/>
            <a:ext cx="5811489" cy="1637617"/>
            <a:chOff x="943270" y="4139911"/>
            <a:chExt cx="5811489" cy="1637617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0CDBC0A-AAF7-404B-B1EA-716C2A63AADA}"/>
                </a:ext>
              </a:extLst>
            </p:cNvPr>
            <p:cNvGrpSpPr/>
            <p:nvPr/>
          </p:nvGrpSpPr>
          <p:grpSpPr>
            <a:xfrm>
              <a:off x="943270" y="4139911"/>
              <a:ext cx="4611954" cy="1637617"/>
              <a:chOff x="5525105" y="4429790"/>
              <a:chExt cx="4238625" cy="1505055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DD16C9EF-E6FA-4CBF-BC71-20DA24AA4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5105" y="4429790"/>
                <a:ext cx="4238625" cy="933450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8761C94-8744-48EC-8A39-A283283CC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607" y="5553845"/>
                <a:ext cx="1990725" cy="381000"/>
              </a:xfrm>
              <a:prstGeom prst="rect">
                <a:avLst/>
              </a:prstGeom>
            </p:spPr>
          </p:pic>
        </p:grp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5B90B226-5D1C-41C6-9C7D-56C97B59F81E}"/>
                </a:ext>
              </a:extLst>
            </p:cNvPr>
            <p:cNvSpPr/>
            <p:nvPr/>
          </p:nvSpPr>
          <p:spPr>
            <a:xfrm rot="10800000">
              <a:off x="5016489" y="4450889"/>
              <a:ext cx="1738270" cy="47801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2388F3-E4ED-430C-8B53-E40BAF936AA4}"/>
              </a:ext>
            </a:extLst>
          </p:cNvPr>
          <p:cNvSpPr txBox="1"/>
          <p:nvPr/>
        </p:nvSpPr>
        <p:spPr>
          <a:xfrm>
            <a:off x="1469133" y="2730633"/>
            <a:ext cx="395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a(</a:t>
            </a:r>
            <a:r>
              <a:rPr lang="en-US" altLang="zh-TW" dirty="0" err="1"/>
              <a:t>i</a:t>
            </a:r>
            <a:r>
              <a:rPr lang="en-US" altLang="zh-TW" dirty="0"/>
              <a:t>) = Average distance inside cluster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DA5B666-C6AA-4154-8704-373DCA9824C8}"/>
              </a:ext>
            </a:extLst>
          </p:cNvPr>
          <p:cNvGrpSpPr/>
          <p:nvPr/>
        </p:nvGrpSpPr>
        <p:grpSpPr>
          <a:xfrm>
            <a:off x="5123600" y="1670613"/>
            <a:ext cx="6230200" cy="1445228"/>
            <a:chOff x="5123600" y="1670613"/>
            <a:chExt cx="6230200" cy="1445228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3456386-B52F-467F-94AB-E91945EBD778}"/>
                </a:ext>
              </a:extLst>
            </p:cNvPr>
            <p:cNvGrpSpPr/>
            <p:nvPr/>
          </p:nvGrpSpPr>
          <p:grpSpPr>
            <a:xfrm>
              <a:off x="5123600" y="1670613"/>
              <a:ext cx="5337175" cy="933450"/>
              <a:chOff x="5016489" y="1937594"/>
              <a:chExt cx="5337175" cy="93345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C6927F0C-3E0E-4AC6-B1D6-E98B68038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1870" y="1937594"/>
                <a:ext cx="3491794" cy="933450"/>
              </a:xfrm>
              <a:prstGeom prst="rect">
                <a:avLst/>
              </a:prstGeom>
            </p:spPr>
          </p:pic>
          <p:sp>
            <p:nvSpPr>
              <p:cNvPr id="15" name="箭號: 向右 14">
                <a:extLst>
                  <a:ext uri="{FF2B5EF4-FFF2-40B4-BE49-F238E27FC236}">
                    <a16:creationId xmlns:a16="http://schemas.microsoft.com/office/drawing/2014/main" id="{8A54E764-8F5C-4D5C-A7A7-4FA0803D165B}"/>
                  </a:ext>
                </a:extLst>
              </p:cNvPr>
              <p:cNvSpPr/>
              <p:nvPr/>
            </p:nvSpPr>
            <p:spPr>
              <a:xfrm>
                <a:off x="5016489" y="2202425"/>
                <a:ext cx="1738270" cy="478014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9DD7D68-ACCF-4436-A40E-8560E625AD6E}"/>
                </a:ext>
              </a:extLst>
            </p:cNvPr>
            <p:cNvSpPr txBox="1"/>
            <p:nvPr/>
          </p:nvSpPr>
          <p:spPr>
            <a:xfrm>
              <a:off x="7131979" y="2746509"/>
              <a:ext cx="422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Average distance to nearest cluster</a:t>
              </a: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FA7BC2-24A2-44D9-8F04-CDD7A2F66A02}"/>
              </a:ext>
            </a:extLst>
          </p:cNvPr>
          <p:cNvGrpSpPr/>
          <p:nvPr/>
        </p:nvGrpSpPr>
        <p:grpSpPr>
          <a:xfrm>
            <a:off x="7717297" y="3346066"/>
            <a:ext cx="3287210" cy="2982413"/>
            <a:chOff x="7717297" y="3346066"/>
            <a:chExt cx="3287210" cy="2982413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83F1963-66DD-4AB1-A250-4900F2A1ABFA}"/>
                </a:ext>
              </a:extLst>
            </p:cNvPr>
            <p:cNvGrpSpPr/>
            <p:nvPr/>
          </p:nvGrpSpPr>
          <p:grpSpPr>
            <a:xfrm>
              <a:off x="7717297" y="3346066"/>
              <a:ext cx="2295971" cy="2141249"/>
              <a:chOff x="7357862" y="2772835"/>
              <a:chExt cx="2295971" cy="2141249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8F5589F2-5DB7-44AA-ADCD-0AC84B5245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720" r="35478" b="54452"/>
              <a:stretch/>
            </p:blipFill>
            <p:spPr>
              <a:xfrm>
                <a:off x="7357862" y="4191845"/>
                <a:ext cx="2295971" cy="722239"/>
              </a:xfrm>
              <a:prstGeom prst="rect">
                <a:avLst/>
              </a:prstGeom>
            </p:spPr>
          </p:pic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90C3983D-F31D-47A2-BBF9-40CBB4DC0029}"/>
                  </a:ext>
                </a:extLst>
              </p:cNvPr>
              <p:cNvSpPr/>
              <p:nvPr/>
            </p:nvSpPr>
            <p:spPr>
              <a:xfrm rot="5400000">
                <a:off x="7945530" y="3196065"/>
                <a:ext cx="1324473" cy="478014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7ECCA05-BAFC-4CFE-AB5E-9AD686A51BFB}"/>
                </a:ext>
              </a:extLst>
            </p:cNvPr>
            <p:cNvSpPr txBox="1"/>
            <p:nvPr/>
          </p:nvSpPr>
          <p:spPr>
            <a:xfrm>
              <a:off x="7717297" y="5682148"/>
              <a:ext cx="3287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Ideally, a(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0, b(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infinity</a:t>
              </a:r>
            </a:p>
            <a:p>
              <a:r>
                <a:rPr lang="en-US" altLang="zh-TW" dirty="0"/>
                <a:t>s(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C925-BF36-4D5A-AE75-9DE37F70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292929"/>
                </a:solidFill>
                <a:effectLst/>
              </a:rPr>
              <a:t>Silhouette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586847-B76D-4978-B7A9-C1BE16066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56"/>
          <a:stretch/>
        </p:blipFill>
        <p:spPr>
          <a:xfrm>
            <a:off x="6430637" y="3108185"/>
            <a:ext cx="5119947" cy="20400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546670-01BE-406F-9709-3FDCA531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2024967"/>
            <a:ext cx="5687688" cy="38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5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84213-EE95-40F6-80C7-09501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Iris Dataset Conclusion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C80669B-1DA8-4774-8CD6-0ADFD98F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8" y="1933237"/>
            <a:ext cx="4773836" cy="320644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A524C6-ED08-4D81-9261-9F9D397A53D4}"/>
              </a:ext>
            </a:extLst>
          </p:cNvPr>
          <p:cNvSpPr txBox="1"/>
          <p:nvPr/>
        </p:nvSpPr>
        <p:spPr>
          <a:xfrm>
            <a:off x="1240902" y="5382228"/>
            <a:ext cx="9710195" cy="111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0" dirty="0">
                <a:solidFill>
                  <a:srgbClr val="FF0000"/>
                </a:solidFill>
                <a:effectLst/>
              </a:rPr>
              <a:t>Silhouette </a:t>
            </a:r>
            <a:r>
              <a:rPr lang="en-US" altLang="zh-TW" sz="3200" dirty="0">
                <a:solidFill>
                  <a:srgbClr val="FF0000"/>
                </a:solidFill>
              </a:rPr>
              <a:t>score (K-means) told us that it’s better to have two clusters in Iris Dataset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504FA43-3D6F-4E3C-A055-4DA44B90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97" y="1933237"/>
            <a:ext cx="49911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9DFBF-84D8-4364-856F-E072AD51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Iris Dataset Conclusion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396BB-CF05-4240-8CBB-FBF081D7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90" y="2868811"/>
            <a:ext cx="8232626" cy="16371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8CA819-F74A-44A1-B946-D2EB6BA2A7B8}"/>
              </a:ext>
            </a:extLst>
          </p:cNvPr>
          <p:cNvSpPr txBox="1"/>
          <p:nvPr/>
        </p:nvSpPr>
        <p:spPr>
          <a:xfrm>
            <a:off x="1284790" y="1828800"/>
            <a:ext cx="75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While there actually exist three kinds of flower….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C041A-3ADE-46E5-8411-08D7564B83DF}"/>
              </a:ext>
            </a:extLst>
          </p:cNvPr>
          <p:cNvSpPr txBox="1"/>
          <p:nvPr/>
        </p:nvSpPr>
        <p:spPr>
          <a:xfrm>
            <a:off x="1284790" y="4839935"/>
            <a:ext cx="9078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Iris-versicolor and  Iris-virginica are hard to precisely classified by </a:t>
            </a:r>
            <a:r>
              <a:rPr lang="en-US" altLang="zh-TW" sz="2800" dirty="0" err="1"/>
              <a:t>kmeans</a:t>
            </a:r>
            <a:r>
              <a:rPr lang="en-US" altLang="zh-TW" sz="2800" dirty="0"/>
              <a:t> clustering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373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B1DF-302D-407B-8418-314BB61C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88B37-F6EB-4985-BF2C-A5733D70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653346" cy="556823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https://developers.google.com/machine-learning/clustering/clustering-algorithms</a:t>
            </a:r>
            <a:endParaRPr lang="en-US" altLang="zh-TW" sz="2400" dirty="0">
              <a:hlinkClick r:id="rId3"/>
            </a:endParaRPr>
          </a:p>
          <a:p>
            <a:r>
              <a:rPr lang="en-US" altLang="zh-TW" sz="2400" dirty="0">
                <a:hlinkClick r:id="rId3"/>
              </a:rPr>
              <a:t>https://towardsdatascience.com/the-5-clustering-algorithms-data-scientists-need-to-know-a36d136ef68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https://archive.ics.uci.edu/ml/datasets/Iris</a:t>
            </a:r>
            <a:endParaRPr lang="en-US" altLang="zh-TW" sz="2400" dirty="0"/>
          </a:p>
          <a:p>
            <a:r>
              <a:rPr lang="en-US" altLang="zh-TW" sz="2400" dirty="0">
                <a:hlinkClick r:id="rId5"/>
              </a:rPr>
              <a:t>https://en.wikipedia.org/wiki/Euclidean_distance</a:t>
            </a:r>
            <a:endParaRPr lang="en-US" altLang="zh-TW" sz="2400" dirty="0"/>
          </a:p>
          <a:p>
            <a:r>
              <a:rPr lang="en-US" altLang="zh-TW" sz="2400" dirty="0">
                <a:hlinkClick r:id="rId6"/>
              </a:rPr>
              <a:t>https://www.techbeamers.com/python-generate-random-numbers-list/</a:t>
            </a:r>
            <a:endParaRPr lang="en-US" altLang="zh-TW" sz="2400" dirty="0"/>
          </a:p>
          <a:p>
            <a:r>
              <a:rPr lang="en-US" altLang="zh-TW" sz="2400" dirty="0">
                <a:hlinkClick r:id="rId7"/>
              </a:rPr>
              <a:t>https://docs.scipy.org/doc/scipy-0.14.0/reference/generated/scipy.spatial.distance.euclidean.html</a:t>
            </a:r>
            <a:endParaRPr lang="en-US" altLang="zh-TW" sz="2400" dirty="0"/>
          </a:p>
          <a:p>
            <a:r>
              <a:rPr lang="en-US" altLang="zh-TW" sz="2400" dirty="0">
                <a:hlinkClick r:id="rId8"/>
              </a:rPr>
              <a:t>https://scikit-learn.org/stable/auto_examples/cluster/plot_kmeans_digits.html</a:t>
            </a:r>
            <a:endParaRPr lang="en-US" altLang="zh-TW" sz="2400" dirty="0"/>
          </a:p>
          <a:p>
            <a:r>
              <a:rPr lang="en-US" altLang="zh-TW" sz="2400" dirty="0">
                <a:hlinkClick r:id="rId9"/>
              </a:rPr>
              <a:t>https://scikit-learn.org/stable/modules/generated/sklearn.cluster.KMeans.html</a:t>
            </a:r>
            <a:endParaRPr lang="en-US" altLang="zh-TW" sz="2400" dirty="0"/>
          </a:p>
          <a:p>
            <a:r>
              <a:rPr lang="en-US" altLang="zh-TW" sz="2400" dirty="0">
                <a:hlinkClick r:id="rId10"/>
              </a:rPr>
              <a:t>https://stanford.edu/~cpiech/cs221/handouts/kmeans.html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729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DF1A-3F92-4704-83DA-2E4C39C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202124"/>
                </a:solidFill>
                <a:effectLst/>
              </a:rPr>
              <a:t>Centroid-based Clustering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CDB833-E567-4EBA-8A17-C2D07B3A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8718"/>
            <a:ext cx="5785366" cy="47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7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B1DF-302D-407B-8418-314BB61C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88B37-F6EB-4985-BF2C-A5733D70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653346" cy="556823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https://theory.stanford.edu/~sergei/papers/kMeansPP-soda.pdf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https://www.tutorialspoint.com/python/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https://scikit-learn.org/stable/modules/clustering.html</a:t>
            </a:r>
            <a:endParaRPr lang="en-US" altLang="zh-TW" sz="2400" dirty="0"/>
          </a:p>
          <a:p>
            <a:r>
              <a:rPr lang="en-US" altLang="zh-TW" sz="2400" dirty="0">
                <a:hlinkClick r:id="rId5"/>
              </a:rPr>
              <a:t>https://medium.com/analytics-vidhya/how-to-determine-the-optimal-k-for-k-means-708505d204eb</a:t>
            </a:r>
            <a:endParaRPr lang="en-US" altLang="zh-TW" sz="2400" dirty="0"/>
          </a:p>
          <a:p>
            <a:r>
              <a:rPr lang="en-US" altLang="zh-TW" sz="2400" dirty="0">
                <a:hlinkClick r:id="rId6"/>
              </a:rPr>
              <a:t>https://en.wikipedia.org/wiki/Silhouette_(clustering)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89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DF1A-3F92-4704-83DA-2E4C39C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Google Sans"/>
              </a:rPr>
              <a:t>Density-based Clustering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DDEB50B-8A49-457B-B80D-4BDF9388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221215" cy="4719840"/>
          </a:xfrm>
        </p:spPr>
      </p:pic>
    </p:spTree>
    <p:extLst>
      <p:ext uri="{BB962C8B-B14F-4D97-AF65-F5344CB8AC3E}">
        <p14:creationId xmlns:p14="http://schemas.microsoft.com/office/powerpoint/2010/main" val="23014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089B0-8E44-42B6-99C5-22931A5D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Euclidean Distance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751028-FD6A-4355-85B9-84EA3DEAD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21" y="2270047"/>
            <a:ext cx="10640539" cy="107947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EA18-79C5-4CE6-84AF-7427FB06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12" y="3429000"/>
            <a:ext cx="3826592" cy="31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0EB5B-B153-4D8B-A957-A8C8C759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9" y="180721"/>
            <a:ext cx="10515600" cy="1325563"/>
          </a:xfrm>
        </p:spPr>
        <p:txBody>
          <a:bodyPr/>
          <a:lstStyle/>
          <a:p>
            <a:r>
              <a:rPr lang="en-US" altLang="zh-TW" dirty="0"/>
              <a:t>K-means Flow Chart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040EC9-0D0B-478B-AE1B-71EF5BCC4F19}"/>
              </a:ext>
            </a:extLst>
          </p:cNvPr>
          <p:cNvGrpSpPr/>
          <p:nvPr/>
        </p:nvGrpSpPr>
        <p:grpSpPr>
          <a:xfrm>
            <a:off x="257199" y="1584408"/>
            <a:ext cx="3129099" cy="1856957"/>
            <a:chOff x="46362" y="1437201"/>
            <a:chExt cx="3129099" cy="1856958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A6E364D5-18FB-400C-8BB4-52288B413F12}"/>
                </a:ext>
              </a:extLst>
            </p:cNvPr>
            <p:cNvSpPr/>
            <p:nvPr/>
          </p:nvSpPr>
          <p:spPr>
            <a:xfrm>
              <a:off x="1294609" y="1773769"/>
              <a:ext cx="1880852" cy="1211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Randomly choose K centroids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59C58E-3BEF-475D-9053-703B3AD25E61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830C16-2321-4DB8-9C97-5D0F3E969D3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3F4A600C-07F6-4466-80B6-86DB481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51AC36C-1F15-446C-B54B-CCA979AE3898}"/>
              </a:ext>
            </a:extLst>
          </p:cNvPr>
          <p:cNvGrpSpPr/>
          <p:nvPr/>
        </p:nvGrpSpPr>
        <p:grpSpPr>
          <a:xfrm>
            <a:off x="4049155" y="1552466"/>
            <a:ext cx="3143222" cy="1856958"/>
            <a:chOff x="46362" y="1437201"/>
            <a:chExt cx="3143222" cy="1856958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968228C-242F-4E43-B8F8-54FB10121F3C}"/>
                </a:ext>
              </a:extLst>
            </p:cNvPr>
            <p:cNvSpPr/>
            <p:nvPr/>
          </p:nvSpPr>
          <p:spPr>
            <a:xfrm>
              <a:off x="1308732" y="1576149"/>
              <a:ext cx="1880852" cy="1596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Match all points to the nearest centroids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939-487A-4BE6-AB8A-15D35A3C725E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E1EDD1-732A-4F42-956A-E9EE2293614B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4A2B86A3-D2FF-4783-9C8B-47BC182E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AE4A6DC-B1FC-4974-AD34-E1D9AA909434}"/>
              </a:ext>
            </a:extLst>
          </p:cNvPr>
          <p:cNvGrpSpPr/>
          <p:nvPr/>
        </p:nvGrpSpPr>
        <p:grpSpPr>
          <a:xfrm>
            <a:off x="7841111" y="1552466"/>
            <a:ext cx="3567596" cy="1856958"/>
            <a:chOff x="46362" y="1437201"/>
            <a:chExt cx="3567596" cy="1856958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5F8CCA1A-3EF7-4B89-AA91-B2D56847EAAC}"/>
                </a:ext>
              </a:extLst>
            </p:cNvPr>
            <p:cNvSpPr/>
            <p:nvPr/>
          </p:nvSpPr>
          <p:spPr>
            <a:xfrm>
              <a:off x="1349972" y="1696457"/>
              <a:ext cx="2151352" cy="121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Update new centroids of each group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2B3091-B29F-4294-9C59-C2EBCE5579D1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0F4A9C-B8F3-4798-A6CA-509D247969A1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AF279552-87FD-40D3-90FE-66105D6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8A0D7C-4868-4BDD-BD57-F9773DFEDB50}"/>
              </a:ext>
            </a:extLst>
          </p:cNvPr>
          <p:cNvGrpSpPr/>
          <p:nvPr/>
        </p:nvGrpSpPr>
        <p:grpSpPr>
          <a:xfrm>
            <a:off x="7845914" y="4537029"/>
            <a:ext cx="3877018" cy="1856958"/>
            <a:chOff x="46362" y="1437201"/>
            <a:chExt cx="3546836" cy="1856958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F8FAE852-AB98-464F-87BE-05BEFC82E337}"/>
                </a:ext>
              </a:extLst>
            </p:cNvPr>
            <p:cNvSpPr/>
            <p:nvPr/>
          </p:nvSpPr>
          <p:spPr>
            <a:xfrm>
              <a:off x="1334890" y="1862556"/>
              <a:ext cx="2216020" cy="121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Calculate objective function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ED82A08-F8F5-4722-9184-8860833A3B79}"/>
                </a:ext>
              </a:extLst>
            </p:cNvPr>
            <p:cNvSpPr/>
            <p:nvPr/>
          </p:nvSpPr>
          <p:spPr>
            <a:xfrm>
              <a:off x="46362" y="1437203"/>
              <a:ext cx="3546836" cy="1856956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190714-262D-4984-8E01-548D565B75BC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1D18CA3A-5011-4D6E-837A-A3B5117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059F20B-8E5A-4280-839F-D4881C58507A}"/>
              </a:ext>
            </a:extLst>
          </p:cNvPr>
          <p:cNvGrpSpPr/>
          <p:nvPr/>
        </p:nvGrpSpPr>
        <p:grpSpPr>
          <a:xfrm>
            <a:off x="2232906" y="4537029"/>
            <a:ext cx="3255293" cy="1856958"/>
            <a:chOff x="46362" y="1437201"/>
            <a:chExt cx="3255293" cy="1856958"/>
          </a:xfrm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75BC538-C882-41A2-BD9E-EA06B19E6C62}"/>
                </a:ext>
              </a:extLst>
            </p:cNvPr>
            <p:cNvSpPr/>
            <p:nvPr/>
          </p:nvSpPr>
          <p:spPr>
            <a:xfrm>
              <a:off x="1420803" y="2071692"/>
              <a:ext cx="1880852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Finish Clustering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D0A7E5-DB8E-4033-A61A-D69C306500B2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8A83FD7-8502-412A-831D-7798E9033219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66989C8B-F1FA-4D28-8090-8BE4A94BF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DF39221-225A-42E8-91EB-6AC69F0449F2}"/>
              </a:ext>
            </a:extLst>
          </p:cNvPr>
          <p:cNvGrpSpPr/>
          <p:nvPr/>
        </p:nvGrpSpPr>
        <p:grpSpPr>
          <a:xfrm rot="20700717">
            <a:off x="6256852" y="3342537"/>
            <a:ext cx="1124353" cy="1789880"/>
            <a:chOff x="5375903" y="2055279"/>
            <a:chExt cx="628603" cy="1584577"/>
          </a:xfrm>
          <a:solidFill>
            <a:schemeClr val="accent2"/>
          </a:solidFill>
        </p:grpSpPr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3B80F404-A17F-4D7C-A831-1FA0DEA8BF48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37" name="箭號: 向右 4">
              <a:extLst>
                <a:ext uri="{FF2B5EF4-FFF2-40B4-BE49-F238E27FC236}">
                  <a16:creationId xmlns:a16="http://schemas.microsoft.com/office/drawing/2014/main" id="{64B2C736-B2BA-44E4-8DB6-405E16F1F4D3}"/>
                </a:ext>
              </a:extLst>
            </p:cNvPr>
            <p:cNvSpPr txBox="1"/>
            <p:nvPr/>
          </p:nvSpPr>
          <p:spPr>
            <a:xfrm rot="3346210">
              <a:off x="5146117" y="2819873"/>
              <a:ext cx="1262804" cy="37716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Unconverge</a:t>
              </a:r>
              <a:endPara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F532981-F690-416B-9352-699DAE1A27D5}"/>
              </a:ext>
            </a:extLst>
          </p:cNvPr>
          <p:cNvGrpSpPr/>
          <p:nvPr/>
        </p:nvGrpSpPr>
        <p:grpSpPr>
          <a:xfrm rot="18287273">
            <a:off x="6075048" y="4482344"/>
            <a:ext cx="994355" cy="2191956"/>
            <a:chOff x="5375903" y="2055279"/>
            <a:chExt cx="628603" cy="1451385"/>
          </a:xfrm>
        </p:grpSpPr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78DDB077-61C4-469E-A527-D4BA75ED70AA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40" name="箭號: 向右 4">
              <a:extLst>
                <a:ext uri="{FF2B5EF4-FFF2-40B4-BE49-F238E27FC236}">
                  <a16:creationId xmlns:a16="http://schemas.microsoft.com/office/drawing/2014/main" id="{DA19A142-9D0B-462C-8367-985684313AD7}"/>
                </a:ext>
              </a:extLst>
            </p:cNvPr>
            <p:cNvSpPr txBox="1"/>
            <p:nvPr/>
          </p:nvSpPr>
          <p:spPr>
            <a:xfrm rot="3346210">
              <a:off x="5111842" y="2670349"/>
              <a:ext cx="1262804" cy="377161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Converge</a:t>
              </a:r>
              <a:endPara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B96952DC-8C5B-4F1B-8592-1473264183FD}"/>
              </a:ext>
            </a:extLst>
          </p:cNvPr>
          <p:cNvSpPr/>
          <p:nvPr/>
        </p:nvSpPr>
        <p:spPr>
          <a:xfrm rot="28462">
            <a:off x="3475301" y="221419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CC0EF0B0-74E3-470E-B846-58D0911E3CA0}"/>
              </a:ext>
            </a:extLst>
          </p:cNvPr>
          <p:cNvSpPr/>
          <p:nvPr/>
        </p:nvSpPr>
        <p:spPr>
          <a:xfrm rot="28462">
            <a:off x="7287356" y="221419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A636D828-F24D-47A7-884D-9DC7DC2436ED}"/>
              </a:ext>
            </a:extLst>
          </p:cNvPr>
          <p:cNvSpPr/>
          <p:nvPr/>
        </p:nvSpPr>
        <p:spPr>
          <a:xfrm rot="5400000">
            <a:off x="8291881" y="3721945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9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94AEA54-2FDA-40CC-A16C-B8FC9CCED1B6}"/>
              </a:ext>
            </a:extLst>
          </p:cNvPr>
          <p:cNvSpPr/>
          <p:nvPr/>
        </p:nvSpPr>
        <p:spPr>
          <a:xfrm>
            <a:off x="2512141" y="236220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9C137E2-4DFB-4637-B38E-7A517B4243EB}"/>
              </a:ext>
            </a:extLst>
          </p:cNvPr>
          <p:cNvSpPr/>
          <p:nvPr/>
        </p:nvSpPr>
        <p:spPr>
          <a:xfrm>
            <a:off x="1091380" y="242365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EFB7B6-1E6E-448A-A33F-E06BE0852D3C}"/>
              </a:ext>
            </a:extLst>
          </p:cNvPr>
          <p:cNvSpPr/>
          <p:nvPr/>
        </p:nvSpPr>
        <p:spPr>
          <a:xfrm>
            <a:off x="1651819" y="320039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C92DA7-AB07-4E73-9578-D95A1BC2C4CC}"/>
              </a:ext>
            </a:extLst>
          </p:cNvPr>
          <p:cNvSpPr/>
          <p:nvPr/>
        </p:nvSpPr>
        <p:spPr>
          <a:xfrm>
            <a:off x="904567" y="361581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55892B3-1FA6-4609-9629-151E7233C653}"/>
              </a:ext>
            </a:extLst>
          </p:cNvPr>
          <p:cNvSpPr/>
          <p:nvPr/>
        </p:nvSpPr>
        <p:spPr>
          <a:xfrm>
            <a:off x="1673944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12AFBD-9144-4038-9C27-D61F54F0C685}"/>
              </a:ext>
            </a:extLst>
          </p:cNvPr>
          <p:cNvSpPr/>
          <p:nvPr/>
        </p:nvSpPr>
        <p:spPr>
          <a:xfrm>
            <a:off x="7644581" y="30652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9F1B217-AF9F-4C4F-9F3E-153F5DD54678}"/>
              </a:ext>
            </a:extLst>
          </p:cNvPr>
          <p:cNvSpPr/>
          <p:nvPr/>
        </p:nvSpPr>
        <p:spPr>
          <a:xfrm>
            <a:off x="2005781" y="17206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8B425E-DE31-4093-AFB2-0648C7973B34}"/>
              </a:ext>
            </a:extLst>
          </p:cNvPr>
          <p:cNvSpPr/>
          <p:nvPr/>
        </p:nvSpPr>
        <p:spPr>
          <a:xfrm>
            <a:off x="1789471" y="598538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CEF9B04-9444-4404-A6B2-B89E2A3244FD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0E74A8D-74A2-4846-A3D9-6A1766105DBA}"/>
              </a:ext>
            </a:extLst>
          </p:cNvPr>
          <p:cNvSpPr/>
          <p:nvPr/>
        </p:nvSpPr>
        <p:spPr>
          <a:xfrm>
            <a:off x="1875504" y="431390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A8D6E4B-FE6B-43C4-9978-1D8D67C45AFF}"/>
              </a:ext>
            </a:extLst>
          </p:cNvPr>
          <p:cNvSpPr/>
          <p:nvPr/>
        </p:nvSpPr>
        <p:spPr>
          <a:xfrm>
            <a:off x="2379406" y="3564193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11D504B-E38B-4472-AA4B-939EB1641240}"/>
              </a:ext>
            </a:extLst>
          </p:cNvPr>
          <p:cNvSpPr/>
          <p:nvPr/>
        </p:nvSpPr>
        <p:spPr>
          <a:xfrm>
            <a:off x="7841227" y="15387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592BB39-4647-49B5-B830-1A2D25A1E789}"/>
              </a:ext>
            </a:extLst>
          </p:cNvPr>
          <p:cNvSpPr/>
          <p:nvPr/>
        </p:nvSpPr>
        <p:spPr>
          <a:xfrm>
            <a:off x="530942" y="6041921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AA0D373-BD40-4DD8-8E6F-171F23358F2A}"/>
              </a:ext>
            </a:extLst>
          </p:cNvPr>
          <p:cNvSpPr/>
          <p:nvPr/>
        </p:nvSpPr>
        <p:spPr>
          <a:xfrm>
            <a:off x="3072581" y="1315064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A371958-CF06-4E94-B932-D69E6571533C}"/>
              </a:ext>
            </a:extLst>
          </p:cNvPr>
          <p:cNvSpPr/>
          <p:nvPr/>
        </p:nvSpPr>
        <p:spPr>
          <a:xfrm>
            <a:off x="6199240" y="246789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1A55803-4E72-4A4C-9764-6B8CCA8A566A}"/>
              </a:ext>
            </a:extLst>
          </p:cNvPr>
          <p:cNvSpPr/>
          <p:nvPr/>
        </p:nvSpPr>
        <p:spPr>
          <a:xfrm>
            <a:off x="7620001" y="227862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3EEC9E6-627C-45B3-83D0-0A6E38D48DFC}"/>
              </a:ext>
            </a:extLst>
          </p:cNvPr>
          <p:cNvSpPr/>
          <p:nvPr/>
        </p:nvSpPr>
        <p:spPr>
          <a:xfrm>
            <a:off x="2698956" y="431390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77695A8-1440-4CEC-8BBB-EBCB4C918AA0}"/>
              </a:ext>
            </a:extLst>
          </p:cNvPr>
          <p:cNvSpPr/>
          <p:nvPr/>
        </p:nvSpPr>
        <p:spPr>
          <a:xfrm>
            <a:off x="6993197" y="3559276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A3F7BBA-2F1E-4855-ABE4-0396326066E5}"/>
              </a:ext>
            </a:extLst>
          </p:cNvPr>
          <p:cNvSpPr/>
          <p:nvPr/>
        </p:nvSpPr>
        <p:spPr>
          <a:xfrm>
            <a:off x="7620000" y="445401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063AED-46BE-4AF3-BA16-8D4D36DE7B9E}"/>
              </a:ext>
            </a:extLst>
          </p:cNvPr>
          <p:cNvSpPr/>
          <p:nvPr/>
        </p:nvSpPr>
        <p:spPr>
          <a:xfrm>
            <a:off x="7993626" y="35789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1E6B859-2FD0-4D98-8165-3A712DFDE065}"/>
              </a:ext>
            </a:extLst>
          </p:cNvPr>
          <p:cNvSpPr/>
          <p:nvPr/>
        </p:nvSpPr>
        <p:spPr>
          <a:xfrm>
            <a:off x="8180438" y="5437239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7ACDD4B-F666-4067-96F4-17057A738B60}"/>
              </a:ext>
            </a:extLst>
          </p:cNvPr>
          <p:cNvSpPr/>
          <p:nvPr/>
        </p:nvSpPr>
        <p:spPr>
          <a:xfrm>
            <a:off x="1091381" y="8062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6DD8B00-1013-4454-BBD0-492C67F82F3B}"/>
              </a:ext>
            </a:extLst>
          </p:cNvPr>
          <p:cNvSpPr/>
          <p:nvPr/>
        </p:nvSpPr>
        <p:spPr>
          <a:xfrm>
            <a:off x="717754" y="148712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669C2A1-6F6E-4F31-BBD2-4E8783967C4C}"/>
              </a:ext>
            </a:extLst>
          </p:cNvPr>
          <p:cNvSpPr/>
          <p:nvPr/>
        </p:nvSpPr>
        <p:spPr>
          <a:xfrm>
            <a:off x="9266903" y="39796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A0B3DBB-58B9-4413-AB10-B20E62050B68}"/>
              </a:ext>
            </a:extLst>
          </p:cNvPr>
          <p:cNvSpPr/>
          <p:nvPr/>
        </p:nvSpPr>
        <p:spPr>
          <a:xfrm>
            <a:off x="8667137" y="1998407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49B21BB-11EC-4A8E-A4DD-F7A8CEA984EB}"/>
              </a:ext>
            </a:extLst>
          </p:cNvPr>
          <p:cNvSpPr/>
          <p:nvPr/>
        </p:nvSpPr>
        <p:spPr>
          <a:xfrm>
            <a:off x="9082547" y="929148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7FE3A9E-D94E-4490-8E67-1FB944FDF851}"/>
              </a:ext>
            </a:extLst>
          </p:cNvPr>
          <p:cNvSpPr/>
          <p:nvPr/>
        </p:nvSpPr>
        <p:spPr>
          <a:xfrm>
            <a:off x="8893278" y="2787445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1BD4545-A823-42E0-BBF0-FB22859EFA91}"/>
              </a:ext>
            </a:extLst>
          </p:cNvPr>
          <p:cNvSpPr/>
          <p:nvPr/>
        </p:nvSpPr>
        <p:spPr>
          <a:xfrm>
            <a:off x="9684775" y="1521542"/>
            <a:ext cx="373625" cy="3637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577213D3-7E42-41E4-A7CF-F1D4C974E2D5}"/>
              </a:ext>
            </a:extLst>
          </p:cNvPr>
          <p:cNvSpPr/>
          <p:nvPr/>
        </p:nvSpPr>
        <p:spPr>
          <a:xfrm>
            <a:off x="4778477" y="1902542"/>
            <a:ext cx="442452" cy="3637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DFCB0C0-B0EB-4DA3-8877-26A5AC77AEA6}"/>
              </a:ext>
            </a:extLst>
          </p:cNvPr>
          <p:cNvSpPr/>
          <p:nvPr/>
        </p:nvSpPr>
        <p:spPr>
          <a:xfrm>
            <a:off x="4454011" y="4984954"/>
            <a:ext cx="442452" cy="36379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8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12622</TotalTime>
  <Words>691</Words>
  <Application>Microsoft Office PowerPoint</Application>
  <PresentationFormat>寬螢幕</PresentationFormat>
  <Paragraphs>126</Paragraphs>
  <Slides>40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medium-content-serif-font</vt:lpstr>
      <vt:lpstr>微软雅黑</vt:lpstr>
      <vt:lpstr>Arial</vt:lpstr>
      <vt:lpstr>Calibri</vt:lpstr>
      <vt:lpstr>Calibri Light</vt:lpstr>
      <vt:lpstr>Office 佈景主題</vt:lpstr>
      <vt:lpstr>K-means Clustering</vt:lpstr>
      <vt:lpstr>Outline</vt:lpstr>
      <vt:lpstr>Clustering Algorithms</vt:lpstr>
      <vt:lpstr>Centroid-based Clustering</vt:lpstr>
      <vt:lpstr>Density-based Clustering</vt:lpstr>
      <vt:lpstr>Euclidean Distance</vt:lpstr>
      <vt:lpstr>K-means 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Dataset - Iris</vt:lpstr>
      <vt:lpstr>K-means Pseudo Code</vt:lpstr>
      <vt:lpstr>K-means Main Function</vt:lpstr>
      <vt:lpstr>Initialize</vt:lpstr>
      <vt:lpstr>Update Cluster</vt:lpstr>
      <vt:lpstr>Update Centroids</vt:lpstr>
      <vt:lpstr>Actual Label of Iris</vt:lpstr>
      <vt:lpstr>Result</vt:lpstr>
      <vt:lpstr>Calculate Accuracy</vt:lpstr>
      <vt:lpstr>Plot </vt:lpstr>
      <vt:lpstr>Kmeans++                     2007 by David Arthur and Sergei Vassilvitskii</vt:lpstr>
      <vt:lpstr>PowerPoint 簡報</vt:lpstr>
      <vt:lpstr>PowerPoint 簡報</vt:lpstr>
      <vt:lpstr>PowerPoint 簡報</vt:lpstr>
      <vt:lpstr>PowerPoint 簡報</vt:lpstr>
      <vt:lpstr>Kmeans++</vt:lpstr>
      <vt:lpstr>Kmeans++ Implementation</vt:lpstr>
      <vt:lpstr>K-means++ Result</vt:lpstr>
      <vt:lpstr>The Chosen of K</vt:lpstr>
      <vt:lpstr>Elbow Method</vt:lpstr>
      <vt:lpstr>Silhouette Method</vt:lpstr>
      <vt:lpstr>Silhouette Method</vt:lpstr>
      <vt:lpstr>Iris Dataset Conclusion</vt:lpstr>
      <vt:lpstr>Iris Dataset Conclusion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紹瑄 羅</dc:creator>
  <cp:lastModifiedBy>紹瑄 羅</cp:lastModifiedBy>
  <cp:revision>144</cp:revision>
  <dcterms:created xsi:type="dcterms:W3CDTF">2020-08-05T12:42:21Z</dcterms:created>
  <dcterms:modified xsi:type="dcterms:W3CDTF">2020-08-28T04:59:44Z</dcterms:modified>
</cp:coreProperties>
</file>