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7"/>
  </p:notesMasterIdLst>
  <p:sldIdLst>
    <p:sldId id="256" r:id="rId2"/>
    <p:sldId id="257" r:id="rId3"/>
    <p:sldId id="276" r:id="rId4"/>
    <p:sldId id="258" r:id="rId5"/>
    <p:sldId id="259" r:id="rId6"/>
    <p:sldId id="278" r:id="rId7"/>
    <p:sldId id="283" r:id="rId8"/>
    <p:sldId id="277" r:id="rId9"/>
    <p:sldId id="260" r:id="rId10"/>
    <p:sldId id="281" r:id="rId11"/>
    <p:sldId id="282" r:id="rId12"/>
    <p:sldId id="280" r:id="rId13"/>
    <p:sldId id="261" r:id="rId14"/>
    <p:sldId id="262" r:id="rId15"/>
    <p:sldId id="263" r:id="rId16"/>
    <p:sldId id="264" r:id="rId17"/>
    <p:sldId id="284" r:id="rId18"/>
    <p:sldId id="265" r:id="rId19"/>
    <p:sldId id="268" r:id="rId20"/>
    <p:sldId id="269" r:id="rId21"/>
    <p:sldId id="267" r:id="rId22"/>
    <p:sldId id="271" r:id="rId23"/>
    <p:sldId id="266" r:id="rId24"/>
    <p:sldId id="273"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13" d="100"/>
          <a:sy n="113" d="100"/>
        </p:scale>
        <p:origin x="5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029"/>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A90E0-7118-4FA5-B0E0-0D20D1A1374B}" type="datetimeFigureOut">
              <a:rPr lang="en-029" smtClean="0"/>
              <a:t>02/01/2021</a:t>
            </a:fld>
            <a:endParaRPr lang="en-029"/>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029"/>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29"/>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029"/>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81F38-809A-4A71-8A63-62759783B8DE}" type="slidenum">
              <a:rPr lang="en-029" smtClean="0"/>
              <a:t>‹#›</a:t>
            </a:fld>
            <a:endParaRPr lang="en-029"/>
          </a:p>
        </p:txBody>
      </p:sp>
    </p:spTree>
    <p:extLst>
      <p:ext uri="{BB962C8B-B14F-4D97-AF65-F5344CB8AC3E}">
        <p14:creationId xmlns:p14="http://schemas.microsoft.com/office/powerpoint/2010/main" val="2678505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Times New Roman" panose="02020603050405020304" pitchFamily="18" charset="0"/>
                <a:ea typeface="SimSun" panose="02010600030101010101" pitchFamily="2" charset="-122"/>
              </a:rPr>
              <a:t>The project charter is the initial document that specifies the definition of the project, objectives, and signatures of key stakeholder in a project.</a:t>
            </a:r>
            <a:endParaRPr lang="en-US" sz="1200" dirty="0">
              <a:effectLst/>
              <a:latin typeface="Times New Roman" panose="02020603050405020304" pitchFamily="18" charset="0"/>
              <a:ea typeface="SimSun" panose="02010600030101010101" pitchFamily="2" charset="-122"/>
            </a:endParaRPr>
          </a:p>
          <a:p>
            <a:endParaRPr lang="en-029" dirty="0"/>
          </a:p>
        </p:txBody>
      </p:sp>
      <p:sp>
        <p:nvSpPr>
          <p:cNvPr id="4" name="Slide Number Placeholder 3"/>
          <p:cNvSpPr>
            <a:spLocks noGrp="1"/>
          </p:cNvSpPr>
          <p:nvPr>
            <p:ph type="sldNum" sz="quarter" idx="5"/>
          </p:nvPr>
        </p:nvSpPr>
        <p:spPr/>
        <p:txBody>
          <a:bodyPr/>
          <a:lstStyle/>
          <a:p>
            <a:fld id="{93081F38-809A-4A71-8A63-62759783B8DE}" type="slidenum">
              <a:rPr lang="en-029" smtClean="0"/>
              <a:t>4</a:t>
            </a:fld>
            <a:endParaRPr lang="en-029"/>
          </a:p>
        </p:txBody>
      </p:sp>
    </p:spTree>
    <p:extLst>
      <p:ext uri="{BB962C8B-B14F-4D97-AF65-F5344CB8AC3E}">
        <p14:creationId xmlns:p14="http://schemas.microsoft.com/office/powerpoint/2010/main" val="2450403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ea typeface="SimSun" panose="02010600030101010101" pitchFamily="2" charset="-122"/>
              </a:rPr>
              <a:t>The contract is the document that stipulates the agreed upon actions of each group, from what work will be provided to how much the other party will be compensated for their work.</a:t>
            </a:r>
            <a:endParaRPr lang="en-US" dirty="0"/>
          </a:p>
        </p:txBody>
      </p:sp>
      <p:sp>
        <p:nvSpPr>
          <p:cNvPr id="4" name="Slide Number Placeholder 3"/>
          <p:cNvSpPr>
            <a:spLocks noGrp="1"/>
          </p:cNvSpPr>
          <p:nvPr>
            <p:ph type="sldNum" sz="quarter" idx="5"/>
          </p:nvPr>
        </p:nvSpPr>
        <p:spPr/>
        <p:txBody>
          <a:bodyPr/>
          <a:lstStyle/>
          <a:p>
            <a:fld id="{93081F38-809A-4A71-8A63-62759783B8DE}" type="slidenum">
              <a:rPr lang="en-029" smtClean="0"/>
              <a:t>17</a:t>
            </a:fld>
            <a:endParaRPr lang="en-029"/>
          </a:p>
        </p:txBody>
      </p:sp>
    </p:spTree>
    <p:extLst>
      <p:ext uri="{BB962C8B-B14F-4D97-AF65-F5344CB8AC3E}">
        <p14:creationId xmlns:p14="http://schemas.microsoft.com/office/powerpoint/2010/main" val="4238838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ea typeface="SimSun" panose="02010600030101010101" pitchFamily="2" charset="-122"/>
              </a:rPr>
              <a:t>T</a:t>
            </a:r>
            <a:r>
              <a:rPr lang="en-US" sz="1200" dirty="0">
                <a:effectLst/>
                <a:latin typeface="Times New Roman" panose="02020603050405020304" pitchFamily="18" charset="0"/>
                <a:ea typeface="SimSun" panose="02010600030101010101" pitchFamily="2" charset="-122"/>
              </a:rPr>
              <a:t>his is the list of milestones and major headings in a project</a:t>
            </a:r>
          </a:p>
        </p:txBody>
      </p:sp>
      <p:sp>
        <p:nvSpPr>
          <p:cNvPr id="4" name="Slide Number Placeholder 3"/>
          <p:cNvSpPr>
            <a:spLocks noGrp="1"/>
          </p:cNvSpPr>
          <p:nvPr>
            <p:ph type="sldNum" sz="quarter" idx="5"/>
          </p:nvPr>
        </p:nvSpPr>
        <p:spPr/>
        <p:txBody>
          <a:bodyPr/>
          <a:lstStyle/>
          <a:p>
            <a:fld id="{93081F38-809A-4A71-8A63-62759783B8DE}" type="slidenum">
              <a:rPr lang="en-029" smtClean="0"/>
              <a:t>19</a:t>
            </a:fld>
            <a:endParaRPr lang="en-029"/>
          </a:p>
        </p:txBody>
      </p:sp>
    </p:spTree>
    <p:extLst>
      <p:ext uri="{BB962C8B-B14F-4D97-AF65-F5344CB8AC3E}">
        <p14:creationId xmlns:p14="http://schemas.microsoft.com/office/powerpoint/2010/main" val="2187244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ea typeface="SimSun" panose="02010600030101010101" pitchFamily="2" charset="-122"/>
              </a:rPr>
              <a:t>T</a:t>
            </a:r>
            <a:r>
              <a:rPr lang="en-US" sz="1200" dirty="0">
                <a:effectLst/>
                <a:latin typeface="Times New Roman" panose="02020603050405020304" pitchFamily="18" charset="0"/>
                <a:ea typeface="SimSun" panose="02010600030101010101" pitchFamily="2" charset="-122"/>
              </a:rPr>
              <a:t>he milestone report is the format for the different entries of the mile stone list </a:t>
            </a:r>
          </a:p>
        </p:txBody>
      </p:sp>
      <p:sp>
        <p:nvSpPr>
          <p:cNvPr id="4" name="Slide Number Placeholder 3"/>
          <p:cNvSpPr>
            <a:spLocks noGrp="1"/>
          </p:cNvSpPr>
          <p:nvPr>
            <p:ph type="sldNum" sz="quarter" idx="5"/>
          </p:nvPr>
        </p:nvSpPr>
        <p:spPr/>
        <p:txBody>
          <a:bodyPr/>
          <a:lstStyle/>
          <a:p>
            <a:fld id="{93081F38-809A-4A71-8A63-62759783B8DE}" type="slidenum">
              <a:rPr lang="en-029" smtClean="0"/>
              <a:t>20</a:t>
            </a:fld>
            <a:endParaRPr lang="en-029"/>
          </a:p>
        </p:txBody>
      </p:sp>
    </p:spTree>
    <p:extLst>
      <p:ext uri="{BB962C8B-B14F-4D97-AF65-F5344CB8AC3E}">
        <p14:creationId xmlns:p14="http://schemas.microsoft.com/office/powerpoint/2010/main" val="55662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This document holds the different standards and metrics that the project will use to judge the projects quality</a:t>
            </a:r>
            <a:endParaRPr lang="en-US" dirty="0"/>
          </a:p>
        </p:txBody>
      </p:sp>
      <p:sp>
        <p:nvSpPr>
          <p:cNvPr id="4" name="Slide Number Placeholder 3"/>
          <p:cNvSpPr>
            <a:spLocks noGrp="1"/>
          </p:cNvSpPr>
          <p:nvPr>
            <p:ph type="sldNum" sz="quarter" idx="5"/>
          </p:nvPr>
        </p:nvSpPr>
        <p:spPr/>
        <p:txBody>
          <a:bodyPr/>
          <a:lstStyle/>
          <a:p>
            <a:fld id="{93081F38-809A-4A71-8A63-62759783B8DE}" type="slidenum">
              <a:rPr lang="en-029" smtClean="0"/>
              <a:t>22</a:t>
            </a:fld>
            <a:endParaRPr lang="en-029"/>
          </a:p>
        </p:txBody>
      </p:sp>
    </p:spTree>
    <p:extLst>
      <p:ext uri="{BB962C8B-B14F-4D97-AF65-F5344CB8AC3E}">
        <p14:creationId xmlns:p14="http://schemas.microsoft.com/office/powerpoint/2010/main" val="1422149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This form is used to show that each party has accepted what the has been proposed as the final deliverables of the project</a:t>
            </a:r>
            <a:endParaRPr lang="en-US" dirty="0"/>
          </a:p>
        </p:txBody>
      </p:sp>
      <p:sp>
        <p:nvSpPr>
          <p:cNvPr id="4" name="Slide Number Placeholder 3"/>
          <p:cNvSpPr>
            <a:spLocks noGrp="1"/>
          </p:cNvSpPr>
          <p:nvPr>
            <p:ph type="sldNum" sz="quarter" idx="5"/>
          </p:nvPr>
        </p:nvSpPr>
        <p:spPr/>
        <p:txBody>
          <a:bodyPr/>
          <a:lstStyle/>
          <a:p>
            <a:fld id="{93081F38-809A-4A71-8A63-62759783B8DE}" type="slidenum">
              <a:rPr lang="en-029" smtClean="0"/>
              <a:t>25</a:t>
            </a:fld>
            <a:endParaRPr lang="en-029"/>
          </a:p>
        </p:txBody>
      </p:sp>
    </p:spTree>
    <p:extLst>
      <p:ext uri="{BB962C8B-B14F-4D97-AF65-F5344CB8AC3E}">
        <p14:creationId xmlns:p14="http://schemas.microsoft.com/office/powerpoint/2010/main" val="4228278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02124"/>
                </a:solidFill>
                <a:effectLst/>
                <a:latin typeface="Times New Roman" panose="02020603050405020304" pitchFamily="18" charset="0"/>
                <a:ea typeface="SimSun" panose="02010600030101010101" pitchFamily="2" charset="-122"/>
              </a:rPr>
              <a:t>This document is meant to gauge the  influence and investment of each stakeholder that is a part of the project and by which degree do you need to keep them informed of the project and how to address their concerns.</a:t>
            </a:r>
            <a:endParaRPr lang="en-US" dirty="0"/>
          </a:p>
        </p:txBody>
      </p:sp>
      <p:sp>
        <p:nvSpPr>
          <p:cNvPr id="4" name="Slide Number Placeholder 3"/>
          <p:cNvSpPr>
            <a:spLocks noGrp="1"/>
          </p:cNvSpPr>
          <p:nvPr>
            <p:ph type="sldNum" sz="quarter" idx="5"/>
          </p:nvPr>
        </p:nvSpPr>
        <p:spPr/>
        <p:txBody>
          <a:bodyPr/>
          <a:lstStyle/>
          <a:p>
            <a:fld id="{93081F38-809A-4A71-8A63-62759783B8DE}" type="slidenum">
              <a:rPr lang="en-029" smtClean="0"/>
              <a:t>5</a:t>
            </a:fld>
            <a:endParaRPr lang="en-029"/>
          </a:p>
        </p:txBody>
      </p:sp>
    </p:spTree>
    <p:extLst>
      <p:ext uri="{BB962C8B-B14F-4D97-AF65-F5344CB8AC3E}">
        <p14:creationId xmlns:p14="http://schemas.microsoft.com/office/powerpoint/2010/main" val="2370519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02124"/>
                </a:solidFill>
                <a:effectLst/>
                <a:latin typeface="Times New Roman" panose="02020603050405020304" pitchFamily="18" charset="0"/>
                <a:ea typeface="SimSun" panose="02010600030101010101" pitchFamily="2" charset="-122"/>
              </a:rPr>
              <a:t>This document is used as reference to state what the project will include and focus on and what the team is meant to accomplish for the project to be considered complete</a:t>
            </a:r>
            <a:endParaRPr lang="en-US" dirty="0"/>
          </a:p>
          <a:p>
            <a:endParaRPr lang="en-029" dirty="0"/>
          </a:p>
        </p:txBody>
      </p:sp>
      <p:sp>
        <p:nvSpPr>
          <p:cNvPr id="4" name="Slide Number Placeholder 3"/>
          <p:cNvSpPr>
            <a:spLocks noGrp="1"/>
          </p:cNvSpPr>
          <p:nvPr>
            <p:ph type="sldNum" sz="quarter" idx="5"/>
          </p:nvPr>
        </p:nvSpPr>
        <p:spPr/>
        <p:txBody>
          <a:bodyPr/>
          <a:lstStyle/>
          <a:p>
            <a:fld id="{93081F38-809A-4A71-8A63-62759783B8DE}" type="slidenum">
              <a:rPr lang="en-029" smtClean="0"/>
              <a:t>6</a:t>
            </a:fld>
            <a:endParaRPr lang="en-029"/>
          </a:p>
        </p:txBody>
      </p:sp>
    </p:spTree>
    <p:extLst>
      <p:ext uri="{BB962C8B-B14F-4D97-AF65-F5344CB8AC3E}">
        <p14:creationId xmlns:p14="http://schemas.microsoft.com/office/powerpoint/2010/main" val="3031848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02124"/>
                </a:solidFill>
                <a:effectLst/>
                <a:latin typeface="Times New Roman" panose="02020603050405020304" pitchFamily="18" charset="0"/>
                <a:ea typeface="SimSun" panose="02010600030101010101" pitchFamily="2" charset="-122"/>
              </a:rPr>
              <a:t>This document is meant for the project heads to use to identify who would be th</a:t>
            </a:r>
            <a:r>
              <a:rPr lang="en-US" sz="1200" dirty="0">
                <a:solidFill>
                  <a:srgbClr val="202124"/>
                </a:solidFill>
                <a:latin typeface="Times New Roman" panose="02020603050405020304" pitchFamily="18" charset="0"/>
                <a:ea typeface="SimSun" panose="02010600030101010101" pitchFamily="2" charset="-122"/>
              </a:rPr>
              <a:t>e best fit for developing the application, as well as to when they should acquire these individuals and where they would be best utilized</a:t>
            </a:r>
            <a:endParaRPr lang="en-US" dirty="0"/>
          </a:p>
          <a:p>
            <a:endParaRPr lang="en-029" dirty="0"/>
          </a:p>
        </p:txBody>
      </p:sp>
      <p:sp>
        <p:nvSpPr>
          <p:cNvPr id="4" name="Slide Number Placeholder 3"/>
          <p:cNvSpPr>
            <a:spLocks noGrp="1"/>
          </p:cNvSpPr>
          <p:nvPr>
            <p:ph type="sldNum" sz="quarter" idx="5"/>
          </p:nvPr>
        </p:nvSpPr>
        <p:spPr/>
        <p:txBody>
          <a:bodyPr/>
          <a:lstStyle/>
          <a:p>
            <a:fld id="{93081F38-809A-4A71-8A63-62759783B8DE}" type="slidenum">
              <a:rPr lang="en-029" smtClean="0"/>
              <a:t>7</a:t>
            </a:fld>
            <a:endParaRPr lang="en-029"/>
          </a:p>
        </p:txBody>
      </p:sp>
    </p:spTree>
    <p:extLst>
      <p:ext uri="{BB962C8B-B14F-4D97-AF65-F5344CB8AC3E}">
        <p14:creationId xmlns:p14="http://schemas.microsoft.com/office/powerpoint/2010/main" val="247548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ea typeface="SimSun" panose="02010600030101010101" pitchFamily="2" charset="-122"/>
              </a:rPr>
              <a:t>T</a:t>
            </a:r>
            <a:r>
              <a:rPr lang="en-US" sz="1200" dirty="0">
                <a:effectLst/>
                <a:latin typeface="Times New Roman" panose="02020603050405020304" pitchFamily="18" charset="0"/>
                <a:ea typeface="SimSun" panose="02010600030101010101" pitchFamily="2" charset="-122"/>
              </a:rPr>
              <a:t>his is the first meeting after the inception of the project and where it is discussed what will be included in the project with the project team and client</a:t>
            </a:r>
          </a:p>
          <a:p>
            <a:endParaRPr lang="en-029" dirty="0"/>
          </a:p>
        </p:txBody>
      </p:sp>
      <p:sp>
        <p:nvSpPr>
          <p:cNvPr id="4" name="Slide Number Placeholder 3"/>
          <p:cNvSpPr>
            <a:spLocks noGrp="1"/>
          </p:cNvSpPr>
          <p:nvPr>
            <p:ph type="sldNum" sz="quarter" idx="5"/>
          </p:nvPr>
        </p:nvSpPr>
        <p:spPr/>
        <p:txBody>
          <a:bodyPr/>
          <a:lstStyle/>
          <a:p>
            <a:fld id="{93081F38-809A-4A71-8A63-62759783B8DE}" type="slidenum">
              <a:rPr lang="en-029" smtClean="0"/>
              <a:t>9</a:t>
            </a:fld>
            <a:endParaRPr lang="en-029"/>
          </a:p>
        </p:txBody>
      </p:sp>
    </p:spTree>
    <p:extLst>
      <p:ext uri="{BB962C8B-B14F-4D97-AF65-F5344CB8AC3E}">
        <p14:creationId xmlns:p14="http://schemas.microsoft.com/office/powerpoint/2010/main" val="1014804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02124"/>
                </a:solidFill>
                <a:latin typeface="Times New Roman" panose="02020603050405020304" pitchFamily="18" charset="0"/>
                <a:ea typeface="SimSun" panose="02010600030101010101" pitchFamily="2" charset="-122"/>
              </a:rPr>
              <a:t>This documents displays the initial reason behind the inception of the project.</a:t>
            </a:r>
            <a:endParaRPr lang="en-US" dirty="0"/>
          </a:p>
          <a:p>
            <a:endParaRPr lang="en-029" dirty="0"/>
          </a:p>
        </p:txBody>
      </p:sp>
      <p:sp>
        <p:nvSpPr>
          <p:cNvPr id="4" name="Slide Number Placeholder 3"/>
          <p:cNvSpPr>
            <a:spLocks noGrp="1"/>
          </p:cNvSpPr>
          <p:nvPr>
            <p:ph type="sldNum" sz="quarter" idx="5"/>
          </p:nvPr>
        </p:nvSpPr>
        <p:spPr/>
        <p:txBody>
          <a:bodyPr/>
          <a:lstStyle/>
          <a:p>
            <a:fld id="{93081F38-809A-4A71-8A63-62759783B8DE}" type="slidenum">
              <a:rPr lang="en-029" smtClean="0"/>
              <a:t>11</a:t>
            </a:fld>
            <a:endParaRPr lang="en-029"/>
          </a:p>
        </p:txBody>
      </p:sp>
    </p:spTree>
    <p:extLst>
      <p:ext uri="{BB962C8B-B14F-4D97-AF65-F5344CB8AC3E}">
        <p14:creationId xmlns:p14="http://schemas.microsoft.com/office/powerpoint/2010/main" val="276234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02124"/>
                </a:solidFill>
                <a:effectLst/>
                <a:latin typeface="Times New Roman" panose="02020603050405020304" pitchFamily="18" charset="0"/>
                <a:ea typeface="SimSun" panose="02010600030101010101" pitchFamily="2" charset="-122"/>
              </a:rPr>
              <a:t>The </a:t>
            </a:r>
            <a:r>
              <a:rPr lang="en-US" sz="1200" dirty="0">
                <a:solidFill>
                  <a:srgbClr val="202124"/>
                </a:solidFill>
                <a:latin typeface="Times New Roman" panose="02020603050405020304" pitchFamily="18" charset="0"/>
                <a:ea typeface="SimSun" panose="02010600030101010101" pitchFamily="2" charset="-122"/>
              </a:rPr>
              <a:t>document outlines the process by how the team will organize the different events and structure of the project </a:t>
            </a:r>
            <a:endParaRPr lang="en-US" dirty="0"/>
          </a:p>
          <a:p>
            <a:endParaRPr lang="en-029" dirty="0"/>
          </a:p>
        </p:txBody>
      </p:sp>
      <p:sp>
        <p:nvSpPr>
          <p:cNvPr id="4" name="Slide Number Placeholder 3"/>
          <p:cNvSpPr>
            <a:spLocks noGrp="1"/>
          </p:cNvSpPr>
          <p:nvPr>
            <p:ph type="sldNum" sz="quarter" idx="5"/>
          </p:nvPr>
        </p:nvSpPr>
        <p:spPr/>
        <p:txBody>
          <a:bodyPr/>
          <a:lstStyle/>
          <a:p>
            <a:fld id="{93081F38-809A-4A71-8A63-62759783B8DE}" type="slidenum">
              <a:rPr lang="en-029" smtClean="0"/>
              <a:t>12</a:t>
            </a:fld>
            <a:endParaRPr lang="en-029"/>
          </a:p>
        </p:txBody>
      </p:sp>
    </p:spTree>
    <p:extLst>
      <p:ext uri="{BB962C8B-B14F-4D97-AF65-F5344CB8AC3E}">
        <p14:creationId xmlns:p14="http://schemas.microsoft.com/office/powerpoint/2010/main" val="4254204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SimSun" panose="02010600030101010101" pitchFamily="2" charset="-122"/>
              </a:rPr>
              <a:t>This document is a tabular form which shows the user in brief information what level of importance does a requirement have as well as a short description.</a:t>
            </a:r>
            <a:endParaRPr lang="en-US" dirty="0"/>
          </a:p>
        </p:txBody>
      </p:sp>
      <p:sp>
        <p:nvSpPr>
          <p:cNvPr id="4" name="Slide Number Placeholder 3"/>
          <p:cNvSpPr>
            <a:spLocks noGrp="1"/>
          </p:cNvSpPr>
          <p:nvPr>
            <p:ph type="sldNum" sz="quarter" idx="5"/>
          </p:nvPr>
        </p:nvSpPr>
        <p:spPr/>
        <p:txBody>
          <a:bodyPr/>
          <a:lstStyle/>
          <a:p>
            <a:fld id="{93081F38-809A-4A71-8A63-62759783B8DE}" type="slidenum">
              <a:rPr lang="en-029" smtClean="0"/>
              <a:t>15</a:t>
            </a:fld>
            <a:endParaRPr lang="en-029"/>
          </a:p>
        </p:txBody>
      </p:sp>
    </p:spTree>
    <p:extLst>
      <p:ext uri="{BB962C8B-B14F-4D97-AF65-F5344CB8AC3E}">
        <p14:creationId xmlns:p14="http://schemas.microsoft.com/office/powerpoint/2010/main" val="62139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ea typeface="SimSun" panose="02010600030101010101" pitchFamily="2" charset="-122"/>
              </a:rPr>
              <a:t>T</a:t>
            </a:r>
            <a:r>
              <a:rPr lang="en-US" sz="1200" dirty="0">
                <a:effectLst/>
                <a:latin typeface="Times New Roman" panose="02020603050405020304" pitchFamily="18" charset="0"/>
                <a:ea typeface="SimSun" panose="02010600030101010101" pitchFamily="2" charset="-122"/>
              </a:rPr>
              <a:t>his document defines how to manage the project managers define boundaries of a project and how to control them as well as stop scope creep which can endanger a project</a:t>
            </a:r>
            <a:r>
              <a:rPr lang="en-US" sz="1200" b="1" dirty="0">
                <a:effectLst/>
                <a:latin typeface="Times New Roman" panose="02020603050405020304" pitchFamily="18" charset="0"/>
                <a:ea typeface="SimSun" panose="02010600030101010101" pitchFamily="2" charset="-122"/>
              </a:rPr>
              <a:t>.</a:t>
            </a:r>
            <a:endParaRPr lang="en-US" dirty="0"/>
          </a:p>
          <a:p>
            <a:endParaRPr lang="en-029" dirty="0"/>
          </a:p>
        </p:txBody>
      </p:sp>
      <p:sp>
        <p:nvSpPr>
          <p:cNvPr id="4" name="Slide Number Placeholder 3"/>
          <p:cNvSpPr>
            <a:spLocks noGrp="1"/>
          </p:cNvSpPr>
          <p:nvPr>
            <p:ph type="sldNum" sz="quarter" idx="5"/>
          </p:nvPr>
        </p:nvSpPr>
        <p:spPr/>
        <p:txBody>
          <a:bodyPr/>
          <a:lstStyle/>
          <a:p>
            <a:fld id="{93081F38-809A-4A71-8A63-62759783B8DE}" type="slidenum">
              <a:rPr lang="en-029" smtClean="0"/>
              <a:t>16</a:t>
            </a:fld>
            <a:endParaRPr lang="en-029"/>
          </a:p>
        </p:txBody>
      </p:sp>
    </p:spTree>
    <p:extLst>
      <p:ext uri="{BB962C8B-B14F-4D97-AF65-F5344CB8AC3E}">
        <p14:creationId xmlns:p14="http://schemas.microsoft.com/office/powerpoint/2010/main" val="1407161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6E3629-D286-4E54-AE97-FB2CD445D3DA}"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F181E-442F-4A29-B121-6976D907A188}" type="slidenum">
              <a:rPr lang="en-US" smtClean="0"/>
              <a:t>‹#›</a:t>
            </a:fld>
            <a:endParaRPr lang="en-US"/>
          </a:p>
        </p:txBody>
      </p:sp>
    </p:spTree>
    <p:extLst>
      <p:ext uri="{BB962C8B-B14F-4D97-AF65-F5344CB8AC3E}">
        <p14:creationId xmlns:p14="http://schemas.microsoft.com/office/powerpoint/2010/main" val="365888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E3629-D286-4E54-AE97-FB2CD445D3DA}"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F181E-442F-4A29-B121-6976D907A188}" type="slidenum">
              <a:rPr lang="en-US" smtClean="0"/>
              <a:t>‹#›</a:t>
            </a:fld>
            <a:endParaRPr lang="en-US"/>
          </a:p>
        </p:txBody>
      </p:sp>
    </p:spTree>
    <p:extLst>
      <p:ext uri="{BB962C8B-B14F-4D97-AF65-F5344CB8AC3E}">
        <p14:creationId xmlns:p14="http://schemas.microsoft.com/office/powerpoint/2010/main" val="426962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E3629-D286-4E54-AE97-FB2CD445D3DA}"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F181E-442F-4A29-B121-6976D907A18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09297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E3629-D286-4E54-AE97-FB2CD445D3DA}"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F181E-442F-4A29-B121-6976D907A188}" type="slidenum">
              <a:rPr lang="en-US" smtClean="0"/>
              <a:t>‹#›</a:t>
            </a:fld>
            <a:endParaRPr lang="en-US"/>
          </a:p>
        </p:txBody>
      </p:sp>
    </p:spTree>
    <p:extLst>
      <p:ext uri="{BB962C8B-B14F-4D97-AF65-F5344CB8AC3E}">
        <p14:creationId xmlns:p14="http://schemas.microsoft.com/office/powerpoint/2010/main" val="841932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E3629-D286-4E54-AE97-FB2CD445D3DA}"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F181E-442F-4A29-B121-6976D907A18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6070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E3629-D286-4E54-AE97-FB2CD445D3DA}"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F181E-442F-4A29-B121-6976D907A188}" type="slidenum">
              <a:rPr lang="en-US" smtClean="0"/>
              <a:t>‹#›</a:t>
            </a:fld>
            <a:endParaRPr lang="en-US"/>
          </a:p>
        </p:txBody>
      </p:sp>
    </p:spTree>
    <p:extLst>
      <p:ext uri="{BB962C8B-B14F-4D97-AF65-F5344CB8AC3E}">
        <p14:creationId xmlns:p14="http://schemas.microsoft.com/office/powerpoint/2010/main" val="2490357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E3629-D286-4E54-AE97-FB2CD445D3DA}"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F181E-442F-4A29-B121-6976D907A188}" type="slidenum">
              <a:rPr lang="en-US" smtClean="0"/>
              <a:t>‹#›</a:t>
            </a:fld>
            <a:endParaRPr lang="en-US"/>
          </a:p>
        </p:txBody>
      </p:sp>
    </p:spTree>
    <p:extLst>
      <p:ext uri="{BB962C8B-B14F-4D97-AF65-F5344CB8AC3E}">
        <p14:creationId xmlns:p14="http://schemas.microsoft.com/office/powerpoint/2010/main" val="4253031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E3629-D286-4E54-AE97-FB2CD445D3DA}"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F181E-442F-4A29-B121-6976D907A188}" type="slidenum">
              <a:rPr lang="en-US" smtClean="0"/>
              <a:t>‹#›</a:t>
            </a:fld>
            <a:endParaRPr lang="en-US"/>
          </a:p>
        </p:txBody>
      </p:sp>
    </p:spTree>
    <p:extLst>
      <p:ext uri="{BB962C8B-B14F-4D97-AF65-F5344CB8AC3E}">
        <p14:creationId xmlns:p14="http://schemas.microsoft.com/office/powerpoint/2010/main" val="385894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E3629-D286-4E54-AE97-FB2CD445D3DA}"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F181E-442F-4A29-B121-6976D907A188}" type="slidenum">
              <a:rPr lang="en-US" smtClean="0"/>
              <a:t>‹#›</a:t>
            </a:fld>
            <a:endParaRPr lang="en-US"/>
          </a:p>
        </p:txBody>
      </p:sp>
    </p:spTree>
    <p:extLst>
      <p:ext uri="{BB962C8B-B14F-4D97-AF65-F5344CB8AC3E}">
        <p14:creationId xmlns:p14="http://schemas.microsoft.com/office/powerpoint/2010/main" val="1805437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E3629-D286-4E54-AE97-FB2CD445D3DA}"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F181E-442F-4A29-B121-6976D907A188}" type="slidenum">
              <a:rPr lang="en-US" smtClean="0"/>
              <a:t>‹#›</a:t>
            </a:fld>
            <a:endParaRPr lang="en-US"/>
          </a:p>
        </p:txBody>
      </p:sp>
    </p:spTree>
    <p:extLst>
      <p:ext uri="{BB962C8B-B14F-4D97-AF65-F5344CB8AC3E}">
        <p14:creationId xmlns:p14="http://schemas.microsoft.com/office/powerpoint/2010/main" val="99404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6E3629-D286-4E54-AE97-FB2CD445D3DA}"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F181E-442F-4A29-B121-6976D907A188}" type="slidenum">
              <a:rPr lang="en-US" smtClean="0"/>
              <a:t>‹#›</a:t>
            </a:fld>
            <a:endParaRPr lang="en-US"/>
          </a:p>
        </p:txBody>
      </p:sp>
    </p:spTree>
    <p:extLst>
      <p:ext uri="{BB962C8B-B14F-4D97-AF65-F5344CB8AC3E}">
        <p14:creationId xmlns:p14="http://schemas.microsoft.com/office/powerpoint/2010/main" val="965846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6E3629-D286-4E54-AE97-FB2CD445D3DA}" type="datetimeFigureOut">
              <a:rPr lang="en-US" smtClean="0"/>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F181E-442F-4A29-B121-6976D907A188}" type="slidenum">
              <a:rPr lang="en-US" smtClean="0"/>
              <a:t>‹#›</a:t>
            </a:fld>
            <a:endParaRPr lang="en-US"/>
          </a:p>
        </p:txBody>
      </p:sp>
    </p:spTree>
    <p:extLst>
      <p:ext uri="{BB962C8B-B14F-4D97-AF65-F5344CB8AC3E}">
        <p14:creationId xmlns:p14="http://schemas.microsoft.com/office/powerpoint/2010/main" val="183895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6E3629-D286-4E54-AE97-FB2CD445D3DA}"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F181E-442F-4A29-B121-6976D907A188}" type="slidenum">
              <a:rPr lang="en-US" smtClean="0"/>
              <a:t>‹#›</a:t>
            </a:fld>
            <a:endParaRPr lang="en-US"/>
          </a:p>
        </p:txBody>
      </p:sp>
    </p:spTree>
    <p:extLst>
      <p:ext uri="{BB962C8B-B14F-4D97-AF65-F5344CB8AC3E}">
        <p14:creationId xmlns:p14="http://schemas.microsoft.com/office/powerpoint/2010/main" val="204359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E3629-D286-4E54-AE97-FB2CD445D3DA}"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F181E-442F-4A29-B121-6976D907A188}" type="slidenum">
              <a:rPr lang="en-US" smtClean="0"/>
              <a:t>‹#›</a:t>
            </a:fld>
            <a:endParaRPr lang="en-US"/>
          </a:p>
        </p:txBody>
      </p:sp>
    </p:spTree>
    <p:extLst>
      <p:ext uri="{BB962C8B-B14F-4D97-AF65-F5344CB8AC3E}">
        <p14:creationId xmlns:p14="http://schemas.microsoft.com/office/powerpoint/2010/main" val="345819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6E3629-D286-4E54-AE97-FB2CD445D3DA}"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F181E-442F-4A29-B121-6976D907A188}" type="slidenum">
              <a:rPr lang="en-US" smtClean="0"/>
              <a:t>‹#›</a:t>
            </a:fld>
            <a:endParaRPr lang="en-US"/>
          </a:p>
        </p:txBody>
      </p:sp>
    </p:spTree>
    <p:extLst>
      <p:ext uri="{BB962C8B-B14F-4D97-AF65-F5344CB8AC3E}">
        <p14:creationId xmlns:p14="http://schemas.microsoft.com/office/powerpoint/2010/main" val="200711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6E3629-D286-4E54-AE97-FB2CD445D3DA}"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F181E-442F-4A29-B121-6976D907A188}" type="slidenum">
              <a:rPr lang="en-US" smtClean="0"/>
              <a:t>‹#›</a:t>
            </a:fld>
            <a:endParaRPr lang="en-US"/>
          </a:p>
        </p:txBody>
      </p:sp>
    </p:spTree>
    <p:extLst>
      <p:ext uri="{BB962C8B-B14F-4D97-AF65-F5344CB8AC3E}">
        <p14:creationId xmlns:p14="http://schemas.microsoft.com/office/powerpoint/2010/main" val="2372965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6E3629-D286-4E54-AE97-FB2CD445D3DA}" type="datetimeFigureOut">
              <a:rPr lang="en-US" smtClean="0"/>
              <a:t>1/2/2021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5F181E-442F-4A29-B121-6976D907A188}" type="slidenum">
              <a:rPr lang="en-US" smtClean="0"/>
              <a:t>‹#›</a:t>
            </a:fld>
            <a:endParaRPr lang="en-US"/>
          </a:p>
        </p:txBody>
      </p:sp>
    </p:spTree>
    <p:extLst>
      <p:ext uri="{BB962C8B-B14F-4D97-AF65-F5344CB8AC3E}">
        <p14:creationId xmlns:p14="http://schemas.microsoft.com/office/powerpoint/2010/main" val="410599564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73D8-EF4C-4171-B743-C6DB5D5C5746}"/>
              </a:ext>
            </a:extLst>
          </p:cNvPr>
          <p:cNvSpPr>
            <a:spLocks noGrp="1"/>
          </p:cNvSpPr>
          <p:nvPr>
            <p:ph type="ctrTitle"/>
          </p:nvPr>
        </p:nvSpPr>
        <p:spPr>
          <a:xfrm>
            <a:off x="1370709" y="1499940"/>
            <a:ext cx="5251408" cy="2377006"/>
          </a:xfrm>
        </p:spPr>
        <p:txBody>
          <a:bodyPr>
            <a:normAutofit/>
          </a:bodyPr>
          <a:lstStyle/>
          <a:p>
            <a:pPr algn="ctr"/>
            <a:r>
              <a:rPr lang="en-US" dirty="0"/>
              <a:t>Pizza Delivered Quickly</a:t>
            </a:r>
          </a:p>
        </p:txBody>
      </p:sp>
      <p:sp>
        <p:nvSpPr>
          <p:cNvPr id="3" name="Subtitle 2">
            <a:extLst>
              <a:ext uri="{FF2B5EF4-FFF2-40B4-BE49-F238E27FC236}">
                <a16:creationId xmlns:a16="http://schemas.microsoft.com/office/drawing/2014/main" id="{BE7C0EC2-763B-4AB5-B69D-9D5AB6FD4CD8}"/>
              </a:ext>
            </a:extLst>
          </p:cNvPr>
          <p:cNvSpPr>
            <a:spLocks noGrp="1"/>
          </p:cNvSpPr>
          <p:nvPr>
            <p:ph type="subTitle" idx="1"/>
          </p:nvPr>
        </p:nvSpPr>
        <p:spPr>
          <a:xfrm>
            <a:off x="1498600" y="4454517"/>
            <a:ext cx="4335468" cy="1096899"/>
          </a:xfrm>
        </p:spPr>
        <p:txBody>
          <a:bodyPr>
            <a:normAutofit/>
          </a:bodyPr>
          <a:lstStyle/>
          <a:p>
            <a:r>
              <a:rPr lang="en-US" dirty="0">
                <a:solidFill>
                  <a:schemeClr val="tx1"/>
                </a:solidFill>
              </a:rPr>
              <a:t>By: Jason Charles, Ron Néo Alexis, </a:t>
            </a:r>
            <a:r>
              <a:rPr lang="en-US" dirty="0" err="1">
                <a:solidFill>
                  <a:schemeClr val="tx1"/>
                </a:solidFill>
              </a:rPr>
              <a:t>Sekaji</a:t>
            </a:r>
            <a:r>
              <a:rPr lang="en-US" dirty="0">
                <a:solidFill>
                  <a:schemeClr val="tx1"/>
                </a:solidFill>
              </a:rPr>
              <a:t> Maynard</a:t>
            </a:r>
          </a:p>
        </p:txBody>
      </p:sp>
      <p:pic>
        <p:nvPicPr>
          <p:cNvPr id="7" name="Graphic 6" descr="Pizza">
            <a:extLst>
              <a:ext uri="{FF2B5EF4-FFF2-40B4-BE49-F238E27FC236}">
                <a16:creationId xmlns:a16="http://schemas.microsoft.com/office/drawing/2014/main" id="{E16B0B6C-B827-479D-BFA1-E50931F07A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50483">
            <a:off x="2066881" y="2996537"/>
            <a:ext cx="891983" cy="891983"/>
          </a:xfrm>
          <a:prstGeom prst="rect">
            <a:avLst/>
          </a:prstGeom>
        </p:spPr>
      </p:pic>
      <p:sp>
        <p:nvSpPr>
          <p:cNvPr id="4" name="TextBox 3">
            <a:extLst>
              <a:ext uri="{FF2B5EF4-FFF2-40B4-BE49-F238E27FC236}">
                <a16:creationId xmlns:a16="http://schemas.microsoft.com/office/drawing/2014/main" id="{D7E38232-406E-4B65-8D54-5D1A47A3A512}"/>
              </a:ext>
            </a:extLst>
          </p:cNvPr>
          <p:cNvSpPr txBox="1"/>
          <p:nvPr/>
        </p:nvSpPr>
        <p:spPr>
          <a:xfrm>
            <a:off x="2181729" y="3980640"/>
            <a:ext cx="3858126" cy="369332"/>
          </a:xfrm>
          <a:prstGeom prst="rect">
            <a:avLst/>
          </a:prstGeom>
          <a:noFill/>
        </p:spPr>
        <p:txBody>
          <a:bodyPr wrap="square" rtlCol="0">
            <a:spAutoFit/>
          </a:bodyPr>
          <a:lstStyle/>
          <a:p>
            <a:r>
              <a:rPr lang="en-GB" dirty="0"/>
              <a:t>Pizza Factory Locator Subsystem</a:t>
            </a:r>
            <a:endParaRPr lang="en-029" dirty="0"/>
          </a:p>
        </p:txBody>
      </p:sp>
      <p:sp>
        <p:nvSpPr>
          <p:cNvPr id="5" name="TextBox 4">
            <a:extLst>
              <a:ext uri="{FF2B5EF4-FFF2-40B4-BE49-F238E27FC236}">
                <a16:creationId xmlns:a16="http://schemas.microsoft.com/office/drawing/2014/main" id="{632BEA0B-C6BB-4EA2-9E4A-B0FF37AABE22}"/>
              </a:ext>
            </a:extLst>
          </p:cNvPr>
          <p:cNvSpPr txBox="1"/>
          <p:nvPr/>
        </p:nvSpPr>
        <p:spPr>
          <a:xfrm>
            <a:off x="2181729" y="5666358"/>
            <a:ext cx="2755883" cy="369332"/>
          </a:xfrm>
          <a:prstGeom prst="rect">
            <a:avLst/>
          </a:prstGeom>
          <a:noFill/>
        </p:spPr>
        <p:txBody>
          <a:bodyPr wrap="none" rtlCol="0">
            <a:spAutoFit/>
          </a:bodyPr>
          <a:lstStyle/>
          <a:p>
            <a:r>
              <a:rPr lang="en-US" dirty="0"/>
              <a:t>Date: 8</a:t>
            </a:r>
            <a:r>
              <a:rPr lang="en-US" baseline="30000" dirty="0"/>
              <a:t>th</a:t>
            </a:r>
            <a:r>
              <a:rPr lang="en-US" dirty="0"/>
              <a:t> December 2020</a:t>
            </a:r>
            <a:endParaRPr lang="en-029" dirty="0"/>
          </a:p>
        </p:txBody>
      </p:sp>
      <p:sp>
        <p:nvSpPr>
          <p:cNvPr id="8" name="TextBox 7">
            <a:extLst>
              <a:ext uri="{FF2B5EF4-FFF2-40B4-BE49-F238E27FC236}">
                <a16:creationId xmlns:a16="http://schemas.microsoft.com/office/drawing/2014/main" id="{2397CB66-3CEC-4DF5-B403-F24300FF8827}"/>
              </a:ext>
            </a:extLst>
          </p:cNvPr>
          <p:cNvSpPr txBox="1"/>
          <p:nvPr/>
        </p:nvSpPr>
        <p:spPr>
          <a:xfrm>
            <a:off x="2181729" y="5297026"/>
            <a:ext cx="6100232" cy="369332"/>
          </a:xfrm>
          <a:prstGeom prst="rect">
            <a:avLst/>
          </a:prstGeom>
          <a:noFill/>
        </p:spPr>
        <p:txBody>
          <a:bodyPr wrap="square">
            <a:spAutoFit/>
          </a:bodyPr>
          <a:lstStyle/>
          <a:p>
            <a:r>
              <a:rPr lang="en-US" dirty="0"/>
              <a:t>Lecturer: Thomas </a:t>
            </a:r>
            <a:r>
              <a:rPr lang="zh-CN" altLang="en-US" dirty="0"/>
              <a:t>许粲昊</a:t>
            </a:r>
            <a:endParaRPr lang="en-029" dirty="0"/>
          </a:p>
        </p:txBody>
      </p:sp>
      <p:pic>
        <p:nvPicPr>
          <p:cNvPr id="9" name="Picture 8">
            <a:extLst>
              <a:ext uri="{FF2B5EF4-FFF2-40B4-BE49-F238E27FC236}">
                <a16:creationId xmlns:a16="http://schemas.microsoft.com/office/drawing/2014/main" id="{55F8807A-6D90-495D-AB1D-F5B04679E057}"/>
              </a:ext>
            </a:extLst>
          </p:cNvPr>
          <p:cNvPicPr>
            <a:picLocks noChangeAspect="1"/>
          </p:cNvPicPr>
          <p:nvPr/>
        </p:nvPicPr>
        <p:blipFill>
          <a:blip r:embed="rId4"/>
          <a:stretch>
            <a:fillRect/>
          </a:stretch>
        </p:blipFill>
        <p:spPr>
          <a:xfrm>
            <a:off x="6880432" y="1"/>
            <a:ext cx="5311569" cy="6858000"/>
          </a:xfrm>
          <a:prstGeom prst="rect">
            <a:avLst/>
          </a:prstGeom>
        </p:spPr>
      </p:pic>
      <p:pic>
        <p:nvPicPr>
          <p:cNvPr id="10" name="Graphic 9" descr="Pizza">
            <a:extLst>
              <a:ext uri="{FF2B5EF4-FFF2-40B4-BE49-F238E27FC236}">
                <a16:creationId xmlns:a16="http://schemas.microsoft.com/office/drawing/2014/main" id="{53E84214-3A3E-4E52-AE64-563FECFADF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56989">
            <a:off x="4970987" y="3012387"/>
            <a:ext cx="891983" cy="891983"/>
          </a:xfrm>
          <a:prstGeom prst="rect">
            <a:avLst/>
          </a:prstGeom>
        </p:spPr>
      </p:pic>
    </p:spTree>
    <p:extLst>
      <p:ext uri="{BB962C8B-B14F-4D97-AF65-F5344CB8AC3E}">
        <p14:creationId xmlns:p14="http://schemas.microsoft.com/office/powerpoint/2010/main" val="396872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EFF9-B411-4434-8F4C-88CD41032EE9}"/>
              </a:ext>
            </a:extLst>
          </p:cNvPr>
          <p:cNvSpPr>
            <a:spLocks noGrp="1"/>
          </p:cNvSpPr>
          <p:nvPr>
            <p:ph type="title"/>
          </p:nvPr>
        </p:nvSpPr>
        <p:spPr>
          <a:xfrm>
            <a:off x="2015069" y="2500550"/>
            <a:ext cx="8158688" cy="928450"/>
          </a:xfrm>
        </p:spPr>
        <p:txBody>
          <a:bodyPr/>
          <a:lstStyle/>
          <a:p>
            <a:r>
              <a:rPr lang="en-US" dirty="0"/>
              <a:t>Administration</a:t>
            </a:r>
          </a:p>
        </p:txBody>
      </p:sp>
      <p:sp>
        <p:nvSpPr>
          <p:cNvPr id="8" name="Text Placeholder 7">
            <a:extLst>
              <a:ext uri="{FF2B5EF4-FFF2-40B4-BE49-F238E27FC236}">
                <a16:creationId xmlns:a16="http://schemas.microsoft.com/office/drawing/2014/main" id="{C83D1B38-A3BB-4EF9-981C-FB3CDDDDEE39}"/>
              </a:ext>
            </a:extLst>
          </p:cNvPr>
          <p:cNvSpPr>
            <a:spLocks noGrp="1"/>
          </p:cNvSpPr>
          <p:nvPr>
            <p:ph type="body" idx="1"/>
          </p:nvPr>
        </p:nvSpPr>
        <p:spPr>
          <a:xfrm>
            <a:off x="2015067" y="3846051"/>
            <a:ext cx="8158690" cy="1271072"/>
          </a:xfrm>
        </p:spPr>
        <p:txBody>
          <a:bodyPr>
            <a:normAutofit/>
          </a:bodyPr>
          <a:lstStyle/>
          <a:p>
            <a:r>
              <a:rPr lang="en-US" sz="2400" dirty="0">
                <a:latin typeface="+mj-lt"/>
              </a:rPr>
              <a:t>This is a sub heading of the Management section of the project. This is the managerial task that are not included in meeting and planning</a:t>
            </a:r>
            <a:endParaRPr lang="en-US" dirty="0"/>
          </a:p>
        </p:txBody>
      </p:sp>
    </p:spTree>
    <p:extLst>
      <p:ext uri="{BB962C8B-B14F-4D97-AF65-F5344CB8AC3E}">
        <p14:creationId xmlns:p14="http://schemas.microsoft.com/office/powerpoint/2010/main" val="3037221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4CEC-31EB-464C-985F-55E331559142}"/>
              </a:ext>
            </a:extLst>
          </p:cNvPr>
          <p:cNvSpPr>
            <a:spLocks noGrp="1"/>
          </p:cNvSpPr>
          <p:nvPr>
            <p:ph type="title"/>
          </p:nvPr>
        </p:nvSpPr>
        <p:spPr>
          <a:xfrm>
            <a:off x="313668" y="2335172"/>
            <a:ext cx="3854528" cy="1278466"/>
          </a:xfrm>
        </p:spPr>
        <p:txBody>
          <a:bodyPr>
            <a:normAutofit/>
          </a:bodyPr>
          <a:lstStyle/>
          <a:p>
            <a:r>
              <a:rPr lang="en-US" sz="2800" dirty="0"/>
              <a:t>Business Case</a:t>
            </a:r>
          </a:p>
        </p:txBody>
      </p:sp>
      <p:pic>
        <p:nvPicPr>
          <p:cNvPr id="14" name="Content Placeholder 13">
            <a:extLst>
              <a:ext uri="{FF2B5EF4-FFF2-40B4-BE49-F238E27FC236}">
                <a16:creationId xmlns:a16="http://schemas.microsoft.com/office/drawing/2014/main" id="{030EE49F-EE55-4386-BEF2-4E350D5FB5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12783" y="778352"/>
            <a:ext cx="7065549" cy="5670573"/>
          </a:xfrm>
        </p:spPr>
      </p:pic>
    </p:spTree>
    <p:extLst>
      <p:ext uri="{BB962C8B-B14F-4D97-AF65-F5344CB8AC3E}">
        <p14:creationId xmlns:p14="http://schemas.microsoft.com/office/powerpoint/2010/main" val="3199255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4CEC-31EB-464C-985F-55E331559142}"/>
              </a:ext>
            </a:extLst>
          </p:cNvPr>
          <p:cNvSpPr>
            <a:spLocks noGrp="1"/>
          </p:cNvSpPr>
          <p:nvPr>
            <p:ph type="title"/>
          </p:nvPr>
        </p:nvSpPr>
        <p:spPr>
          <a:xfrm>
            <a:off x="135467" y="1151471"/>
            <a:ext cx="4396395" cy="2277529"/>
          </a:xfrm>
        </p:spPr>
        <p:txBody>
          <a:bodyPr>
            <a:normAutofit/>
          </a:bodyPr>
          <a:lstStyle/>
          <a:p>
            <a:r>
              <a:rPr lang="en-US" sz="2800" dirty="0"/>
              <a:t>Project Management Plan</a:t>
            </a:r>
          </a:p>
        </p:txBody>
      </p:sp>
      <p:pic>
        <p:nvPicPr>
          <p:cNvPr id="8" name="Content Placeholder 7" descr="Text&#10;&#10;Description automatically generated">
            <a:extLst>
              <a:ext uri="{FF2B5EF4-FFF2-40B4-BE49-F238E27FC236}">
                <a16:creationId xmlns:a16="http://schemas.microsoft.com/office/drawing/2014/main" id="{09901351-359F-47AE-AF38-8F62E48781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31862" y="-1"/>
            <a:ext cx="7198320" cy="6772961"/>
          </a:xfrm>
        </p:spPr>
      </p:pic>
    </p:spTree>
    <p:extLst>
      <p:ext uri="{BB962C8B-B14F-4D97-AF65-F5344CB8AC3E}">
        <p14:creationId xmlns:p14="http://schemas.microsoft.com/office/powerpoint/2010/main" val="41821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2490-2723-4141-B690-ED4C0F8F800B}"/>
              </a:ext>
            </a:extLst>
          </p:cNvPr>
          <p:cNvSpPr>
            <a:spLocks noGrp="1"/>
          </p:cNvSpPr>
          <p:nvPr>
            <p:ph type="title"/>
          </p:nvPr>
        </p:nvSpPr>
        <p:spPr>
          <a:xfrm>
            <a:off x="2226736" y="1752606"/>
            <a:ext cx="8158688" cy="884062"/>
          </a:xfrm>
        </p:spPr>
        <p:txBody>
          <a:bodyPr/>
          <a:lstStyle/>
          <a:p>
            <a:r>
              <a:rPr lang="en-US" dirty="0"/>
              <a:t>Requirement</a:t>
            </a:r>
          </a:p>
        </p:txBody>
      </p:sp>
      <p:sp>
        <p:nvSpPr>
          <p:cNvPr id="3" name="Text Placeholder 2">
            <a:extLst>
              <a:ext uri="{FF2B5EF4-FFF2-40B4-BE49-F238E27FC236}">
                <a16:creationId xmlns:a16="http://schemas.microsoft.com/office/drawing/2014/main" id="{F143FC35-F303-4C41-8E28-2D1722E547AD}"/>
              </a:ext>
            </a:extLst>
          </p:cNvPr>
          <p:cNvSpPr>
            <a:spLocks noGrp="1"/>
          </p:cNvSpPr>
          <p:nvPr>
            <p:ph type="body" idx="1"/>
          </p:nvPr>
        </p:nvSpPr>
        <p:spPr>
          <a:xfrm>
            <a:off x="2015067" y="3841071"/>
            <a:ext cx="3481754" cy="1551572"/>
          </a:xfrm>
        </p:spPr>
        <p:txBody>
          <a:bodyPr>
            <a:noAutofit/>
          </a:bodyPr>
          <a:lstStyle/>
          <a:p>
            <a:pPr marL="685800" marR="0">
              <a:spcBef>
                <a:spcPts val="0"/>
              </a:spcBef>
              <a:spcAft>
                <a:spcPts val="0"/>
              </a:spcAft>
            </a:pPr>
            <a:r>
              <a:rPr lang="en-US" sz="2000" dirty="0">
                <a:effectLst/>
                <a:latin typeface="+mj-lt"/>
                <a:ea typeface="Times New Roman" panose="02020603050405020304" pitchFamily="18" charset="0"/>
              </a:rPr>
              <a:t>Assumption log</a:t>
            </a:r>
          </a:p>
          <a:p>
            <a:pPr marL="685800" marR="0">
              <a:spcBef>
                <a:spcPts val="0"/>
              </a:spcBef>
              <a:spcAft>
                <a:spcPts val="0"/>
              </a:spcAft>
            </a:pPr>
            <a:r>
              <a:rPr lang="en-US" sz="2000" dirty="0">
                <a:effectLst/>
                <a:latin typeface="+mj-lt"/>
                <a:ea typeface="Times New Roman" panose="02020603050405020304" pitchFamily="18" charset="0"/>
              </a:rPr>
              <a:t>Requirements traceability matrix </a:t>
            </a:r>
          </a:p>
          <a:p>
            <a:pPr marL="685800" marR="0">
              <a:spcBef>
                <a:spcPts val="0"/>
              </a:spcBef>
              <a:spcAft>
                <a:spcPts val="0"/>
              </a:spcAft>
            </a:pPr>
            <a:r>
              <a:rPr lang="en-US" sz="2000" dirty="0">
                <a:effectLst/>
                <a:latin typeface="+mj-lt"/>
                <a:ea typeface="Times New Roman" panose="02020603050405020304" pitchFamily="18" charset="0"/>
              </a:rPr>
              <a:t>Project scope Statement</a:t>
            </a:r>
            <a:endParaRPr lang="en-US" sz="2000" dirty="0">
              <a:latin typeface="+mj-lt"/>
            </a:endParaRPr>
          </a:p>
        </p:txBody>
      </p:sp>
      <p:sp>
        <p:nvSpPr>
          <p:cNvPr id="4" name="Text Placeholder 2">
            <a:extLst>
              <a:ext uri="{FF2B5EF4-FFF2-40B4-BE49-F238E27FC236}">
                <a16:creationId xmlns:a16="http://schemas.microsoft.com/office/drawing/2014/main" id="{FB537E1B-0505-483C-8904-BA915D1032A2}"/>
              </a:ext>
            </a:extLst>
          </p:cNvPr>
          <p:cNvSpPr txBox="1">
            <a:spLocks/>
          </p:cNvSpPr>
          <p:nvPr/>
        </p:nvSpPr>
        <p:spPr>
          <a:xfrm>
            <a:off x="2015067" y="2636668"/>
            <a:ext cx="8158690" cy="954547"/>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4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dirty="0"/>
              <a:t>This is the requirements and what needs to be done for the project to be completed</a:t>
            </a:r>
          </a:p>
        </p:txBody>
      </p:sp>
      <p:sp>
        <p:nvSpPr>
          <p:cNvPr id="5" name="Text Placeholder 2">
            <a:extLst>
              <a:ext uri="{FF2B5EF4-FFF2-40B4-BE49-F238E27FC236}">
                <a16:creationId xmlns:a16="http://schemas.microsoft.com/office/drawing/2014/main" id="{442F3A82-E00F-44B8-9F5D-D5156B28810B}"/>
              </a:ext>
            </a:extLst>
          </p:cNvPr>
          <p:cNvSpPr txBox="1">
            <a:spLocks/>
          </p:cNvSpPr>
          <p:nvPr/>
        </p:nvSpPr>
        <p:spPr>
          <a:xfrm>
            <a:off x="6094412" y="3846051"/>
            <a:ext cx="3481754" cy="1551572"/>
          </a:xfrm>
          <a:prstGeom prst="rect">
            <a:avLst/>
          </a:prstGeom>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accent1"/>
              </a:buClr>
              <a:buSzPct val="115000"/>
              <a:buFont typeface="Arial"/>
              <a:buNone/>
              <a:defRPr sz="24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marL="685800">
              <a:spcBef>
                <a:spcPts val="0"/>
              </a:spcBef>
              <a:spcAft>
                <a:spcPts val="0"/>
              </a:spcAft>
            </a:pPr>
            <a:r>
              <a:rPr lang="en-US" sz="2000" dirty="0">
                <a:latin typeface="+mj-lt"/>
                <a:ea typeface="Times New Roman" panose="02020603050405020304" pitchFamily="18" charset="0"/>
              </a:rPr>
              <a:t>Contract</a:t>
            </a:r>
            <a:endParaRPr lang="en-US" sz="2000" dirty="0">
              <a:latin typeface="+mj-lt"/>
            </a:endParaRPr>
          </a:p>
        </p:txBody>
      </p:sp>
    </p:spTree>
    <p:extLst>
      <p:ext uri="{BB962C8B-B14F-4D97-AF65-F5344CB8AC3E}">
        <p14:creationId xmlns:p14="http://schemas.microsoft.com/office/powerpoint/2010/main" val="2926629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E657-C064-4736-BA7C-A1B8A6D5CD0D}"/>
              </a:ext>
            </a:extLst>
          </p:cNvPr>
          <p:cNvSpPr>
            <a:spLocks noGrp="1"/>
          </p:cNvSpPr>
          <p:nvPr>
            <p:ph type="title"/>
          </p:nvPr>
        </p:nvSpPr>
        <p:spPr>
          <a:xfrm>
            <a:off x="4401346" y="323294"/>
            <a:ext cx="3854528" cy="398601"/>
          </a:xfrm>
        </p:spPr>
        <p:txBody>
          <a:bodyPr>
            <a:noAutofit/>
          </a:bodyPr>
          <a:lstStyle/>
          <a:p>
            <a:r>
              <a:rPr lang="en-US" sz="2800" dirty="0"/>
              <a:t>Assumption Log</a:t>
            </a:r>
          </a:p>
        </p:txBody>
      </p:sp>
      <p:pic>
        <p:nvPicPr>
          <p:cNvPr id="6" name="Content Placeholder 5">
            <a:extLst>
              <a:ext uri="{FF2B5EF4-FFF2-40B4-BE49-F238E27FC236}">
                <a16:creationId xmlns:a16="http://schemas.microsoft.com/office/drawing/2014/main" id="{018900ED-7A70-4B1E-8209-337CADA39B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7022" y="2584179"/>
            <a:ext cx="9065027" cy="4025167"/>
          </a:xfrm>
        </p:spPr>
      </p:pic>
      <p:sp>
        <p:nvSpPr>
          <p:cNvPr id="4" name="Text Placeholder 3">
            <a:extLst>
              <a:ext uri="{FF2B5EF4-FFF2-40B4-BE49-F238E27FC236}">
                <a16:creationId xmlns:a16="http://schemas.microsoft.com/office/drawing/2014/main" id="{1C963C6D-B55F-46DF-92D5-8CD56BDA8CE4}"/>
              </a:ext>
            </a:extLst>
          </p:cNvPr>
          <p:cNvSpPr>
            <a:spLocks noGrp="1"/>
          </p:cNvSpPr>
          <p:nvPr>
            <p:ph type="body" sz="half" idx="2"/>
          </p:nvPr>
        </p:nvSpPr>
        <p:spPr>
          <a:xfrm>
            <a:off x="3805612" y="969688"/>
            <a:ext cx="3854528" cy="1278466"/>
          </a:xfrm>
        </p:spPr>
        <p:txBody>
          <a:bodyPr>
            <a:normAutofit fontScale="92500" lnSpcReduction="10000"/>
          </a:bodyPr>
          <a:lstStyle/>
          <a:p>
            <a:r>
              <a:rPr lang="en-US" sz="1800" dirty="0">
                <a:effectLst/>
                <a:latin typeface="Times New Roman" panose="02020603050405020304" pitchFamily="18" charset="0"/>
                <a:ea typeface="SimSun" panose="02010600030101010101" pitchFamily="2" charset="-122"/>
              </a:rPr>
              <a:t>This is a document where the project managers state the assumptions and preconformed or to be confirmed hypothesis that affect the final product and the build process.</a:t>
            </a:r>
            <a:endParaRPr lang="en-US" dirty="0"/>
          </a:p>
        </p:txBody>
      </p:sp>
    </p:spTree>
    <p:extLst>
      <p:ext uri="{BB962C8B-B14F-4D97-AF65-F5344CB8AC3E}">
        <p14:creationId xmlns:p14="http://schemas.microsoft.com/office/powerpoint/2010/main" val="226442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1C86-587B-455C-84E0-EA557904F75D}"/>
              </a:ext>
            </a:extLst>
          </p:cNvPr>
          <p:cNvSpPr>
            <a:spLocks noGrp="1"/>
          </p:cNvSpPr>
          <p:nvPr>
            <p:ph type="title"/>
          </p:nvPr>
        </p:nvSpPr>
        <p:spPr>
          <a:xfrm>
            <a:off x="253258" y="2074336"/>
            <a:ext cx="3953933" cy="1871129"/>
          </a:xfrm>
        </p:spPr>
        <p:txBody>
          <a:bodyPr>
            <a:normAutofit/>
          </a:bodyPr>
          <a:lstStyle/>
          <a:p>
            <a:r>
              <a:rPr lang="en-US" sz="2800" dirty="0">
                <a:effectLst/>
                <a:latin typeface="+mj-lt"/>
                <a:ea typeface="Times New Roman" panose="02020603050405020304" pitchFamily="18" charset="0"/>
              </a:rPr>
              <a:t>Requirements Traceability Matrix</a:t>
            </a:r>
            <a:endParaRPr lang="en-US" sz="2400" dirty="0"/>
          </a:p>
        </p:txBody>
      </p:sp>
      <p:pic>
        <p:nvPicPr>
          <p:cNvPr id="6" name="Content Placeholder 5">
            <a:extLst>
              <a:ext uri="{FF2B5EF4-FFF2-40B4-BE49-F238E27FC236}">
                <a16:creationId xmlns:a16="http://schemas.microsoft.com/office/drawing/2014/main" id="{B65537F7-1788-4C02-A904-4D9580A3F1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04233" y="860084"/>
            <a:ext cx="7434509" cy="5717179"/>
          </a:xfrm>
        </p:spPr>
      </p:pic>
    </p:spTree>
    <p:extLst>
      <p:ext uri="{BB962C8B-B14F-4D97-AF65-F5344CB8AC3E}">
        <p14:creationId xmlns:p14="http://schemas.microsoft.com/office/powerpoint/2010/main" val="2817377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E74B-96D0-4CC2-B0EE-07FCD4D0866D}"/>
              </a:ext>
            </a:extLst>
          </p:cNvPr>
          <p:cNvSpPr>
            <a:spLocks noGrp="1"/>
          </p:cNvSpPr>
          <p:nvPr>
            <p:ph type="title"/>
          </p:nvPr>
        </p:nvSpPr>
        <p:spPr>
          <a:xfrm>
            <a:off x="264909" y="1981204"/>
            <a:ext cx="4851399" cy="1447796"/>
          </a:xfrm>
        </p:spPr>
        <p:txBody>
          <a:bodyPr>
            <a:normAutofit/>
          </a:bodyPr>
          <a:lstStyle/>
          <a:p>
            <a:r>
              <a:rPr lang="en-US" sz="2800" dirty="0"/>
              <a:t>Project Scope Statement</a:t>
            </a:r>
          </a:p>
        </p:txBody>
      </p:sp>
      <p:pic>
        <p:nvPicPr>
          <p:cNvPr id="6" name="Content Placeholder 5">
            <a:extLst>
              <a:ext uri="{FF2B5EF4-FFF2-40B4-BE49-F238E27FC236}">
                <a16:creationId xmlns:a16="http://schemas.microsoft.com/office/drawing/2014/main" id="{2CBAB5C7-69E4-425B-A115-9788CDB71E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31862" y="689717"/>
            <a:ext cx="7395229" cy="5775251"/>
          </a:xfrm>
        </p:spPr>
      </p:pic>
    </p:spTree>
    <p:extLst>
      <p:ext uri="{BB962C8B-B14F-4D97-AF65-F5344CB8AC3E}">
        <p14:creationId xmlns:p14="http://schemas.microsoft.com/office/powerpoint/2010/main" val="274282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E74B-96D0-4CC2-B0EE-07FCD4D0866D}"/>
              </a:ext>
            </a:extLst>
          </p:cNvPr>
          <p:cNvSpPr>
            <a:spLocks noGrp="1"/>
          </p:cNvSpPr>
          <p:nvPr>
            <p:ph type="title"/>
          </p:nvPr>
        </p:nvSpPr>
        <p:spPr>
          <a:xfrm>
            <a:off x="279401" y="2150534"/>
            <a:ext cx="3854528" cy="1278466"/>
          </a:xfrm>
        </p:spPr>
        <p:txBody>
          <a:bodyPr>
            <a:normAutofit/>
          </a:bodyPr>
          <a:lstStyle/>
          <a:p>
            <a:r>
              <a:rPr lang="en-US" sz="3200" dirty="0"/>
              <a:t>Contract</a:t>
            </a:r>
          </a:p>
        </p:txBody>
      </p:sp>
      <p:pic>
        <p:nvPicPr>
          <p:cNvPr id="8" name="Content Placeholder 7">
            <a:extLst>
              <a:ext uri="{FF2B5EF4-FFF2-40B4-BE49-F238E27FC236}">
                <a16:creationId xmlns:a16="http://schemas.microsoft.com/office/drawing/2014/main" id="{EFD259DE-5B4A-4432-B6D7-69CB5AA0BD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31862" y="481438"/>
            <a:ext cx="7483675" cy="5895124"/>
          </a:xfrm>
        </p:spPr>
      </p:pic>
    </p:spTree>
    <p:extLst>
      <p:ext uri="{BB962C8B-B14F-4D97-AF65-F5344CB8AC3E}">
        <p14:creationId xmlns:p14="http://schemas.microsoft.com/office/powerpoint/2010/main" val="1100805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2490-2723-4141-B690-ED4C0F8F800B}"/>
              </a:ext>
            </a:extLst>
          </p:cNvPr>
          <p:cNvSpPr>
            <a:spLocks noGrp="1"/>
          </p:cNvSpPr>
          <p:nvPr>
            <p:ph type="title"/>
          </p:nvPr>
        </p:nvSpPr>
        <p:spPr>
          <a:xfrm>
            <a:off x="2432164" y="1742327"/>
            <a:ext cx="8158688" cy="884062"/>
          </a:xfrm>
        </p:spPr>
        <p:txBody>
          <a:bodyPr/>
          <a:lstStyle/>
          <a:p>
            <a:r>
              <a:rPr lang="en-US" dirty="0"/>
              <a:t>Construct</a:t>
            </a:r>
          </a:p>
        </p:txBody>
      </p:sp>
      <p:sp>
        <p:nvSpPr>
          <p:cNvPr id="3" name="Text Placeholder 2">
            <a:extLst>
              <a:ext uri="{FF2B5EF4-FFF2-40B4-BE49-F238E27FC236}">
                <a16:creationId xmlns:a16="http://schemas.microsoft.com/office/drawing/2014/main" id="{F143FC35-F303-4C41-8E28-2D1722E547AD}"/>
              </a:ext>
            </a:extLst>
          </p:cNvPr>
          <p:cNvSpPr>
            <a:spLocks noGrp="1"/>
          </p:cNvSpPr>
          <p:nvPr>
            <p:ph type="body" idx="1"/>
          </p:nvPr>
        </p:nvSpPr>
        <p:spPr>
          <a:xfrm>
            <a:off x="1686592" y="3846051"/>
            <a:ext cx="8256397" cy="1551572"/>
          </a:xfrm>
        </p:spPr>
        <p:txBody>
          <a:bodyPr>
            <a:noAutofit/>
          </a:bodyPr>
          <a:lstStyle/>
          <a:p>
            <a:pPr marL="685800" marR="0">
              <a:spcBef>
                <a:spcPts val="0"/>
              </a:spcBef>
              <a:spcAft>
                <a:spcPts val="0"/>
              </a:spcAft>
            </a:pPr>
            <a:r>
              <a:rPr lang="en-US" sz="2000" dirty="0">
                <a:effectLst/>
                <a:latin typeface="+mj-lt"/>
                <a:ea typeface="Times New Roman" panose="02020603050405020304" pitchFamily="18" charset="0"/>
              </a:rPr>
              <a:t>Milestone List</a:t>
            </a:r>
          </a:p>
          <a:p>
            <a:pPr marL="685800" marR="0">
              <a:spcBef>
                <a:spcPts val="0"/>
              </a:spcBef>
              <a:spcAft>
                <a:spcPts val="0"/>
              </a:spcAft>
            </a:pPr>
            <a:r>
              <a:rPr lang="en-US" sz="2000" dirty="0">
                <a:effectLst/>
                <a:latin typeface="+mj-lt"/>
                <a:ea typeface="Times New Roman" panose="02020603050405020304" pitchFamily="18" charset="0"/>
              </a:rPr>
              <a:t>Milestone Report</a:t>
            </a:r>
          </a:p>
        </p:txBody>
      </p:sp>
      <p:sp>
        <p:nvSpPr>
          <p:cNvPr id="4" name="Text Placeholder 2">
            <a:extLst>
              <a:ext uri="{FF2B5EF4-FFF2-40B4-BE49-F238E27FC236}">
                <a16:creationId xmlns:a16="http://schemas.microsoft.com/office/drawing/2014/main" id="{FB537E1B-0505-483C-8904-BA915D1032A2}"/>
              </a:ext>
            </a:extLst>
          </p:cNvPr>
          <p:cNvSpPr txBox="1">
            <a:spLocks/>
          </p:cNvSpPr>
          <p:nvPr/>
        </p:nvSpPr>
        <p:spPr>
          <a:xfrm>
            <a:off x="1784299" y="2834936"/>
            <a:ext cx="8158690" cy="954547"/>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4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dirty="0"/>
              <a:t>This is the process by which the team creates the projects </a:t>
            </a:r>
          </a:p>
        </p:txBody>
      </p:sp>
      <p:sp>
        <p:nvSpPr>
          <p:cNvPr id="5" name="Rectangle 4">
            <a:extLst>
              <a:ext uri="{FF2B5EF4-FFF2-40B4-BE49-F238E27FC236}">
                <a16:creationId xmlns:a16="http://schemas.microsoft.com/office/drawing/2014/main" id="{1C1F119C-624D-4C19-BEBB-2F5D5AAA0030}"/>
              </a:ext>
            </a:extLst>
          </p:cNvPr>
          <p:cNvSpPr/>
          <p:nvPr/>
        </p:nvSpPr>
        <p:spPr>
          <a:xfrm>
            <a:off x="417095" y="200526"/>
            <a:ext cx="1716505" cy="1297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29"/>
          </a:p>
        </p:txBody>
      </p:sp>
    </p:spTree>
    <p:extLst>
      <p:ext uri="{BB962C8B-B14F-4D97-AF65-F5344CB8AC3E}">
        <p14:creationId xmlns:p14="http://schemas.microsoft.com/office/powerpoint/2010/main" val="2011609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E74B-96D0-4CC2-B0EE-07FCD4D0866D}"/>
              </a:ext>
            </a:extLst>
          </p:cNvPr>
          <p:cNvSpPr>
            <a:spLocks noGrp="1"/>
          </p:cNvSpPr>
          <p:nvPr>
            <p:ph type="title"/>
          </p:nvPr>
        </p:nvSpPr>
        <p:spPr>
          <a:xfrm>
            <a:off x="164437" y="2479576"/>
            <a:ext cx="3854528" cy="1278466"/>
          </a:xfrm>
        </p:spPr>
        <p:txBody>
          <a:bodyPr>
            <a:normAutofit/>
          </a:bodyPr>
          <a:lstStyle/>
          <a:p>
            <a:r>
              <a:rPr lang="en-US" sz="3200" dirty="0"/>
              <a:t>Milestone List</a:t>
            </a:r>
          </a:p>
        </p:txBody>
      </p:sp>
      <p:pic>
        <p:nvPicPr>
          <p:cNvPr id="8" name="Content Placeholder 7">
            <a:extLst>
              <a:ext uri="{FF2B5EF4-FFF2-40B4-BE49-F238E27FC236}">
                <a16:creationId xmlns:a16="http://schemas.microsoft.com/office/drawing/2014/main" id="{15B58364-6BA8-46F5-803F-C005A52CF0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68024" y="1473199"/>
            <a:ext cx="8259539" cy="4154014"/>
          </a:xfrm>
        </p:spPr>
      </p:pic>
    </p:spTree>
    <p:extLst>
      <p:ext uri="{BB962C8B-B14F-4D97-AF65-F5344CB8AC3E}">
        <p14:creationId xmlns:p14="http://schemas.microsoft.com/office/powerpoint/2010/main" val="350767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EFF9-B411-4434-8F4C-88CD41032EE9}"/>
              </a:ext>
            </a:extLst>
          </p:cNvPr>
          <p:cNvSpPr>
            <a:spLocks noGrp="1"/>
          </p:cNvSpPr>
          <p:nvPr>
            <p:ph type="title"/>
          </p:nvPr>
        </p:nvSpPr>
        <p:spPr>
          <a:xfrm>
            <a:off x="2015069" y="1752606"/>
            <a:ext cx="8158688" cy="928450"/>
          </a:xfrm>
        </p:spPr>
        <p:txBody>
          <a:bodyPr/>
          <a:lstStyle/>
          <a:p>
            <a:r>
              <a:rPr lang="en-US"/>
              <a:t>Management</a:t>
            </a:r>
            <a:endParaRPr lang="en-US" dirty="0"/>
          </a:p>
        </p:txBody>
      </p:sp>
      <p:sp>
        <p:nvSpPr>
          <p:cNvPr id="3" name="Text Placeholder 2">
            <a:extLst>
              <a:ext uri="{FF2B5EF4-FFF2-40B4-BE49-F238E27FC236}">
                <a16:creationId xmlns:a16="http://schemas.microsoft.com/office/drawing/2014/main" id="{6466E577-52AD-4994-BAD0-FDA6A54C29BA}"/>
              </a:ext>
            </a:extLst>
          </p:cNvPr>
          <p:cNvSpPr>
            <a:spLocks noGrp="1"/>
          </p:cNvSpPr>
          <p:nvPr>
            <p:ph type="body" idx="1"/>
          </p:nvPr>
        </p:nvSpPr>
        <p:spPr>
          <a:xfrm>
            <a:off x="2330870" y="3846048"/>
            <a:ext cx="3154810" cy="2013211"/>
          </a:xfrm>
        </p:spPr>
        <p:txBody>
          <a:bodyPr>
            <a:normAutofit lnSpcReduction="10000"/>
          </a:bodyPr>
          <a:lstStyle/>
          <a:p>
            <a:r>
              <a:rPr lang="en-US" sz="2100"/>
              <a:t>Kickoff Meeting</a:t>
            </a:r>
          </a:p>
          <a:p>
            <a:r>
              <a:rPr lang="en-US" sz="2100"/>
              <a:t>Stakeholder management</a:t>
            </a:r>
          </a:p>
          <a:p>
            <a:r>
              <a:rPr lang="en-US" sz="2100"/>
              <a:t>Project Charter</a:t>
            </a:r>
          </a:p>
          <a:p>
            <a:r>
              <a:rPr lang="en-US" sz="2100"/>
              <a:t>Project Scope</a:t>
            </a:r>
          </a:p>
          <a:p>
            <a:endParaRPr lang="en-US" dirty="0"/>
          </a:p>
        </p:txBody>
      </p:sp>
      <p:sp>
        <p:nvSpPr>
          <p:cNvPr id="4" name="Text Placeholder 2">
            <a:extLst>
              <a:ext uri="{FF2B5EF4-FFF2-40B4-BE49-F238E27FC236}">
                <a16:creationId xmlns:a16="http://schemas.microsoft.com/office/drawing/2014/main" id="{8300B6B6-52D4-4C1A-8476-E7D962D903C8}"/>
              </a:ext>
            </a:extLst>
          </p:cNvPr>
          <p:cNvSpPr txBox="1">
            <a:spLocks/>
          </p:cNvSpPr>
          <p:nvPr/>
        </p:nvSpPr>
        <p:spPr>
          <a:xfrm>
            <a:off x="1865626" y="2837424"/>
            <a:ext cx="8158690" cy="852257"/>
          </a:xfrm>
          <a:prstGeom prst="rect">
            <a:avLst/>
          </a:prstGeom>
        </p:spPr>
        <p:txBody>
          <a:bodyPr vert="horz" lIns="91440" tIns="45720" rIns="91440" bIns="45720" rtlCol="0" anchor="t">
            <a:normAutofit fontScale="92500" lnSpcReduction="20000"/>
          </a:bodyPr>
          <a:lstStyle>
            <a:lvl1pPr marL="0" indent="0" algn="ctr" defTabSz="457200" rtl="0" eaLnBrk="1" latinLnBrk="0" hangingPunct="1">
              <a:spcBef>
                <a:spcPct val="20000"/>
              </a:spcBef>
              <a:spcAft>
                <a:spcPts val="600"/>
              </a:spcAft>
              <a:buClr>
                <a:schemeClr val="accent1"/>
              </a:buClr>
              <a:buSzPct val="115000"/>
              <a:buFont typeface="Arial"/>
              <a:buNone/>
              <a:defRPr sz="24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sz="1900">
                <a:latin typeface="+mj-lt"/>
              </a:rPr>
              <a:t>The initial phase of the project, t</a:t>
            </a:r>
            <a:r>
              <a:rPr lang="en-US" sz="1900">
                <a:effectLst/>
                <a:latin typeface="+mj-lt"/>
                <a:ea typeface="SimSun" panose="02010600030101010101" pitchFamily="2" charset="-122"/>
              </a:rPr>
              <a:t>his is the series of process with the intention of keep the project on track with the shareholders expectations and different goals and plans.</a:t>
            </a:r>
            <a:endParaRPr lang="en-US" sz="1900">
              <a:latin typeface="+mj-lt"/>
            </a:endParaRPr>
          </a:p>
          <a:p>
            <a:endParaRPr lang="en-US" dirty="0"/>
          </a:p>
        </p:txBody>
      </p:sp>
      <p:sp>
        <p:nvSpPr>
          <p:cNvPr id="5" name="Text Placeholder 2">
            <a:extLst>
              <a:ext uri="{FF2B5EF4-FFF2-40B4-BE49-F238E27FC236}">
                <a16:creationId xmlns:a16="http://schemas.microsoft.com/office/drawing/2014/main" id="{1C3F5040-74A8-456B-B40E-6E28442A1168}"/>
              </a:ext>
            </a:extLst>
          </p:cNvPr>
          <p:cNvSpPr txBox="1">
            <a:spLocks/>
          </p:cNvSpPr>
          <p:nvPr/>
        </p:nvSpPr>
        <p:spPr>
          <a:xfrm>
            <a:off x="6706320" y="3846048"/>
            <a:ext cx="3154810" cy="2013211"/>
          </a:xfrm>
          <a:prstGeom prst="rect">
            <a:avLst/>
          </a:prstGeom>
        </p:spPr>
        <p:txBody>
          <a:bodyPr vert="horz" lIns="91440" tIns="45720" rIns="91440" bIns="45720" rtlCol="0" anchor="t">
            <a:normAutofit lnSpcReduction="10000"/>
          </a:bodyPr>
          <a:lstStyle>
            <a:lvl1pPr marL="0" indent="0" algn="ctr" defTabSz="457200" rtl="0" eaLnBrk="1" latinLnBrk="0" hangingPunct="1">
              <a:spcBef>
                <a:spcPct val="20000"/>
              </a:spcBef>
              <a:spcAft>
                <a:spcPts val="600"/>
              </a:spcAft>
              <a:buClr>
                <a:schemeClr val="accent1"/>
              </a:buClr>
              <a:buSzPct val="115000"/>
              <a:buFont typeface="Arial"/>
              <a:buNone/>
              <a:defRPr sz="24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sz="2100"/>
              <a:t>Project Management Plan</a:t>
            </a:r>
          </a:p>
          <a:p>
            <a:r>
              <a:rPr lang="en-US" sz="2100"/>
              <a:t>Business Case</a:t>
            </a:r>
          </a:p>
          <a:p>
            <a:r>
              <a:rPr lang="en-US" sz="2100"/>
              <a:t>Staffing Management Plan</a:t>
            </a:r>
          </a:p>
          <a:p>
            <a:endParaRPr lang="en-US" dirty="0"/>
          </a:p>
        </p:txBody>
      </p:sp>
    </p:spTree>
    <p:extLst>
      <p:ext uri="{BB962C8B-B14F-4D97-AF65-F5344CB8AC3E}">
        <p14:creationId xmlns:p14="http://schemas.microsoft.com/office/powerpoint/2010/main" val="863565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E74B-96D0-4CC2-B0EE-07FCD4D0866D}"/>
              </a:ext>
            </a:extLst>
          </p:cNvPr>
          <p:cNvSpPr>
            <a:spLocks noGrp="1"/>
          </p:cNvSpPr>
          <p:nvPr>
            <p:ph type="title"/>
          </p:nvPr>
        </p:nvSpPr>
        <p:spPr>
          <a:xfrm>
            <a:off x="238404" y="2410144"/>
            <a:ext cx="3854528" cy="1278466"/>
          </a:xfrm>
        </p:spPr>
        <p:txBody>
          <a:bodyPr>
            <a:noAutofit/>
          </a:bodyPr>
          <a:lstStyle/>
          <a:p>
            <a:r>
              <a:rPr lang="en-US" sz="3000" dirty="0"/>
              <a:t>Milestone Report</a:t>
            </a:r>
          </a:p>
        </p:txBody>
      </p:sp>
      <p:pic>
        <p:nvPicPr>
          <p:cNvPr id="7" name="Content Placeholder 6">
            <a:extLst>
              <a:ext uri="{FF2B5EF4-FFF2-40B4-BE49-F238E27FC236}">
                <a16:creationId xmlns:a16="http://schemas.microsoft.com/office/drawing/2014/main" id="{78B0D7F1-2EEE-4D74-BE91-40ECC036FD4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94134" y="1489374"/>
            <a:ext cx="8777995" cy="3879252"/>
          </a:xfrm>
        </p:spPr>
      </p:pic>
    </p:spTree>
    <p:extLst>
      <p:ext uri="{BB962C8B-B14F-4D97-AF65-F5344CB8AC3E}">
        <p14:creationId xmlns:p14="http://schemas.microsoft.com/office/powerpoint/2010/main" val="1301818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2490-2723-4141-B690-ED4C0F8F800B}"/>
              </a:ext>
            </a:extLst>
          </p:cNvPr>
          <p:cNvSpPr>
            <a:spLocks noGrp="1"/>
          </p:cNvSpPr>
          <p:nvPr>
            <p:ph type="title"/>
          </p:nvPr>
        </p:nvSpPr>
        <p:spPr>
          <a:xfrm>
            <a:off x="2191532" y="1696459"/>
            <a:ext cx="8158688" cy="884062"/>
          </a:xfrm>
        </p:spPr>
        <p:txBody>
          <a:bodyPr/>
          <a:lstStyle/>
          <a:p>
            <a:r>
              <a:rPr lang="en-US" dirty="0"/>
              <a:t>Integration and Testing</a:t>
            </a:r>
          </a:p>
        </p:txBody>
      </p:sp>
      <p:sp>
        <p:nvSpPr>
          <p:cNvPr id="3" name="Text Placeholder 2">
            <a:extLst>
              <a:ext uri="{FF2B5EF4-FFF2-40B4-BE49-F238E27FC236}">
                <a16:creationId xmlns:a16="http://schemas.microsoft.com/office/drawing/2014/main" id="{F143FC35-F303-4C41-8E28-2D1722E547AD}"/>
              </a:ext>
            </a:extLst>
          </p:cNvPr>
          <p:cNvSpPr>
            <a:spLocks noGrp="1"/>
          </p:cNvSpPr>
          <p:nvPr>
            <p:ph type="body" idx="1"/>
          </p:nvPr>
        </p:nvSpPr>
        <p:spPr>
          <a:xfrm>
            <a:off x="1582319" y="3364788"/>
            <a:ext cx="8256397" cy="1551572"/>
          </a:xfrm>
        </p:spPr>
        <p:txBody>
          <a:bodyPr>
            <a:noAutofit/>
          </a:bodyPr>
          <a:lstStyle/>
          <a:p>
            <a:pPr marL="685800" marR="0">
              <a:spcBef>
                <a:spcPts val="0"/>
              </a:spcBef>
              <a:spcAft>
                <a:spcPts val="0"/>
              </a:spcAft>
            </a:pPr>
            <a:r>
              <a:rPr lang="en-US" sz="2000" dirty="0">
                <a:effectLst/>
                <a:latin typeface="+mj-lt"/>
                <a:ea typeface="Times New Roman" panose="02020603050405020304" pitchFamily="18" charset="0"/>
              </a:rPr>
              <a:t>Quality metrics</a:t>
            </a:r>
          </a:p>
          <a:p>
            <a:pPr marL="685800" marR="0">
              <a:spcBef>
                <a:spcPts val="0"/>
              </a:spcBef>
              <a:spcAft>
                <a:spcPts val="0"/>
              </a:spcAft>
            </a:pPr>
            <a:r>
              <a:rPr lang="en-US" sz="2000" dirty="0">
                <a:effectLst/>
                <a:latin typeface="+mj-lt"/>
                <a:ea typeface="Times New Roman" panose="02020603050405020304" pitchFamily="18" charset="0"/>
              </a:rPr>
              <a:t>Risk Register</a:t>
            </a:r>
            <a:endParaRPr lang="en-US" sz="2000" dirty="0">
              <a:latin typeface="+mj-lt"/>
            </a:endParaRPr>
          </a:p>
        </p:txBody>
      </p:sp>
      <p:sp>
        <p:nvSpPr>
          <p:cNvPr id="4" name="Text Placeholder 2">
            <a:extLst>
              <a:ext uri="{FF2B5EF4-FFF2-40B4-BE49-F238E27FC236}">
                <a16:creationId xmlns:a16="http://schemas.microsoft.com/office/drawing/2014/main" id="{FB537E1B-0505-483C-8904-BA915D1032A2}"/>
              </a:ext>
            </a:extLst>
          </p:cNvPr>
          <p:cNvSpPr txBox="1">
            <a:spLocks/>
          </p:cNvSpPr>
          <p:nvPr/>
        </p:nvSpPr>
        <p:spPr>
          <a:xfrm>
            <a:off x="-511565" y="2736012"/>
            <a:ext cx="8158690" cy="954547"/>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4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dirty="0"/>
              <a:t>This is the process </a:t>
            </a:r>
          </a:p>
        </p:txBody>
      </p:sp>
    </p:spTree>
    <p:extLst>
      <p:ext uri="{BB962C8B-B14F-4D97-AF65-F5344CB8AC3E}">
        <p14:creationId xmlns:p14="http://schemas.microsoft.com/office/powerpoint/2010/main" val="4025861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E74B-96D0-4CC2-B0EE-07FCD4D0866D}"/>
              </a:ext>
            </a:extLst>
          </p:cNvPr>
          <p:cNvSpPr>
            <a:spLocks noGrp="1"/>
          </p:cNvSpPr>
          <p:nvPr>
            <p:ph type="title"/>
          </p:nvPr>
        </p:nvSpPr>
        <p:spPr>
          <a:xfrm>
            <a:off x="677334" y="2234323"/>
            <a:ext cx="3854528" cy="1278466"/>
          </a:xfrm>
        </p:spPr>
        <p:txBody>
          <a:bodyPr>
            <a:normAutofit/>
          </a:bodyPr>
          <a:lstStyle/>
          <a:p>
            <a:r>
              <a:rPr lang="en-US" sz="3200" dirty="0"/>
              <a:t>Quality Metrics</a:t>
            </a:r>
          </a:p>
        </p:txBody>
      </p:sp>
      <p:pic>
        <p:nvPicPr>
          <p:cNvPr id="8" name="Content Placeholder 7">
            <a:extLst>
              <a:ext uri="{FF2B5EF4-FFF2-40B4-BE49-F238E27FC236}">
                <a16:creationId xmlns:a16="http://schemas.microsoft.com/office/drawing/2014/main" id="{D06B51F5-4B68-4FF8-B377-ED77AB30DD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31862" y="769158"/>
            <a:ext cx="7419192" cy="5487263"/>
          </a:xfrm>
        </p:spPr>
      </p:pic>
    </p:spTree>
    <p:extLst>
      <p:ext uri="{BB962C8B-B14F-4D97-AF65-F5344CB8AC3E}">
        <p14:creationId xmlns:p14="http://schemas.microsoft.com/office/powerpoint/2010/main" val="33545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2490-2723-4141-B690-ED4C0F8F800B}"/>
              </a:ext>
            </a:extLst>
          </p:cNvPr>
          <p:cNvSpPr>
            <a:spLocks noGrp="1"/>
          </p:cNvSpPr>
          <p:nvPr>
            <p:ph type="title"/>
          </p:nvPr>
        </p:nvSpPr>
        <p:spPr>
          <a:xfrm>
            <a:off x="2015069" y="1752606"/>
            <a:ext cx="8158688" cy="884062"/>
          </a:xfrm>
        </p:spPr>
        <p:txBody>
          <a:bodyPr/>
          <a:lstStyle/>
          <a:p>
            <a:r>
              <a:rPr lang="en-US" dirty="0"/>
              <a:t>Closing</a:t>
            </a:r>
          </a:p>
        </p:txBody>
      </p:sp>
      <p:sp>
        <p:nvSpPr>
          <p:cNvPr id="3" name="Text Placeholder 2">
            <a:extLst>
              <a:ext uri="{FF2B5EF4-FFF2-40B4-BE49-F238E27FC236}">
                <a16:creationId xmlns:a16="http://schemas.microsoft.com/office/drawing/2014/main" id="{F143FC35-F303-4C41-8E28-2D1722E547AD}"/>
              </a:ext>
            </a:extLst>
          </p:cNvPr>
          <p:cNvSpPr>
            <a:spLocks noGrp="1"/>
          </p:cNvSpPr>
          <p:nvPr>
            <p:ph type="body" idx="1"/>
          </p:nvPr>
        </p:nvSpPr>
        <p:spPr>
          <a:xfrm>
            <a:off x="1381792" y="3591215"/>
            <a:ext cx="8256397" cy="1551572"/>
          </a:xfrm>
        </p:spPr>
        <p:txBody>
          <a:bodyPr>
            <a:noAutofit/>
          </a:bodyPr>
          <a:lstStyle/>
          <a:p>
            <a:pPr marL="685800" marR="0">
              <a:spcBef>
                <a:spcPts val="0"/>
              </a:spcBef>
              <a:spcAft>
                <a:spcPts val="0"/>
              </a:spcAft>
            </a:pPr>
            <a:r>
              <a:rPr lang="en-US" sz="2000" dirty="0">
                <a:effectLst/>
                <a:latin typeface="+mj-lt"/>
                <a:ea typeface="Times New Roman" panose="02020603050405020304" pitchFamily="18" charset="0"/>
              </a:rPr>
              <a:t>Contract closure notice</a:t>
            </a:r>
          </a:p>
          <a:p>
            <a:pPr marL="685800" marR="0">
              <a:spcBef>
                <a:spcPts val="0"/>
              </a:spcBef>
              <a:spcAft>
                <a:spcPts val="0"/>
              </a:spcAft>
            </a:pPr>
            <a:r>
              <a:rPr lang="en-US" sz="2000" dirty="0">
                <a:effectLst/>
                <a:latin typeface="+mj-lt"/>
                <a:ea typeface="Times New Roman" panose="02020603050405020304" pitchFamily="18" charset="0"/>
              </a:rPr>
              <a:t>Deliverable </a:t>
            </a:r>
            <a:r>
              <a:rPr lang="en-US" sz="2000" dirty="0">
                <a:latin typeface="+mj-lt"/>
                <a:ea typeface="Times New Roman" panose="02020603050405020304" pitchFamily="18" charset="0"/>
              </a:rPr>
              <a:t>A</a:t>
            </a:r>
            <a:r>
              <a:rPr lang="en-US" sz="2000" dirty="0">
                <a:effectLst/>
                <a:latin typeface="+mj-lt"/>
                <a:ea typeface="Times New Roman" panose="02020603050405020304" pitchFamily="18" charset="0"/>
              </a:rPr>
              <a:t>cceptance form</a:t>
            </a:r>
          </a:p>
        </p:txBody>
      </p:sp>
      <p:sp>
        <p:nvSpPr>
          <p:cNvPr id="4" name="Text Placeholder 2">
            <a:extLst>
              <a:ext uri="{FF2B5EF4-FFF2-40B4-BE49-F238E27FC236}">
                <a16:creationId xmlns:a16="http://schemas.microsoft.com/office/drawing/2014/main" id="{FB537E1B-0505-483C-8904-BA915D1032A2}"/>
              </a:ext>
            </a:extLst>
          </p:cNvPr>
          <p:cNvSpPr txBox="1">
            <a:spLocks/>
          </p:cNvSpPr>
          <p:nvPr/>
        </p:nvSpPr>
        <p:spPr>
          <a:xfrm>
            <a:off x="2015067" y="2708857"/>
            <a:ext cx="8158690" cy="954547"/>
          </a:xfrm>
          <a:prstGeom prst="rect">
            <a:avLst/>
          </a:prstGeom>
        </p:spPr>
        <p:txBody>
          <a:bodyPr vert="horz" lIns="91440" tIns="45720" rIns="91440" bIns="45720" rtlCol="0" anchor="t">
            <a:normAutofit fontScale="92500"/>
          </a:bodyPr>
          <a:lstStyle>
            <a:lvl1pPr marL="0" indent="0" algn="ctr" defTabSz="457200" rtl="0" eaLnBrk="1" latinLnBrk="0" hangingPunct="1">
              <a:spcBef>
                <a:spcPct val="20000"/>
              </a:spcBef>
              <a:spcAft>
                <a:spcPts val="600"/>
              </a:spcAft>
              <a:buClr>
                <a:schemeClr val="accent1"/>
              </a:buClr>
              <a:buSzPct val="115000"/>
              <a:buFont typeface="Arial"/>
              <a:buNone/>
              <a:defRPr sz="24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US" dirty="0"/>
              <a:t>This is the process by which the team and stakeholders initiate the final procedures to declare the project completed </a:t>
            </a:r>
          </a:p>
        </p:txBody>
      </p:sp>
    </p:spTree>
    <p:extLst>
      <p:ext uri="{BB962C8B-B14F-4D97-AF65-F5344CB8AC3E}">
        <p14:creationId xmlns:p14="http://schemas.microsoft.com/office/powerpoint/2010/main" val="1889491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E74B-96D0-4CC2-B0EE-07FCD4D0866D}"/>
              </a:ext>
            </a:extLst>
          </p:cNvPr>
          <p:cNvSpPr>
            <a:spLocks noGrp="1"/>
          </p:cNvSpPr>
          <p:nvPr>
            <p:ph type="title"/>
          </p:nvPr>
        </p:nvSpPr>
        <p:spPr>
          <a:xfrm>
            <a:off x="3535180" y="1022112"/>
            <a:ext cx="3854528" cy="1278466"/>
          </a:xfrm>
        </p:spPr>
        <p:txBody>
          <a:bodyPr/>
          <a:lstStyle/>
          <a:p>
            <a:r>
              <a:rPr lang="en-US" dirty="0"/>
              <a:t>Contract Closure Notice</a:t>
            </a:r>
          </a:p>
        </p:txBody>
      </p:sp>
      <p:pic>
        <p:nvPicPr>
          <p:cNvPr id="7" name="Content Placeholder 6">
            <a:extLst>
              <a:ext uri="{FF2B5EF4-FFF2-40B4-BE49-F238E27FC236}">
                <a16:creationId xmlns:a16="http://schemas.microsoft.com/office/drawing/2014/main" id="{2524C460-9F84-4CDB-A387-DE6C6FCD21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394" y="3544457"/>
            <a:ext cx="8950301" cy="2955637"/>
          </a:xfrm>
        </p:spPr>
      </p:pic>
      <p:sp>
        <p:nvSpPr>
          <p:cNvPr id="4" name="Text Placeholder 3">
            <a:extLst>
              <a:ext uri="{FF2B5EF4-FFF2-40B4-BE49-F238E27FC236}">
                <a16:creationId xmlns:a16="http://schemas.microsoft.com/office/drawing/2014/main" id="{49ADC2ED-6B7C-479B-BC80-6374D8B102D7}"/>
              </a:ext>
            </a:extLst>
          </p:cNvPr>
          <p:cNvSpPr>
            <a:spLocks noGrp="1"/>
          </p:cNvSpPr>
          <p:nvPr>
            <p:ph type="body" sz="half" idx="2"/>
          </p:nvPr>
        </p:nvSpPr>
        <p:spPr>
          <a:xfrm>
            <a:off x="3324281" y="2437827"/>
            <a:ext cx="3854528" cy="2584449"/>
          </a:xfrm>
        </p:spPr>
        <p:txBody>
          <a:bodyPr/>
          <a:lstStyle/>
          <a:p>
            <a:r>
              <a:rPr lang="en-US" sz="1800" dirty="0">
                <a:effectLst/>
                <a:latin typeface="Times New Roman" panose="02020603050405020304" pitchFamily="18" charset="0"/>
                <a:ea typeface="SimSun" panose="02010600030101010101" pitchFamily="2" charset="-122"/>
              </a:rPr>
              <a:t>This document shows the different agreements and statements that are to be upheld as the project is completed</a:t>
            </a:r>
            <a:endParaRPr lang="en-US" dirty="0"/>
          </a:p>
        </p:txBody>
      </p:sp>
    </p:spTree>
    <p:extLst>
      <p:ext uri="{BB962C8B-B14F-4D97-AF65-F5344CB8AC3E}">
        <p14:creationId xmlns:p14="http://schemas.microsoft.com/office/powerpoint/2010/main" val="3010909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E74B-96D0-4CC2-B0EE-07FCD4D0866D}"/>
              </a:ext>
            </a:extLst>
          </p:cNvPr>
          <p:cNvSpPr>
            <a:spLocks noGrp="1"/>
          </p:cNvSpPr>
          <p:nvPr>
            <p:ph type="title"/>
          </p:nvPr>
        </p:nvSpPr>
        <p:spPr>
          <a:xfrm>
            <a:off x="575734" y="2379137"/>
            <a:ext cx="3843866" cy="1507063"/>
          </a:xfrm>
        </p:spPr>
        <p:txBody>
          <a:bodyPr>
            <a:normAutofit/>
          </a:bodyPr>
          <a:lstStyle/>
          <a:p>
            <a:r>
              <a:rPr lang="en-US" sz="2800" dirty="0"/>
              <a:t>Deliverable Acceptance Form</a:t>
            </a:r>
          </a:p>
        </p:txBody>
      </p:sp>
      <p:pic>
        <p:nvPicPr>
          <p:cNvPr id="8" name="Content Placeholder 7">
            <a:extLst>
              <a:ext uri="{FF2B5EF4-FFF2-40B4-BE49-F238E27FC236}">
                <a16:creationId xmlns:a16="http://schemas.microsoft.com/office/drawing/2014/main" id="{14513EB4-1B56-43E0-8BDA-0DD1F756CD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84975" y="859153"/>
            <a:ext cx="6928485" cy="5413309"/>
          </a:xfrm>
        </p:spPr>
      </p:pic>
    </p:spTree>
    <p:extLst>
      <p:ext uri="{BB962C8B-B14F-4D97-AF65-F5344CB8AC3E}">
        <p14:creationId xmlns:p14="http://schemas.microsoft.com/office/powerpoint/2010/main" val="378901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EFF9-B411-4434-8F4C-88CD41032EE9}"/>
              </a:ext>
            </a:extLst>
          </p:cNvPr>
          <p:cNvSpPr>
            <a:spLocks noGrp="1"/>
          </p:cNvSpPr>
          <p:nvPr>
            <p:ph type="title"/>
          </p:nvPr>
        </p:nvSpPr>
        <p:spPr>
          <a:xfrm>
            <a:off x="2015069" y="2500550"/>
            <a:ext cx="8158688" cy="928450"/>
          </a:xfrm>
        </p:spPr>
        <p:txBody>
          <a:bodyPr/>
          <a:lstStyle/>
          <a:p>
            <a:r>
              <a:rPr lang="en-US" dirty="0"/>
              <a:t>Planning</a:t>
            </a:r>
          </a:p>
        </p:txBody>
      </p:sp>
      <p:sp>
        <p:nvSpPr>
          <p:cNvPr id="8" name="Text Placeholder 7">
            <a:extLst>
              <a:ext uri="{FF2B5EF4-FFF2-40B4-BE49-F238E27FC236}">
                <a16:creationId xmlns:a16="http://schemas.microsoft.com/office/drawing/2014/main" id="{C83D1B38-A3BB-4EF9-981C-FB3CDDDDEE39}"/>
              </a:ext>
            </a:extLst>
          </p:cNvPr>
          <p:cNvSpPr>
            <a:spLocks noGrp="1"/>
          </p:cNvSpPr>
          <p:nvPr>
            <p:ph type="body" idx="1"/>
          </p:nvPr>
        </p:nvSpPr>
        <p:spPr>
          <a:xfrm>
            <a:off x="2015067" y="3846051"/>
            <a:ext cx="8158690" cy="1271072"/>
          </a:xfrm>
        </p:spPr>
        <p:txBody>
          <a:bodyPr>
            <a:normAutofit fontScale="92500" lnSpcReduction="20000"/>
          </a:bodyPr>
          <a:lstStyle/>
          <a:p>
            <a:r>
              <a:rPr lang="en-US" sz="2400" dirty="0">
                <a:latin typeface="+mj-lt"/>
              </a:rPr>
              <a:t>This is a sub heading of the Management section of the project. This is where the initial thoughts, assumptions and first decisions are made that would affect the outcome of the project</a:t>
            </a:r>
          </a:p>
          <a:p>
            <a:endParaRPr lang="en-US" dirty="0"/>
          </a:p>
        </p:txBody>
      </p:sp>
    </p:spTree>
    <p:extLst>
      <p:ext uri="{BB962C8B-B14F-4D97-AF65-F5344CB8AC3E}">
        <p14:creationId xmlns:p14="http://schemas.microsoft.com/office/powerpoint/2010/main" val="310583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BECF-A086-44D3-8936-7AD40376DBAB}"/>
              </a:ext>
            </a:extLst>
          </p:cNvPr>
          <p:cNvSpPr>
            <a:spLocks noGrp="1"/>
          </p:cNvSpPr>
          <p:nvPr>
            <p:ph type="title"/>
          </p:nvPr>
        </p:nvSpPr>
        <p:spPr>
          <a:xfrm>
            <a:off x="697333" y="2048937"/>
            <a:ext cx="3854528" cy="1278466"/>
          </a:xfrm>
        </p:spPr>
        <p:txBody>
          <a:bodyPr>
            <a:normAutofit/>
          </a:bodyPr>
          <a:lstStyle/>
          <a:p>
            <a:r>
              <a:rPr lang="en-US" sz="2800" dirty="0"/>
              <a:t>Project Charter</a:t>
            </a:r>
          </a:p>
        </p:txBody>
      </p:sp>
      <p:pic>
        <p:nvPicPr>
          <p:cNvPr id="10" name="Content Placeholder 9">
            <a:extLst>
              <a:ext uri="{FF2B5EF4-FFF2-40B4-BE49-F238E27FC236}">
                <a16:creationId xmlns:a16="http://schemas.microsoft.com/office/drawing/2014/main" id="{B56FBC32-8ADD-4C7E-AAD9-4FCE6A3B34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51861" y="433632"/>
            <a:ext cx="6920332" cy="5990735"/>
          </a:xfrm>
        </p:spPr>
      </p:pic>
    </p:spTree>
    <p:extLst>
      <p:ext uri="{BB962C8B-B14F-4D97-AF65-F5344CB8AC3E}">
        <p14:creationId xmlns:p14="http://schemas.microsoft.com/office/powerpoint/2010/main" val="322411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4CEC-31EB-464C-985F-55E331559142}"/>
              </a:ext>
            </a:extLst>
          </p:cNvPr>
          <p:cNvSpPr>
            <a:spLocks noGrp="1"/>
          </p:cNvSpPr>
          <p:nvPr>
            <p:ph type="title"/>
          </p:nvPr>
        </p:nvSpPr>
        <p:spPr>
          <a:xfrm>
            <a:off x="-4484" y="1611456"/>
            <a:ext cx="4219964" cy="1572009"/>
          </a:xfrm>
        </p:spPr>
        <p:txBody>
          <a:bodyPr>
            <a:normAutofit/>
          </a:bodyPr>
          <a:lstStyle/>
          <a:p>
            <a:r>
              <a:rPr lang="en-US" sz="2800" dirty="0"/>
              <a:t>Stakeholder Management</a:t>
            </a:r>
          </a:p>
        </p:txBody>
      </p:sp>
      <p:pic>
        <p:nvPicPr>
          <p:cNvPr id="6" name="Content Placeholder 5">
            <a:extLst>
              <a:ext uri="{FF2B5EF4-FFF2-40B4-BE49-F238E27FC236}">
                <a16:creationId xmlns:a16="http://schemas.microsoft.com/office/drawing/2014/main" id="{EE3922F8-2147-4CD7-843A-29D4AD28A5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15480" y="643079"/>
            <a:ext cx="7909269" cy="5693551"/>
          </a:xfrm>
        </p:spPr>
      </p:pic>
    </p:spTree>
    <p:extLst>
      <p:ext uri="{BB962C8B-B14F-4D97-AF65-F5344CB8AC3E}">
        <p14:creationId xmlns:p14="http://schemas.microsoft.com/office/powerpoint/2010/main" val="140761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4CEC-31EB-464C-985F-55E331559142}"/>
              </a:ext>
            </a:extLst>
          </p:cNvPr>
          <p:cNvSpPr>
            <a:spLocks noGrp="1"/>
          </p:cNvSpPr>
          <p:nvPr>
            <p:ph type="title"/>
          </p:nvPr>
        </p:nvSpPr>
        <p:spPr>
          <a:xfrm>
            <a:off x="711201" y="2370670"/>
            <a:ext cx="3854528" cy="1278466"/>
          </a:xfrm>
        </p:spPr>
        <p:txBody>
          <a:bodyPr>
            <a:normAutofit/>
          </a:bodyPr>
          <a:lstStyle/>
          <a:p>
            <a:r>
              <a:rPr lang="en-US" sz="2800" dirty="0"/>
              <a:t>Scope Statement</a:t>
            </a:r>
          </a:p>
        </p:txBody>
      </p:sp>
      <p:pic>
        <p:nvPicPr>
          <p:cNvPr id="8" name="Content Placeholder 7">
            <a:extLst>
              <a:ext uri="{FF2B5EF4-FFF2-40B4-BE49-F238E27FC236}">
                <a16:creationId xmlns:a16="http://schemas.microsoft.com/office/drawing/2014/main" id="{B15A4FC8-3CF8-4698-BEDE-2D21DE6F79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57012" y="203723"/>
            <a:ext cx="6645886" cy="6654277"/>
          </a:xfrm>
        </p:spPr>
      </p:pic>
    </p:spTree>
    <p:extLst>
      <p:ext uri="{BB962C8B-B14F-4D97-AF65-F5344CB8AC3E}">
        <p14:creationId xmlns:p14="http://schemas.microsoft.com/office/powerpoint/2010/main" val="415922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4CEC-31EB-464C-985F-55E331559142}"/>
              </a:ext>
            </a:extLst>
          </p:cNvPr>
          <p:cNvSpPr>
            <a:spLocks noGrp="1"/>
          </p:cNvSpPr>
          <p:nvPr>
            <p:ph type="title"/>
          </p:nvPr>
        </p:nvSpPr>
        <p:spPr>
          <a:xfrm>
            <a:off x="93133" y="1769933"/>
            <a:ext cx="4546599" cy="1727196"/>
          </a:xfrm>
        </p:spPr>
        <p:txBody>
          <a:bodyPr>
            <a:normAutofit/>
          </a:bodyPr>
          <a:lstStyle/>
          <a:p>
            <a:r>
              <a:rPr lang="en-US" sz="2800" dirty="0"/>
              <a:t>Staffing Management Plan</a:t>
            </a:r>
          </a:p>
        </p:txBody>
      </p:sp>
      <p:pic>
        <p:nvPicPr>
          <p:cNvPr id="8" name="Content Placeholder 7">
            <a:extLst>
              <a:ext uri="{FF2B5EF4-FFF2-40B4-BE49-F238E27FC236}">
                <a16:creationId xmlns:a16="http://schemas.microsoft.com/office/drawing/2014/main" id="{699A1F44-4FB7-4E88-89D2-2E44FA6FDC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19838" y="304700"/>
            <a:ext cx="7088702" cy="6384858"/>
          </a:xfrm>
        </p:spPr>
      </p:pic>
    </p:spTree>
    <p:extLst>
      <p:ext uri="{BB962C8B-B14F-4D97-AF65-F5344CB8AC3E}">
        <p14:creationId xmlns:p14="http://schemas.microsoft.com/office/powerpoint/2010/main" val="113454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EFF9-B411-4434-8F4C-88CD41032EE9}"/>
              </a:ext>
            </a:extLst>
          </p:cNvPr>
          <p:cNvSpPr>
            <a:spLocks noGrp="1"/>
          </p:cNvSpPr>
          <p:nvPr>
            <p:ph type="title"/>
          </p:nvPr>
        </p:nvSpPr>
        <p:spPr>
          <a:xfrm>
            <a:off x="2015069" y="2500550"/>
            <a:ext cx="8158688" cy="928450"/>
          </a:xfrm>
        </p:spPr>
        <p:txBody>
          <a:bodyPr/>
          <a:lstStyle/>
          <a:p>
            <a:r>
              <a:rPr lang="en-US" dirty="0"/>
              <a:t>Meeting</a:t>
            </a:r>
          </a:p>
        </p:txBody>
      </p:sp>
      <p:sp>
        <p:nvSpPr>
          <p:cNvPr id="8" name="Text Placeholder 7">
            <a:extLst>
              <a:ext uri="{FF2B5EF4-FFF2-40B4-BE49-F238E27FC236}">
                <a16:creationId xmlns:a16="http://schemas.microsoft.com/office/drawing/2014/main" id="{C83D1B38-A3BB-4EF9-981C-FB3CDDDDEE39}"/>
              </a:ext>
            </a:extLst>
          </p:cNvPr>
          <p:cNvSpPr>
            <a:spLocks noGrp="1"/>
          </p:cNvSpPr>
          <p:nvPr>
            <p:ph type="body" idx="1"/>
          </p:nvPr>
        </p:nvSpPr>
        <p:spPr>
          <a:xfrm>
            <a:off x="2015067" y="3846051"/>
            <a:ext cx="8158690" cy="1271072"/>
          </a:xfrm>
        </p:spPr>
        <p:txBody>
          <a:bodyPr>
            <a:normAutofit/>
          </a:bodyPr>
          <a:lstStyle/>
          <a:p>
            <a:r>
              <a:rPr lang="en-US" sz="2400" dirty="0">
                <a:latin typeface="+mj-lt"/>
              </a:rPr>
              <a:t>This is a sub heading of the Management section of the project. This is where specified meetings take place planned meetings that have a </a:t>
            </a:r>
          </a:p>
          <a:p>
            <a:endParaRPr lang="en-US" dirty="0"/>
          </a:p>
        </p:txBody>
      </p:sp>
    </p:spTree>
    <p:extLst>
      <p:ext uri="{BB962C8B-B14F-4D97-AF65-F5344CB8AC3E}">
        <p14:creationId xmlns:p14="http://schemas.microsoft.com/office/powerpoint/2010/main" val="71524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41FD-89F3-4658-88D6-F1112B4FA7FF}"/>
              </a:ext>
            </a:extLst>
          </p:cNvPr>
          <p:cNvSpPr>
            <a:spLocks noGrp="1"/>
          </p:cNvSpPr>
          <p:nvPr>
            <p:ph type="title"/>
          </p:nvPr>
        </p:nvSpPr>
        <p:spPr>
          <a:xfrm>
            <a:off x="414867" y="2455337"/>
            <a:ext cx="3854528" cy="1278466"/>
          </a:xfrm>
        </p:spPr>
        <p:txBody>
          <a:bodyPr>
            <a:normAutofit/>
          </a:bodyPr>
          <a:lstStyle/>
          <a:p>
            <a:r>
              <a:rPr lang="en-US" sz="3200" dirty="0"/>
              <a:t>Kickoff Meeting</a:t>
            </a:r>
          </a:p>
        </p:txBody>
      </p:sp>
      <p:pic>
        <p:nvPicPr>
          <p:cNvPr id="6" name="Content Placeholder 5">
            <a:extLst>
              <a:ext uri="{FF2B5EF4-FFF2-40B4-BE49-F238E27FC236}">
                <a16:creationId xmlns:a16="http://schemas.microsoft.com/office/drawing/2014/main" id="{0372F84F-31B8-494E-B58F-EF3A4F3012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69395" y="975694"/>
            <a:ext cx="7753183" cy="5265164"/>
          </a:xfrm>
        </p:spPr>
      </p:pic>
    </p:spTree>
    <p:extLst>
      <p:ext uri="{BB962C8B-B14F-4D97-AF65-F5344CB8AC3E}">
        <p14:creationId xmlns:p14="http://schemas.microsoft.com/office/powerpoint/2010/main" val="4320762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702</Words>
  <Application>Microsoft Office PowerPoint</Application>
  <PresentationFormat>Widescreen</PresentationFormat>
  <Paragraphs>84</Paragraphs>
  <Slides>25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Times New Roman</vt:lpstr>
      <vt:lpstr>Trebuchet MS</vt:lpstr>
      <vt:lpstr>Wingdings 3</vt:lpstr>
      <vt:lpstr>Facet</vt:lpstr>
      <vt:lpstr>Pizza Delivered Quickly</vt:lpstr>
      <vt:lpstr>Management</vt:lpstr>
      <vt:lpstr>Planning</vt:lpstr>
      <vt:lpstr>Project Charter</vt:lpstr>
      <vt:lpstr>Stakeholder Management</vt:lpstr>
      <vt:lpstr>Scope Statement</vt:lpstr>
      <vt:lpstr>Staffing Management Plan</vt:lpstr>
      <vt:lpstr>Meeting</vt:lpstr>
      <vt:lpstr>Kickoff Meeting</vt:lpstr>
      <vt:lpstr>Administration</vt:lpstr>
      <vt:lpstr>Business Case</vt:lpstr>
      <vt:lpstr>Project Management Plan</vt:lpstr>
      <vt:lpstr>Requirement</vt:lpstr>
      <vt:lpstr>Assumption Log</vt:lpstr>
      <vt:lpstr>Requirements Traceability Matrix</vt:lpstr>
      <vt:lpstr>Project Scope Statement</vt:lpstr>
      <vt:lpstr>Contract</vt:lpstr>
      <vt:lpstr>Construct</vt:lpstr>
      <vt:lpstr>Milestone List</vt:lpstr>
      <vt:lpstr>Milestone Report</vt:lpstr>
      <vt:lpstr>Integration and Testing</vt:lpstr>
      <vt:lpstr>Quality Metrics</vt:lpstr>
      <vt:lpstr>Closing</vt:lpstr>
      <vt:lpstr>Contract Closure Notice</vt:lpstr>
      <vt:lpstr>Deliverable Acceptance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Delivered Quickly</dc:title>
  <dc:creator>ALEXIS, Ron A</dc:creator>
  <cp:lastModifiedBy>ALEXIS, Ron A</cp:lastModifiedBy>
  <cp:revision>11</cp:revision>
  <dcterms:created xsi:type="dcterms:W3CDTF">2020-12-08T09:07:15Z</dcterms:created>
  <dcterms:modified xsi:type="dcterms:W3CDTF">2021-01-01T19:15:45Z</dcterms:modified>
</cp:coreProperties>
</file>