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8" r:id="rId1"/>
  </p:sldMasterIdLst>
  <p:notesMasterIdLst>
    <p:notesMasterId r:id="rId17"/>
  </p:notesMasterIdLst>
  <p:sldIdLst>
    <p:sldId id="270" r:id="rId2"/>
    <p:sldId id="257" r:id="rId3"/>
    <p:sldId id="258" r:id="rId4"/>
    <p:sldId id="259" r:id="rId5"/>
    <p:sldId id="260" r:id="rId6"/>
    <p:sldId id="261" r:id="rId7"/>
    <p:sldId id="262" r:id="rId8"/>
    <p:sldId id="263" r:id="rId9"/>
    <p:sldId id="264" r:id="rId10"/>
    <p:sldId id="265" r:id="rId11"/>
    <p:sldId id="269" r:id="rId12"/>
    <p:sldId id="268" r:id="rId13"/>
    <p:sldId id="266" r:id="rId14"/>
    <p:sldId id="267"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44" autoAdjust="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524A8-138D-405F-891F-0CBDCCC9B084}" type="datetimeFigureOut">
              <a:rPr lang="en-US" smtClean="0"/>
              <a:pPr/>
              <a:t>9/14/2014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BEB6A-DDD2-4FC9-A2A0-1B9DB5C1F596}" type="slidenum">
              <a:rPr lang="en-US" smtClean="0"/>
              <a:pPr/>
              <a:t>‹#›</a:t>
            </a:fld>
            <a:endParaRPr lang="en-US"/>
          </a:p>
        </p:txBody>
      </p:sp>
    </p:spTree>
    <p:extLst>
      <p:ext uri="{BB962C8B-B14F-4D97-AF65-F5344CB8AC3E}">
        <p14:creationId xmlns:p14="http://schemas.microsoft.com/office/powerpoint/2010/main" val="385967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3BEB6A-DDD2-4FC9-A2A0-1B9DB5C1F596}"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532BCC0-6E26-4A7D-BD1D-925C663C5544}" type="datetimeFigureOut">
              <a:rPr lang="en-US" smtClean="0"/>
              <a:pPr/>
              <a:t>9/14/2014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D037B22-A86C-4012-994A-AC3AAB9783FA}"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32BCC0-6E26-4A7D-BD1D-925C663C5544}" type="datetimeFigureOut">
              <a:rPr lang="en-US" smtClean="0"/>
              <a:pPr/>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37B22-A86C-4012-994A-AC3AAB9783F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D037B22-A86C-4012-994A-AC3AAB9783FA}"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32BCC0-6E26-4A7D-BD1D-925C663C5544}" type="datetimeFigureOut">
              <a:rPr lang="en-US" smtClean="0"/>
              <a:pPr/>
              <a:t>9/14/2014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532BCC0-6E26-4A7D-BD1D-925C663C5544}" type="datetimeFigureOut">
              <a:rPr lang="en-US" smtClean="0"/>
              <a:pPr/>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D037B22-A86C-4012-994A-AC3AAB9783FA}"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532BCC0-6E26-4A7D-BD1D-925C663C5544}" type="datetimeFigureOut">
              <a:rPr lang="en-US" smtClean="0"/>
              <a:pPr/>
              <a:t>9/14/2014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D037B22-A86C-4012-994A-AC3AAB9783FA}"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532BCC0-6E26-4A7D-BD1D-925C663C5544}" type="datetimeFigureOut">
              <a:rPr lang="en-US" smtClean="0"/>
              <a:pPr/>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37B22-A86C-4012-994A-AC3AAB9783FA}"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532BCC0-6E26-4A7D-BD1D-925C663C5544}" type="datetimeFigureOut">
              <a:rPr lang="en-US" smtClean="0"/>
              <a:pPr/>
              <a:t>9/14/2014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D037B22-A86C-4012-994A-AC3AAB9783FA}"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32BCC0-6E26-4A7D-BD1D-925C663C5544}" type="datetimeFigureOut">
              <a:rPr lang="en-US" smtClean="0"/>
              <a:pPr/>
              <a:t>9/14/2014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D037B22-A86C-4012-994A-AC3AAB9783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532BCC0-6E26-4A7D-BD1D-925C663C5544}" type="datetimeFigureOut">
              <a:rPr lang="en-US" smtClean="0"/>
              <a:pPr/>
              <a:t>9/14/2014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D037B22-A86C-4012-994A-AC3AAB9783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D037B22-A86C-4012-994A-AC3AAB9783FA}"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532BCC0-6E26-4A7D-BD1D-925C663C5544}" type="datetimeFigureOut">
              <a:rPr lang="en-US" smtClean="0"/>
              <a:pPr/>
              <a:t>9/14/2014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D037B22-A86C-4012-994A-AC3AAB9783FA}"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532BCC0-6E26-4A7D-BD1D-925C663C5544}" type="datetimeFigureOut">
              <a:rPr lang="en-US" smtClean="0"/>
              <a:pPr/>
              <a:t>9/14/2014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532BCC0-6E26-4A7D-BD1D-925C663C5544}" type="datetimeFigureOut">
              <a:rPr lang="en-US" smtClean="0"/>
              <a:pPr/>
              <a:t>9/14/2014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D037B22-A86C-4012-994A-AC3AAB9783FA}"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en.wikipedia.org/wiki/Database" TargetMode="External"/><Relationship Id="rId3" Type="http://schemas.openxmlformats.org/officeDocument/2006/relationships/hyperlink" Target="http://en.wikipedia.org/wiki/Cross-platform" TargetMode="External"/><Relationship Id="rId7" Type="http://schemas.openxmlformats.org/officeDocument/2006/relationships/hyperlink" Target="http://en.wikipedia.org/wiki/MySQL" TargetMode="External"/><Relationship Id="rId12" Type="http://schemas.openxmlformats.org/officeDocument/2006/relationships/hyperlink" Target="http://en.wikipedia.org/wiki/Programming_language" TargetMode="External"/><Relationship Id="rId2" Type="http://schemas.openxmlformats.org/officeDocument/2006/relationships/hyperlink" Target="http://en.wikipedia.org/wiki/Free_software" TargetMode="External"/><Relationship Id="rId1" Type="http://schemas.openxmlformats.org/officeDocument/2006/relationships/slideLayout" Target="../slideLayouts/slideLayout2.xml"/><Relationship Id="rId6" Type="http://schemas.openxmlformats.org/officeDocument/2006/relationships/hyperlink" Target="http://en.wikipedia.org/wiki/Apache_HTTP_Server" TargetMode="External"/><Relationship Id="rId11" Type="http://schemas.openxmlformats.org/officeDocument/2006/relationships/hyperlink" Target="http://en.wikipedia.org/wiki/Perl" TargetMode="External"/><Relationship Id="rId5" Type="http://schemas.openxmlformats.org/officeDocument/2006/relationships/hyperlink" Target="http://en.wikipedia.org/wiki/Solution_stack" TargetMode="External"/><Relationship Id="rId10" Type="http://schemas.openxmlformats.org/officeDocument/2006/relationships/hyperlink" Target="http://en.wikipedia.org/wiki/PHP" TargetMode="External"/><Relationship Id="rId4" Type="http://schemas.openxmlformats.org/officeDocument/2006/relationships/hyperlink" Target="http://en.wikipedia.org/wiki/Web_server" TargetMode="External"/><Relationship Id="rId9" Type="http://schemas.openxmlformats.org/officeDocument/2006/relationships/hyperlink" Target="http://en.wikipedia.org/wiki/Interpreter_(computi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5638800"/>
          </a:xfrm>
        </p:spPr>
        <p:style>
          <a:lnRef idx="0">
            <a:schemeClr val="accent1"/>
          </a:lnRef>
          <a:fillRef idx="3">
            <a:schemeClr val="accent1"/>
          </a:fillRef>
          <a:effectRef idx="3">
            <a:schemeClr val="accent1"/>
          </a:effectRef>
          <a:fontRef idx="minor">
            <a:schemeClr val="lt1"/>
          </a:fontRef>
        </p:style>
        <p:txBody>
          <a:bodyPr/>
          <a:lstStyle/>
          <a:p>
            <a:endParaRPr lang="en-US" dirty="0"/>
          </a:p>
        </p:txBody>
      </p:sp>
      <p:sp>
        <p:nvSpPr>
          <p:cNvPr id="3" name="Content Placeholder 2"/>
          <p:cNvSpPr>
            <a:spLocks noGrp="1"/>
          </p:cNvSpPr>
          <p:nvPr>
            <p:ph sz="quarter" idx="1"/>
          </p:nvPr>
        </p:nvSpPr>
        <p:spPr>
          <a:xfrm>
            <a:off x="304800" y="1676400"/>
            <a:ext cx="8153400" cy="4526280"/>
          </a:xfrm>
        </p:spPr>
        <p:txBody>
          <a:bodyPr/>
          <a:lstStyle/>
          <a:p>
            <a:endParaRPr lang="en-US" dirty="0"/>
          </a:p>
        </p:txBody>
      </p:sp>
      <p:sp>
        <p:nvSpPr>
          <p:cNvPr id="4" name="Rounded Rectangle 3"/>
          <p:cNvSpPr/>
          <p:nvPr/>
        </p:nvSpPr>
        <p:spPr>
          <a:xfrm>
            <a:off x="381000" y="990600"/>
            <a:ext cx="7924800" cy="525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rgbClr val="0070C0"/>
                </a:solidFill>
              </a:rPr>
              <a:t>REPUBLIC OF RWANDA</a:t>
            </a:r>
            <a:br>
              <a:rPr lang="en-US" sz="2400" b="1" i="1" dirty="0" smtClean="0">
                <a:solidFill>
                  <a:srgbClr val="0070C0"/>
                </a:solidFill>
              </a:rPr>
            </a:br>
            <a:r>
              <a:rPr lang="en-US" sz="2400" b="1" i="1" dirty="0" smtClean="0">
                <a:solidFill>
                  <a:srgbClr val="0070C0"/>
                </a:solidFill>
              </a:rPr>
              <a:t>MINISTRY OF EDUCATION</a:t>
            </a:r>
            <a:br>
              <a:rPr lang="en-US" sz="2400" b="1" i="1" dirty="0" smtClean="0">
                <a:solidFill>
                  <a:srgbClr val="0070C0"/>
                </a:solidFill>
              </a:rPr>
            </a:br>
            <a:r>
              <a:rPr lang="en-US" sz="2400" b="1" i="1" dirty="0" smtClean="0">
                <a:solidFill>
                  <a:srgbClr val="0070C0"/>
                </a:solidFill>
              </a:rPr>
              <a:t>ECOLE SECONDAIRE TECHNIQUE   GISENYI(ESTG)</a:t>
            </a:r>
          </a:p>
          <a:p>
            <a:pPr algn="ctr"/>
            <a:endParaRPr lang="en-US" b="1" i="1" dirty="0" smtClean="0">
              <a:solidFill>
                <a:srgbClr val="0070C0"/>
              </a:solidFill>
            </a:endParaRPr>
          </a:p>
          <a:p>
            <a:pPr algn="ctr"/>
            <a:endParaRPr lang="en-US" b="1" i="1" dirty="0" smtClean="0">
              <a:solidFill>
                <a:srgbClr val="0070C0"/>
              </a:solidFill>
            </a:endParaRPr>
          </a:p>
          <a:p>
            <a:pPr algn="ctr"/>
            <a:r>
              <a:rPr lang="en-US" dirty="0" smtClean="0">
                <a:solidFill>
                  <a:srgbClr val="0070C0"/>
                </a:solidFill>
              </a:rPr>
              <a:t/>
            </a:r>
            <a:br>
              <a:rPr lang="en-US" dirty="0" smtClean="0">
                <a:solidFill>
                  <a:srgbClr val="0070C0"/>
                </a:solidFill>
              </a:rPr>
            </a:br>
            <a:r>
              <a:rPr lang="en-US" sz="2800" i="1" dirty="0" smtClean="0">
                <a:solidFill>
                  <a:srgbClr val="0070C0"/>
                </a:solidFill>
              </a:rPr>
              <a:t>Topic: ONLINE PATIENT APPOINTMENT SYSTEM</a:t>
            </a:r>
            <a:br>
              <a:rPr lang="en-US" sz="2800" i="1" dirty="0" smtClean="0">
                <a:solidFill>
                  <a:srgbClr val="0070C0"/>
                </a:solidFill>
              </a:rPr>
            </a:br>
            <a:r>
              <a:rPr lang="en-US" sz="2800" i="1" dirty="0" smtClean="0">
                <a:solidFill>
                  <a:srgbClr val="0070C0"/>
                </a:solidFill>
              </a:rPr>
              <a:t>Case Study: Clinique Medicale De l’arche</a:t>
            </a:r>
            <a:r>
              <a:rPr lang="en-US" sz="2800" i="1" dirty="0" smtClean="0">
                <a:solidFill>
                  <a:schemeClr val="accent6">
                    <a:lumMod val="90000"/>
                  </a:schemeClr>
                </a:solidFill>
              </a:rPr>
              <a:t/>
            </a:r>
            <a:br>
              <a:rPr lang="en-US" sz="2800" i="1" dirty="0" smtClean="0">
                <a:solidFill>
                  <a:schemeClr val="accent6">
                    <a:lumMod val="90000"/>
                  </a:schemeClr>
                </a:solidFill>
              </a:rPr>
            </a:br>
            <a:endParaRPr lang="en-US" sz="2800" dirty="0">
              <a:solidFill>
                <a:schemeClr val="accent6">
                  <a:lumMod val="90000"/>
                </a:schemeClr>
              </a:solidFill>
            </a:endParaRPr>
          </a:p>
        </p:txBody>
      </p:sp>
      <p:pic>
        <p:nvPicPr>
          <p:cNvPr id="5" name="Picture 4" descr="part_wd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219200"/>
            <a:ext cx="1381125" cy="647700"/>
          </a:xfrm>
          <a:prstGeom prst="rect">
            <a:avLst/>
          </a:prstGeom>
          <a:noFill/>
          <a:ln>
            <a:noFill/>
          </a:ln>
        </p:spPr>
      </p:pic>
      <p:pic>
        <p:nvPicPr>
          <p:cNvPr id="6" name="Picture 5" descr="epr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1371600"/>
            <a:ext cx="1428750" cy="7143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DESCRIPTION OF NEW SYSTEM</a:t>
            </a:r>
            <a:endParaRPr lang="en-US" dirty="0"/>
          </a:p>
        </p:txBody>
      </p:sp>
      <p:pic>
        <p:nvPicPr>
          <p:cNvPr id="1026" name="Picture 2" descr="C:\Users\dweller\Desktop\new.PNG"/>
          <p:cNvPicPr>
            <a:picLocks noGrp="1" noChangeAspect="1" noChangeArrowheads="1"/>
          </p:cNvPicPr>
          <p:nvPr>
            <p:ph sz="quarter" idx="1"/>
          </p:nvPr>
        </p:nvPicPr>
        <p:blipFill>
          <a:blip r:embed="rId2"/>
          <a:stretch>
            <a:fillRect/>
          </a:stretch>
        </p:blipFill>
        <p:spPr bwMode="auto">
          <a:xfrm>
            <a:off x="2167398" y="2584278"/>
            <a:ext cx="4772691" cy="2457793"/>
          </a:xfrm>
          <a:prstGeom prst="rect">
            <a:avLst/>
          </a:prstGeom>
          <a:noFill/>
        </p:spPr>
      </p:pic>
    </p:spTree>
  </p:cSld>
  <p:clrMapOvr>
    <a:masterClrMapping/>
  </p:clrMapOvr>
  <p:transition>
    <p:whee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TOOLS  USED IN APPLICATION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solidFill>
                  <a:srgbClr val="FFFF00"/>
                </a:solidFill>
              </a:rPr>
              <a:t>PHP</a:t>
            </a:r>
            <a:r>
              <a:rPr lang="en-US" dirty="0" smtClean="0">
                <a:solidFill>
                  <a:srgbClr val="7030A0"/>
                </a:solidFill>
              </a:rPr>
              <a:t> </a:t>
            </a:r>
            <a:r>
              <a:rPr lang="en-US" dirty="0" smtClean="0"/>
              <a:t>:is scripting languages  used to develop dynamic web sites</a:t>
            </a:r>
          </a:p>
          <a:p>
            <a:r>
              <a:rPr lang="en-US" dirty="0" smtClean="0">
                <a:solidFill>
                  <a:srgbClr val="FFFF00"/>
                </a:solidFill>
              </a:rPr>
              <a:t>CSS: </a:t>
            </a:r>
            <a:r>
              <a:rPr lang="en-US" dirty="0" smtClean="0"/>
              <a:t>is used for  giving  style of web  pages</a:t>
            </a:r>
          </a:p>
          <a:p>
            <a:r>
              <a:rPr lang="en-US" dirty="0" smtClean="0">
                <a:solidFill>
                  <a:srgbClr val="FFFF00"/>
                </a:solidFill>
              </a:rPr>
              <a:t>HTML </a:t>
            </a:r>
            <a:r>
              <a:rPr lang="en-US" dirty="0" smtClean="0"/>
              <a:t>:is language used for designing web pages</a:t>
            </a:r>
          </a:p>
          <a:p>
            <a:r>
              <a:rPr lang="en-US" dirty="0" smtClean="0">
                <a:solidFill>
                  <a:srgbClr val="FFFF00"/>
                </a:solidFill>
              </a:rPr>
              <a:t>EDIT PLUS</a:t>
            </a:r>
            <a:r>
              <a:rPr lang="en-US" dirty="0" smtClean="0">
                <a:solidFill>
                  <a:srgbClr val="7030A0"/>
                </a:solidFill>
              </a:rPr>
              <a:t>: </a:t>
            </a:r>
            <a:r>
              <a:rPr lang="en-US" dirty="0" smtClean="0"/>
              <a:t>is editor  used  to  write codes of web pages</a:t>
            </a:r>
            <a:endParaRPr lang="en-US" dirty="0" smtClean="0">
              <a:solidFill>
                <a:srgbClr val="7030A0"/>
              </a:solidFill>
            </a:endParaRPr>
          </a:p>
          <a:p>
            <a:r>
              <a:rPr lang="en-US" dirty="0" smtClean="0">
                <a:solidFill>
                  <a:srgbClr val="FFFF00"/>
                </a:solidFill>
              </a:rPr>
              <a:t>MYSQL</a:t>
            </a:r>
            <a:r>
              <a:rPr lang="en-US" dirty="0" smtClean="0">
                <a:solidFill>
                  <a:srgbClr val="7030A0"/>
                </a:solidFill>
              </a:rPr>
              <a:t> :  </a:t>
            </a:r>
            <a:r>
              <a:rPr lang="en-US" dirty="0" err="1" smtClean="0"/>
              <a:t>i</a:t>
            </a:r>
            <a:r>
              <a:rPr lang="en-US" dirty="0" smtClean="0"/>
              <a:t> s stored in database objects called tables</a:t>
            </a:r>
            <a:endParaRPr lang="en-US" dirty="0" smtClean="0">
              <a:solidFill>
                <a:srgbClr val="7030A0"/>
              </a:solidFill>
            </a:endParaRPr>
          </a:p>
          <a:p>
            <a:pPr>
              <a:buFont typeface="Arial" pitchFamily="34" charset="0"/>
              <a:buChar char="•"/>
            </a:pPr>
            <a:r>
              <a:rPr lang="en-US" dirty="0" smtClean="0">
                <a:solidFill>
                  <a:srgbClr val="FFFF00"/>
                </a:solidFill>
              </a:rPr>
              <a:t>BROWSER</a:t>
            </a:r>
            <a:r>
              <a:rPr lang="en-US" dirty="0" smtClean="0"/>
              <a:t>: is that accesses and displays pages and files on the web</a:t>
            </a:r>
          </a:p>
          <a:p>
            <a:pPr>
              <a:buFont typeface="Arial" pitchFamily="34" charset="0"/>
              <a:buChar char="•"/>
            </a:pPr>
            <a:endParaRPr lang="en-US" dirty="0" smtClean="0"/>
          </a:p>
          <a:p>
            <a:pPr>
              <a:buFont typeface="Arial" pitchFamily="34" charset="0"/>
              <a:buChar char="•"/>
            </a:pPr>
            <a:r>
              <a:rPr lang="en-US" dirty="0" smtClean="0">
                <a:solidFill>
                  <a:srgbClr val="FFFF00"/>
                </a:solidFill>
              </a:rPr>
              <a:t>Xampp</a:t>
            </a:r>
            <a:r>
              <a:rPr lang="en-US" dirty="0" smtClean="0"/>
              <a:t> :  is a </a:t>
            </a:r>
            <a:r>
              <a:rPr lang="en-US" u="sng" dirty="0" smtClean="0">
                <a:hlinkClick r:id="rId2" tooltip="Free software"/>
              </a:rPr>
              <a:t>free and open sourc</a:t>
            </a:r>
            <a:r>
              <a:rPr lang="en-US" u="sng" dirty="0" smtClean="0"/>
              <a:t>e </a:t>
            </a:r>
            <a:r>
              <a:rPr lang="en-US" u="sng" dirty="0" smtClean="0">
                <a:hlinkClick r:id="rId3" tooltip="Cross-platform"/>
              </a:rPr>
              <a:t>cross –plat form</a:t>
            </a:r>
            <a:r>
              <a:rPr lang="en-US" dirty="0" smtClean="0"/>
              <a:t> </a:t>
            </a:r>
            <a:r>
              <a:rPr lang="en-US" u="sng" dirty="0" smtClean="0">
                <a:hlinkClick r:id="rId4" tooltip="Web server"/>
              </a:rPr>
              <a:t>web server</a:t>
            </a:r>
            <a:r>
              <a:rPr lang="en-US" dirty="0" smtClean="0"/>
              <a:t> </a:t>
            </a:r>
            <a:r>
              <a:rPr lang="en-US" u="sng" dirty="0" smtClean="0">
                <a:hlinkClick r:id="rId5" tooltip="Solution stack"/>
              </a:rPr>
              <a:t>solution stack</a:t>
            </a:r>
            <a:r>
              <a:rPr lang="en-US" dirty="0" smtClean="0"/>
              <a:t> package, consisting mainly of the </a:t>
            </a:r>
            <a:r>
              <a:rPr lang="en-US" u="sng" dirty="0" smtClean="0">
                <a:hlinkClick r:id="rId6" tooltip="Apache HTTP Server"/>
              </a:rPr>
              <a:t>Apache HTTP Server</a:t>
            </a:r>
            <a:r>
              <a:rPr lang="en-US" dirty="0" smtClean="0"/>
              <a:t>, </a:t>
            </a:r>
            <a:r>
              <a:rPr lang="en-US" u="sng" dirty="0" smtClean="0">
                <a:hlinkClick r:id="rId7" tooltip="MySQL"/>
              </a:rPr>
              <a:t>MYSQL</a:t>
            </a:r>
            <a:r>
              <a:rPr lang="en-US" dirty="0" smtClean="0"/>
              <a:t> </a:t>
            </a:r>
            <a:r>
              <a:rPr lang="en-US" u="sng" dirty="0" smtClean="0">
                <a:hlinkClick r:id="rId8" tooltip="Database"/>
              </a:rPr>
              <a:t>database</a:t>
            </a:r>
            <a:r>
              <a:rPr lang="en-US" dirty="0" smtClean="0"/>
              <a:t>, and </a:t>
            </a:r>
            <a:r>
              <a:rPr lang="en-US" u="sng" dirty="0" smtClean="0">
                <a:hlinkClick r:id="rId9" tooltip="Interpreter (computing)"/>
              </a:rPr>
              <a:t>interpreters</a:t>
            </a:r>
            <a:r>
              <a:rPr lang="en-US" dirty="0" smtClean="0"/>
              <a:t> for scripts written in the </a:t>
            </a:r>
            <a:r>
              <a:rPr lang="en-US" u="sng" dirty="0" smtClean="0">
                <a:hlinkClick r:id="rId10" tooltip="PHP"/>
              </a:rPr>
              <a:t>PHP</a:t>
            </a:r>
            <a:r>
              <a:rPr lang="en-US" dirty="0" smtClean="0"/>
              <a:t> and </a:t>
            </a:r>
            <a:r>
              <a:rPr lang="en-US" u="sng" dirty="0" smtClean="0">
                <a:hlinkClick r:id="rId11" tooltip="Perl"/>
              </a:rPr>
              <a:t>Perl</a:t>
            </a:r>
            <a:r>
              <a:rPr lang="en-US" dirty="0" smtClean="0"/>
              <a:t> </a:t>
            </a:r>
            <a:r>
              <a:rPr lang="en-US" u="sng" dirty="0" smtClean="0">
                <a:hlinkClick r:id="rId12" tooltip="Programming language"/>
              </a:rPr>
              <a:t>programming languages</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ORGANISATION OF SYSTEM</a:t>
            </a:r>
            <a:endParaRPr lang="en-US" dirty="0"/>
          </a:p>
        </p:txBody>
      </p:sp>
      <p:pic>
        <p:nvPicPr>
          <p:cNvPr id="1026" name="Picture 2" descr="C:\Users\dweller\Desktop\home.PNG"/>
          <p:cNvPicPr>
            <a:picLocks noGrp="1" noChangeAspect="1" noChangeArrowheads="1"/>
          </p:cNvPicPr>
          <p:nvPr>
            <p:ph sz="quarter" idx="1"/>
          </p:nvPr>
        </p:nvPicPr>
        <p:blipFill>
          <a:blip r:embed="rId2"/>
          <a:stretch>
            <a:fillRect/>
          </a:stretch>
        </p:blipFill>
        <p:spPr bwMode="auto">
          <a:xfrm>
            <a:off x="1557713" y="2222278"/>
            <a:ext cx="5992062" cy="3181794"/>
          </a:xfrm>
          <a:prstGeom prst="rect">
            <a:avLst/>
          </a:prstGeom>
          <a:noFill/>
        </p:spPr>
      </p:pic>
    </p:spTree>
  </p:cSld>
  <p:clrMapOvr>
    <a:masterClrMapping/>
  </p:clrMapOvr>
  <p:transition>
    <p:checke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CONCLUSION</a:t>
            </a:r>
            <a:endParaRPr lang="en-US" dirty="0"/>
          </a:p>
        </p:txBody>
      </p:sp>
      <p:sp>
        <p:nvSpPr>
          <p:cNvPr id="2" name="Content Placeholder 1"/>
          <p:cNvSpPr>
            <a:spLocks noGrp="1"/>
          </p:cNvSpPr>
          <p:nvPr>
            <p:ph sz="quarter" idx="1"/>
          </p:nvPr>
        </p:nvSpPr>
        <p:spPr/>
        <p:txBody>
          <a:bodyPr>
            <a:normAutofit/>
          </a:bodyPr>
          <a:lstStyle/>
          <a:p>
            <a:r>
              <a:rPr lang="en-US" sz="1800" dirty="0" smtClean="0"/>
              <a:t>Online Patient Appointment System is a means through which Clinique Medicale de l’arche aims to improve its ICT Support process and by extension quality of services rendered to its patients as well as staff.</a:t>
            </a:r>
          </a:p>
          <a:p>
            <a:r>
              <a:rPr lang="en-US" sz="1800" dirty="0" smtClean="0"/>
              <a:t>Our broad objectives have been well achieved through the development the Online patient appointment System even if there were some constraints to get useful information from Clinique medicale de l’arche Staff. As we started our research project we detailed the problems of the existing manual systems and suggested solution to those problems.  The proposed solution included:</a:t>
            </a:r>
          </a:p>
          <a:p>
            <a:pPr lvl="0"/>
            <a:r>
              <a:rPr lang="en-US" sz="1800" dirty="0" smtClean="0"/>
              <a:t>All information </a:t>
            </a:r>
            <a:r>
              <a:rPr lang="en-ZA" sz="1800" dirty="0" smtClean="0"/>
              <a:t>to</a:t>
            </a:r>
            <a:r>
              <a:rPr lang="en-US" sz="1800" dirty="0" smtClean="0"/>
              <a:t> be stored in a database;</a:t>
            </a:r>
          </a:p>
          <a:p>
            <a:pPr lvl="0"/>
            <a:r>
              <a:rPr lang="en-US" sz="1800" dirty="0" smtClean="0"/>
              <a:t>All information </a:t>
            </a:r>
            <a:r>
              <a:rPr lang="en-ZA" sz="1800" dirty="0" smtClean="0"/>
              <a:t>to</a:t>
            </a:r>
            <a:r>
              <a:rPr lang="en-US" sz="1800" dirty="0" smtClean="0"/>
              <a:t> be easily received in a timely manner;</a:t>
            </a:r>
          </a:p>
          <a:p>
            <a:pPr lvl="0"/>
            <a:r>
              <a:rPr lang="en-US" sz="1800" dirty="0" smtClean="0"/>
              <a:t>The patient appointment, fast and well done</a:t>
            </a:r>
          </a:p>
          <a:p>
            <a:endParaRPr lang="en-US" dirty="0"/>
          </a:p>
        </p:txBody>
      </p:sp>
    </p:spTree>
  </p:cSld>
  <p:clrMapOvr>
    <a:masterClrMapping/>
  </p:clrMapOvr>
  <p:transition>
    <p:whee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RECOMMENDATION</a:t>
            </a:r>
            <a:endParaRPr lang="en-US" dirty="0"/>
          </a:p>
        </p:txBody>
      </p:sp>
      <p:sp>
        <p:nvSpPr>
          <p:cNvPr id="2" name="Content Placeholder 1"/>
          <p:cNvSpPr>
            <a:spLocks noGrp="1"/>
          </p:cNvSpPr>
          <p:nvPr>
            <p:ph sz="quarter" idx="1"/>
          </p:nvPr>
        </p:nvSpPr>
        <p:spPr>
          <a:xfrm>
            <a:off x="0" y="1676400"/>
            <a:ext cx="8229600" cy="4526280"/>
          </a:xfrm>
        </p:spPr>
        <p:txBody>
          <a:bodyPr>
            <a:normAutofit fontScale="25000" lnSpcReduction="20000"/>
          </a:bodyPr>
          <a:lstStyle/>
          <a:p>
            <a:endParaRPr lang="en-US" b="1" dirty="0" smtClean="0">
              <a:solidFill>
                <a:srgbClr val="FFFF00"/>
              </a:solidFill>
            </a:endParaRPr>
          </a:p>
          <a:p>
            <a:r>
              <a:rPr lang="en-US" b="1" dirty="0" smtClean="0">
                <a:solidFill>
                  <a:srgbClr val="FFFF00"/>
                </a:solidFill>
              </a:rPr>
              <a:t>.</a:t>
            </a:r>
            <a:r>
              <a:rPr lang="en-US" sz="3800" b="1" dirty="0" smtClean="0">
                <a:solidFill>
                  <a:srgbClr val="FFFF00"/>
                </a:solidFill>
              </a:rPr>
              <a:t>To Clinique medicale de l’ arche</a:t>
            </a:r>
          </a:p>
          <a:p>
            <a:endParaRPr lang="en-US" sz="6200" b="1" dirty="0" smtClean="0"/>
          </a:p>
          <a:p>
            <a:pPr lvl="0"/>
            <a:r>
              <a:rPr lang="en-US" sz="6200" dirty="0" smtClean="0"/>
              <a:t>To </a:t>
            </a:r>
            <a:r>
              <a:rPr lang="en-ZA" sz="6200" dirty="0" smtClean="0"/>
              <a:t>implement this system</a:t>
            </a:r>
            <a:r>
              <a:rPr lang="en-US" sz="6200" dirty="0" smtClean="0"/>
              <a:t> because they have some </a:t>
            </a:r>
            <a:r>
              <a:rPr lang="en-ZA" sz="6200" dirty="0" smtClean="0"/>
              <a:t>problems related to </a:t>
            </a:r>
            <a:r>
              <a:rPr lang="en-US" sz="6200" dirty="0" smtClean="0"/>
              <a:t>time</a:t>
            </a:r>
            <a:r>
              <a:rPr lang="en-ZA" sz="6200" dirty="0" smtClean="0"/>
              <a:t>, services delivery, minimize queuing areas and/or hire</a:t>
            </a:r>
            <a:r>
              <a:rPr lang="en-US" sz="6200" dirty="0" smtClean="0"/>
              <a:t> developers or programmers to develop the applications which will respond to their questions, whereas </a:t>
            </a:r>
            <a:r>
              <a:rPr lang="en-US" sz="6200" dirty="0" err="1" smtClean="0"/>
              <a:t>th</a:t>
            </a:r>
            <a:r>
              <a:rPr lang="en-ZA" sz="6200" dirty="0" smtClean="0"/>
              <a:t>e</a:t>
            </a:r>
            <a:r>
              <a:rPr lang="en-US" sz="6200" dirty="0" smtClean="0"/>
              <a:t> cost should serve positively for organization’s prosperity</a:t>
            </a:r>
            <a:r>
              <a:rPr lang="en-US" sz="6200" b="1" dirty="0" smtClean="0"/>
              <a:t>.</a:t>
            </a:r>
            <a:endParaRPr lang="en-US" sz="6200" dirty="0" smtClean="0"/>
          </a:p>
          <a:p>
            <a:pPr lvl="0"/>
            <a:r>
              <a:rPr lang="en-US" sz="6200" dirty="0" smtClean="0"/>
              <a:t>Clinique medicale de l’ arche  must encourage </a:t>
            </a:r>
            <a:r>
              <a:rPr lang="en-ZA" sz="6200" dirty="0" smtClean="0"/>
              <a:t>and support this system port development in order to fulfil their requirements.</a:t>
            </a:r>
            <a:endParaRPr lang="en-US" sz="6200" dirty="0" smtClean="0"/>
          </a:p>
          <a:p>
            <a:pPr lvl="0"/>
            <a:r>
              <a:rPr lang="en-US" sz="6200" dirty="0" smtClean="0"/>
              <a:t>we</a:t>
            </a:r>
            <a:r>
              <a:rPr lang="en-ZA" sz="6200" dirty="0" smtClean="0"/>
              <a:t>also </a:t>
            </a:r>
            <a:r>
              <a:rPr lang="en-US" sz="6200" dirty="0" smtClean="0"/>
              <a:t> recommend ICT Department, to put emphasis on this, and </a:t>
            </a:r>
            <a:r>
              <a:rPr lang="en-ZA" sz="6200" dirty="0" smtClean="0"/>
              <a:t>emerge to </a:t>
            </a:r>
            <a:r>
              <a:rPr lang="en-US" sz="6200" dirty="0" smtClean="0"/>
              <a:t>further testing of Online Patient Appointment System.  In the case</a:t>
            </a:r>
            <a:r>
              <a:rPr lang="en-ZA" sz="6200" dirty="0" smtClean="0"/>
              <a:t> the</a:t>
            </a:r>
            <a:r>
              <a:rPr lang="en-US" sz="6200" dirty="0" smtClean="0"/>
              <a:t> use</a:t>
            </a:r>
            <a:r>
              <a:rPr lang="en-ZA" sz="6200" dirty="0" smtClean="0"/>
              <a:t> of</a:t>
            </a:r>
            <a:r>
              <a:rPr lang="en-US" sz="6200" dirty="0" smtClean="0"/>
              <a:t> sample data</a:t>
            </a:r>
            <a:r>
              <a:rPr lang="en-ZA" sz="6200" dirty="0" smtClean="0"/>
              <a:t>as </a:t>
            </a:r>
            <a:r>
              <a:rPr lang="en-US" sz="6200" dirty="0" smtClean="0"/>
              <a:t> actual patients, doctors and clinic staff members </a:t>
            </a:r>
            <a:r>
              <a:rPr lang="en-ZA" sz="6200" dirty="0" smtClean="0"/>
              <a:t>can be used as result of acceptance</a:t>
            </a:r>
            <a:r>
              <a:rPr lang="en-US" sz="6200" dirty="0" smtClean="0"/>
              <a:t> test</a:t>
            </a:r>
            <a:r>
              <a:rPr lang="en-ZA" sz="6200" dirty="0" smtClean="0"/>
              <a:t> of </a:t>
            </a:r>
            <a:r>
              <a:rPr lang="en-US" sz="6200" dirty="0" err="1" smtClean="0"/>
              <a:t>th</a:t>
            </a:r>
            <a:r>
              <a:rPr lang="en-ZA" sz="6200" dirty="0" smtClean="0"/>
              <a:t>is system. </a:t>
            </a:r>
          </a:p>
          <a:p>
            <a:pPr lvl="0"/>
            <a:endParaRPr lang="en-US" sz="3800" dirty="0" smtClean="0">
              <a:solidFill>
                <a:srgbClr val="7030A0"/>
              </a:solidFill>
            </a:endParaRPr>
          </a:p>
          <a:p>
            <a:r>
              <a:rPr lang="en-US" sz="3800" b="1" dirty="0" smtClean="0">
                <a:solidFill>
                  <a:srgbClr val="FFFF00"/>
                </a:solidFill>
              </a:rPr>
              <a:t>To ESTG</a:t>
            </a:r>
            <a:r>
              <a:rPr lang="en-US" b="1" dirty="0" smtClean="0"/>
              <a:t>:</a:t>
            </a:r>
          </a:p>
          <a:p>
            <a:endParaRPr lang="en-US" sz="6400" b="1" dirty="0" smtClean="0"/>
          </a:p>
          <a:p>
            <a:r>
              <a:rPr lang="en-US" sz="6400" dirty="0" smtClean="0"/>
              <a:t>To put emphasis on programming and to encourage all students of Computer Science to do IT Project as their Final Research Projects.</a:t>
            </a:r>
          </a:p>
          <a:p>
            <a:endParaRPr lang="en-US" sz="3800" dirty="0" smtClean="0"/>
          </a:p>
          <a:p>
            <a:r>
              <a:rPr lang="en-US" sz="3800" dirty="0" smtClean="0"/>
              <a:t> </a:t>
            </a:r>
            <a:r>
              <a:rPr lang="en-US" sz="3800" dirty="0" smtClean="0">
                <a:solidFill>
                  <a:srgbClr val="FFFF00"/>
                </a:solidFill>
              </a:rPr>
              <a:t>TO THE FUTURE ENHANCEMENT</a:t>
            </a:r>
          </a:p>
          <a:p>
            <a:pPr>
              <a:buNone/>
            </a:pPr>
            <a:endParaRPr lang="en-US" sz="6400" dirty="0" smtClean="0">
              <a:solidFill>
                <a:srgbClr val="7030A0"/>
              </a:solidFill>
            </a:endParaRPr>
          </a:p>
          <a:p>
            <a:pPr>
              <a:buNone/>
            </a:pPr>
            <a:r>
              <a:rPr lang="en-US" sz="6400" dirty="0" smtClean="0">
                <a:solidFill>
                  <a:srgbClr val="7030A0"/>
                </a:solidFill>
              </a:rPr>
              <a:t>        </a:t>
            </a:r>
            <a:r>
              <a:rPr lang="en-US" sz="6400" dirty="0" smtClean="0"/>
              <a:t>We encourage other researchers and programmers to add new features on this application like Pharmacy management, Laboratory management, accounting management, c.</a:t>
            </a:r>
          </a:p>
          <a:p>
            <a:pPr>
              <a:buNone/>
            </a:pPr>
            <a:r>
              <a:rPr lang="en-US" sz="6400" dirty="0" smtClean="0"/>
              <a:t> et</a:t>
            </a:r>
            <a:endParaRPr lang="en-US" sz="6400" dirty="0">
              <a:solidFill>
                <a:srgbClr val="7030A0"/>
              </a:solidFill>
            </a:endParaRPr>
          </a:p>
        </p:txBody>
      </p:sp>
    </p:spTree>
  </p:cSld>
  <p:clrMapOvr>
    <a:masterClrMapping/>
  </p:clrMapOvr>
  <p:transition>
    <p:whee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705600" cy="1143000"/>
          </a:xfrm>
        </p:spPr>
        <p:txBody>
          <a:bodyPr/>
          <a:lstStyle/>
          <a:p>
            <a:r>
              <a:rPr lang="en-US" dirty="0" smtClean="0">
                <a:solidFill>
                  <a:srgbClr val="00B0F0"/>
                </a:solidFill>
              </a:rPr>
              <a:t>THANK YOU !!!!!!! </a:t>
            </a:r>
            <a:endParaRPr lang="en-US" dirty="0">
              <a:solidFill>
                <a:srgbClr val="00B0F0"/>
              </a:solidFill>
            </a:endParaRPr>
          </a:p>
        </p:txBody>
      </p:sp>
      <p:pic>
        <p:nvPicPr>
          <p:cNvPr id="4" name="Content Placeholder 3" descr="imiti.jpg"/>
          <p:cNvPicPr>
            <a:picLocks noGrp="1" noChangeAspect="1"/>
          </p:cNvPicPr>
          <p:nvPr>
            <p:ph sz="quarter" idx="1"/>
          </p:nvPr>
        </p:nvPicPr>
        <p:blipFill>
          <a:blip r:embed="rId2"/>
          <a:stretch>
            <a:fillRect/>
          </a:stretch>
        </p:blipFill>
        <p:spPr>
          <a:xfrm>
            <a:off x="3124994" y="2779712"/>
            <a:ext cx="2857500" cy="206692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04800"/>
            <a:ext cx="6019800" cy="1066800"/>
          </a:xfrm>
        </p:spPr>
        <p:txBody>
          <a:bodyPr/>
          <a:lstStyle/>
          <a:p>
            <a:r>
              <a:rPr smtClean="0"/>
              <a:t>      CONTENT</a:t>
            </a:r>
            <a:endParaRPr lang="en-US" dirty="0"/>
          </a:p>
        </p:txBody>
      </p:sp>
      <p:sp>
        <p:nvSpPr>
          <p:cNvPr id="2" name="Content Placeholder 1"/>
          <p:cNvSpPr>
            <a:spLocks noGrp="1"/>
          </p:cNvSpPr>
          <p:nvPr>
            <p:ph sz="quarter" idx="1"/>
          </p:nvPr>
        </p:nvSpPr>
        <p:spPr/>
        <p:txBody>
          <a:bodyPr>
            <a:normAutofit/>
          </a:bodyPr>
          <a:lstStyle/>
          <a:p>
            <a:r>
              <a:rPr lang="en-US" dirty="0" smtClean="0"/>
              <a:t>Problems  statement</a:t>
            </a:r>
          </a:p>
          <a:p>
            <a:r>
              <a:rPr lang="en-US" dirty="0" smtClean="0"/>
              <a:t>General  objectives</a:t>
            </a:r>
          </a:p>
          <a:p>
            <a:r>
              <a:rPr lang="en-US" dirty="0" smtClean="0"/>
              <a:t>Specific  objectives</a:t>
            </a:r>
          </a:p>
          <a:p>
            <a:r>
              <a:rPr lang="en-US" dirty="0" smtClean="0"/>
              <a:t>Technique used  for collecting  information</a:t>
            </a:r>
          </a:p>
          <a:p>
            <a:r>
              <a:rPr lang="en-US" dirty="0" smtClean="0"/>
              <a:t>Description of   current system</a:t>
            </a:r>
          </a:p>
          <a:p>
            <a:r>
              <a:rPr lang="en-US" dirty="0" smtClean="0"/>
              <a:t>Description of   new  system</a:t>
            </a:r>
          </a:p>
          <a:p>
            <a:r>
              <a:rPr lang="en-US" dirty="0" smtClean="0"/>
              <a:t>Tools used in application</a:t>
            </a:r>
          </a:p>
          <a:p>
            <a:r>
              <a:rPr lang="en-US" dirty="0" smtClean="0"/>
              <a:t>System organisation</a:t>
            </a:r>
          </a:p>
          <a:p>
            <a:r>
              <a:rPr lang="en-US" dirty="0" smtClean="0"/>
              <a:t>Conclusion  and  recommendation</a:t>
            </a:r>
          </a:p>
          <a:p>
            <a:endParaRPr lang="en-US" dirty="0" smtClean="0"/>
          </a:p>
          <a:p>
            <a:endParaRPr lang="en-US" dirty="0" smtClean="0"/>
          </a:p>
          <a:p>
            <a:endParaRPr lang="en-US" dirty="0" smtClean="0"/>
          </a:p>
          <a:p>
            <a:endParaRPr lang="en-US" dirty="0"/>
          </a:p>
        </p:txBody>
      </p:sp>
    </p:spTree>
  </p:cSld>
  <p:clrMapOvr>
    <a:masterClrMapping/>
  </p:clrMapOvr>
  <p:transition>
    <p:wheel spokes="3"/>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PROBLEMS  STATEMENTS</a:t>
            </a:r>
            <a:endParaRPr lang="en-US" dirty="0"/>
          </a:p>
        </p:txBody>
      </p:sp>
      <p:sp>
        <p:nvSpPr>
          <p:cNvPr id="2" name="Content Placeholder 1"/>
          <p:cNvSpPr>
            <a:spLocks noGrp="1"/>
          </p:cNvSpPr>
          <p:nvPr>
            <p:ph sz="quarter" idx="1"/>
          </p:nvPr>
        </p:nvSpPr>
        <p:spPr/>
        <p:txBody>
          <a:bodyPr>
            <a:normAutofit lnSpcReduction="10000"/>
          </a:bodyPr>
          <a:lstStyle/>
          <a:p>
            <a:pPr>
              <a:buNone/>
            </a:pPr>
            <a:endParaRPr lang="en-US" b="1" dirty="0" smtClean="0"/>
          </a:p>
          <a:p>
            <a:r>
              <a:rPr lang="en-US" dirty="0" smtClean="0"/>
              <a:t>Clinique Medicale de l’arche receives various types of patients, and these patients must be accommodated with a medical care and hospitality. Along with the process, there are activities which present some imperfections; those are:</a:t>
            </a:r>
          </a:p>
          <a:p>
            <a:pPr lvl="0"/>
            <a:r>
              <a:rPr lang="en-US" b="1" dirty="0" smtClean="0"/>
              <a:t>Lack of data</a:t>
            </a:r>
            <a:r>
              <a:rPr lang="en-US" dirty="0" smtClean="0"/>
              <a:t>:is  loss of data you can losing your data that is stored to the paper or documentation ,the paper can burned </a:t>
            </a:r>
          </a:p>
          <a:p>
            <a:pPr lvl="0"/>
            <a:r>
              <a:rPr lang="en-US" b="1" dirty="0" smtClean="0"/>
              <a:t>Save time</a:t>
            </a:r>
            <a:r>
              <a:rPr lang="en-US" dirty="0" smtClean="0"/>
              <a:t>:this software could saving time for travelling to the clinic .</a:t>
            </a:r>
          </a:p>
          <a:p>
            <a:endParaRPr lang="en-US" dirty="0"/>
          </a:p>
        </p:txBody>
      </p:sp>
    </p:spTree>
  </p:cSld>
  <p:clrMapOvr>
    <a:masterClrMapping/>
  </p:clrMapOvr>
  <p:transition>
    <p:whee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GENERAL  OBJECTIVES</a:t>
            </a:r>
            <a:endParaRPr lang="en-US" dirty="0"/>
          </a:p>
        </p:txBody>
      </p:sp>
      <p:sp>
        <p:nvSpPr>
          <p:cNvPr id="2" name="Content Placeholder 1"/>
          <p:cNvSpPr>
            <a:spLocks noGrp="1"/>
          </p:cNvSpPr>
          <p:nvPr>
            <p:ph sz="quarter" idx="1"/>
          </p:nvPr>
        </p:nvSpPr>
        <p:spPr/>
        <p:txBody>
          <a:bodyPr/>
          <a:lstStyle/>
          <a:p>
            <a:r>
              <a:rPr lang="en-US" dirty="0" smtClean="0"/>
              <a:t>The aim of our work is to develop Online patient appointment System which will help Clinique medicale de l’arche to get appointment services online from patient.</a:t>
            </a:r>
          </a:p>
          <a:p>
            <a:endParaRPr lang="en-US" dirty="0"/>
          </a:p>
        </p:txBody>
      </p:sp>
    </p:spTree>
  </p:cSld>
  <p:clrMapOvr>
    <a:masterClrMapping/>
  </p:clrMapOvr>
  <p:transition>
    <p:whee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SPECIFIC  OBJECTIVES </a:t>
            </a:r>
            <a:endParaRPr lang="en-US" dirty="0"/>
          </a:p>
        </p:txBody>
      </p:sp>
      <p:sp>
        <p:nvSpPr>
          <p:cNvPr id="2" name="Content Placeholder 1"/>
          <p:cNvSpPr>
            <a:spLocks noGrp="1"/>
          </p:cNvSpPr>
          <p:nvPr>
            <p:ph sz="quarter" idx="1"/>
          </p:nvPr>
        </p:nvSpPr>
        <p:spPr/>
        <p:txBody>
          <a:bodyPr>
            <a:normAutofit/>
          </a:bodyPr>
          <a:lstStyle/>
          <a:p>
            <a:r>
              <a:rPr lang="en-US" dirty="0" smtClean="0"/>
              <a:t>The specific objectives of the new system are:</a:t>
            </a:r>
          </a:p>
          <a:p>
            <a:pPr lvl="0"/>
            <a:r>
              <a:rPr lang="en-US" dirty="0" smtClean="0"/>
              <a:t>To develop a web-based application.</a:t>
            </a:r>
          </a:p>
          <a:p>
            <a:pPr lvl="0"/>
            <a:r>
              <a:rPr lang="en-US" dirty="0" smtClean="0"/>
              <a:t>To increase the performance and time saving.</a:t>
            </a:r>
          </a:p>
          <a:p>
            <a:pPr lvl="0"/>
            <a:r>
              <a:rPr lang="en-US" dirty="0" smtClean="0"/>
              <a:t>To provide efficient and reliable services related to the Online patient appointment system.</a:t>
            </a:r>
          </a:p>
          <a:p>
            <a:pPr lvl="0"/>
            <a:r>
              <a:rPr lang="en-US" dirty="0" smtClean="0"/>
              <a:t>To get an easy access on data at time.</a:t>
            </a:r>
          </a:p>
          <a:p>
            <a:pPr lvl="0"/>
            <a:r>
              <a:rPr lang="en-US" dirty="0" smtClean="0"/>
              <a:t>Security of data(save in database).</a:t>
            </a:r>
          </a:p>
          <a:p>
            <a:endParaRPr lang="en-US" dirty="0"/>
          </a:p>
        </p:txBody>
      </p:sp>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382000" cy="1676400"/>
          </a:xfrm>
        </p:spPr>
        <p:txBody>
          <a:bodyPr>
            <a:normAutofit/>
          </a:bodyPr>
          <a:lstStyle/>
          <a:p>
            <a:r>
              <a:rPr lang="en-US" sz="4000" dirty="0" smtClean="0"/>
              <a:t>              </a:t>
            </a:r>
            <a:r>
              <a:rPr sz="4000" smtClean="0"/>
              <a:t>TECHNIQUE</a:t>
            </a:r>
            <a:r>
              <a:rPr lang="en-US" sz="4000" dirty="0" smtClean="0"/>
              <a:t> </a:t>
            </a:r>
            <a:r>
              <a:rPr sz="4000" smtClean="0"/>
              <a:t> </a:t>
            </a:r>
            <a:r>
              <a:rPr lang="en-US" sz="4000" dirty="0" smtClean="0"/>
              <a:t>USED </a:t>
            </a:r>
            <a:r>
              <a:rPr sz="4000" smtClean="0"/>
              <a:t>FOR COLLECTING</a:t>
            </a:r>
            <a:r>
              <a:rPr lang="en-US" sz="4000" dirty="0" smtClean="0"/>
              <a:t>  </a:t>
            </a:r>
            <a:r>
              <a:rPr sz="4000" smtClean="0"/>
              <a:t>INFORMATION</a:t>
            </a:r>
            <a:endParaRPr lang="en-US" sz="4000" dirty="0"/>
          </a:p>
        </p:txBody>
      </p:sp>
      <p:sp>
        <p:nvSpPr>
          <p:cNvPr id="2" name="Content Placeholder 1"/>
          <p:cNvSpPr>
            <a:spLocks noGrp="1"/>
          </p:cNvSpPr>
          <p:nvPr>
            <p:ph sz="quarter" idx="1"/>
          </p:nvPr>
        </p:nvSpPr>
        <p:spPr/>
        <p:txBody>
          <a:bodyPr>
            <a:normAutofit fontScale="92500"/>
          </a:bodyPr>
          <a:lstStyle/>
          <a:p>
            <a:r>
              <a:rPr lang="en-US" dirty="0" smtClean="0"/>
              <a:t>DOCUMANTATION</a:t>
            </a:r>
          </a:p>
          <a:p>
            <a:r>
              <a:rPr lang="en-US" dirty="0" smtClean="0"/>
              <a:t>This technique is also necessary for getting information and help the researcher also to increase his/her knowledge so that he can easily solve the problem practically, it permits the researcher to consult books, other previous researchers , class notes, and internet to find different definition of words and codes for solving it .</a:t>
            </a:r>
          </a:p>
          <a:p>
            <a:r>
              <a:rPr lang="en-US" dirty="0" smtClean="0"/>
              <a:t>Here we have read many class notes; consult different books from the school even outside the school so that we can easily solve the problem said in the previous lines</a:t>
            </a:r>
          </a:p>
          <a:p>
            <a:endParaRPr lang="en-US" dirty="0"/>
          </a:p>
        </p:txBody>
      </p:sp>
    </p:spTree>
  </p:cSld>
  <p:clrMapOvr>
    <a:masterClrMapping/>
  </p:clrMapOvr>
  <p:transition>
    <p:whee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OBSERVATION</a:t>
            </a:r>
            <a:endParaRPr lang="en-US" dirty="0"/>
          </a:p>
        </p:txBody>
      </p:sp>
      <p:sp>
        <p:nvSpPr>
          <p:cNvPr id="2" name="Content Placeholder 1"/>
          <p:cNvSpPr>
            <a:spLocks noGrp="1"/>
          </p:cNvSpPr>
          <p:nvPr>
            <p:ph sz="quarter" idx="1"/>
          </p:nvPr>
        </p:nvSpPr>
        <p:spPr/>
        <p:txBody>
          <a:bodyPr>
            <a:normAutofit/>
          </a:bodyPr>
          <a:lstStyle/>
          <a:p>
            <a:r>
              <a:rPr lang="en-US" dirty="0" smtClean="0"/>
              <a:t>Observation is a process or method occurs when you want to see really how things are, for what we saw different things the one which is important is machines used to make their project. In this methodology you go to the place where you want to get or gather their information and observe everything that is taking place without doing anything is called non participative while when you are looking and doing anything is called participative.</a:t>
            </a:r>
          </a:p>
          <a:p>
            <a:endParaRPr lang="en-US" dirty="0"/>
          </a:p>
        </p:txBody>
      </p:sp>
    </p:spTree>
  </p:cSld>
  <p:clrMapOvr>
    <a:masterClrMapping/>
  </p:clrMapOvr>
  <p:transition>
    <p:whee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INTERVIEW</a:t>
            </a:r>
            <a:endParaRPr lang="en-US" dirty="0"/>
          </a:p>
        </p:txBody>
      </p:sp>
      <p:sp>
        <p:nvSpPr>
          <p:cNvPr id="2" name="Content Placeholder 1"/>
          <p:cNvSpPr>
            <a:spLocks noGrp="1"/>
          </p:cNvSpPr>
          <p:nvPr>
            <p:ph sz="quarter" idx="1"/>
          </p:nvPr>
        </p:nvSpPr>
        <p:spPr/>
        <p:txBody>
          <a:bodyPr>
            <a:normAutofit fontScale="85000" lnSpcReduction="20000"/>
          </a:bodyPr>
          <a:lstStyle/>
          <a:p>
            <a:r>
              <a:rPr lang="en-US" dirty="0" smtClean="0"/>
              <a:t>An </a:t>
            </a:r>
            <a:r>
              <a:rPr lang="en-US" b="1" dirty="0" smtClean="0"/>
              <a:t>interview</a:t>
            </a:r>
            <a:r>
              <a:rPr lang="en-US" dirty="0" smtClean="0"/>
              <a:t> is a conversation between two people (the interviewer and the interviewee) where questions are asked by the interviewer to obtain information from the interviewee. This is the necessary technique for collecting information gathering before implementing software, and it requires interviewee to have enough knowledge about the questions asked by interviewer so that he/she has all information about what she/he wants to know.</a:t>
            </a:r>
          </a:p>
          <a:p>
            <a:r>
              <a:rPr lang="en-US" dirty="0" smtClean="0"/>
              <a:t>At the beginning of this project we asked the leader of </a:t>
            </a:r>
            <a:r>
              <a:rPr lang="en-US" b="1" dirty="0" smtClean="0"/>
              <a:t>Clinique medical de l’ arche </a:t>
            </a:r>
            <a:r>
              <a:rPr lang="en-US" dirty="0" smtClean="0"/>
              <a:t>about how they give the appointment to the patient, the system they use to communicate with them, and how they manage information that they receive from them because they use telephone mobile as communicating with patients.</a:t>
            </a:r>
          </a:p>
          <a:p>
            <a:endParaRPr lang="en-US" dirty="0"/>
          </a:p>
        </p:txBody>
      </p:sp>
    </p:spTree>
  </p:cSld>
  <p:clrMapOvr>
    <a:masterClrMapping/>
  </p:clrMapOvr>
  <p:transition>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DESCRIPTION OF CURRENT SYSTEM</a:t>
            </a:r>
            <a:endParaRPr lang="en-US" dirty="0"/>
          </a:p>
        </p:txBody>
      </p:sp>
      <p:pic>
        <p:nvPicPr>
          <p:cNvPr id="2050" name="Picture 2" descr="C:\Users\dweller\Desktop\existing.PNG"/>
          <p:cNvPicPr>
            <a:picLocks noGrp="1" noChangeAspect="1" noChangeArrowheads="1"/>
          </p:cNvPicPr>
          <p:nvPr>
            <p:ph sz="quarter" idx="1"/>
          </p:nvPr>
        </p:nvPicPr>
        <p:blipFill>
          <a:blip r:embed="rId2"/>
          <a:stretch>
            <a:fillRect/>
          </a:stretch>
        </p:blipFill>
        <p:spPr bwMode="auto">
          <a:xfrm>
            <a:off x="1876845" y="2060330"/>
            <a:ext cx="5353798" cy="3505690"/>
          </a:xfrm>
          <a:prstGeom prst="rect">
            <a:avLst/>
          </a:prstGeom>
          <a:noFill/>
        </p:spPr>
      </p:pic>
    </p:spTree>
  </p:cSld>
  <p:clrMapOvr>
    <a:masterClrMapping/>
  </p:clrMapOvr>
  <p:transition>
    <p:whee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282</TotalTime>
  <Words>931</Words>
  <Application>Microsoft Office PowerPoint</Application>
  <PresentationFormat>On-screen Show (4:3)</PresentationFormat>
  <Paragraphs>75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PowerPoint Presentation</vt:lpstr>
      <vt:lpstr>      CONTENT</vt:lpstr>
      <vt:lpstr>PROBLEMS  STATEMENTS</vt:lpstr>
      <vt:lpstr>GENERAL  OBJECTIVES</vt:lpstr>
      <vt:lpstr>SPECIFIC  OBJECTIVES </vt:lpstr>
      <vt:lpstr>              TECHNIQUE  USED FOR COLLECTING  INFORMATION</vt:lpstr>
      <vt:lpstr>OBSERVATION</vt:lpstr>
      <vt:lpstr>INTERVIEW</vt:lpstr>
      <vt:lpstr>DESCRIPTION OF CURRENT SYSTEM</vt:lpstr>
      <vt:lpstr>DESCRIPTION OF NEW SYSTEM</vt:lpstr>
      <vt:lpstr>TOOLS  USED IN APPLICATION</vt:lpstr>
      <vt:lpstr>ORGANISATION OF SYSTEM</vt:lpstr>
      <vt:lpstr>CONCLUSION</vt:lpstr>
      <vt:lpstr>RECOMMENDATION</vt:lpstr>
      <vt:lpstr>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REPUBLIC OF RWANDA MINISTRY OF EDUCATION ECOLE SECONDAIRE TECHNIQUE DE GISENYI Topic:ONLINE PATIENT APPOINTMENT SYSTEM Case Study:Clinique Medicale</dc:title>
  <dc:creator>dweller</dc:creator>
  <cp:lastModifiedBy>Niyogakiza</cp:lastModifiedBy>
  <cp:revision>61</cp:revision>
  <dcterms:created xsi:type="dcterms:W3CDTF">2014-09-07T19:33:46Z</dcterms:created>
  <dcterms:modified xsi:type="dcterms:W3CDTF">2014-09-14T17:26:12Z</dcterms:modified>
</cp:coreProperties>
</file>