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4"/>
  </p:notesMasterIdLst>
  <p:handoutMasterIdLst>
    <p:handoutMasterId r:id="rId25"/>
  </p:handoutMasterIdLst>
  <p:sldIdLst>
    <p:sldId id="351" r:id="rId2"/>
    <p:sldId id="256" r:id="rId3"/>
    <p:sldId id="261" r:id="rId4"/>
    <p:sldId id="273" r:id="rId5"/>
    <p:sldId id="336" r:id="rId6"/>
    <p:sldId id="335" r:id="rId7"/>
    <p:sldId id="363" r:id="rId8"/>
    <p:sldId id="364" r:id="rId9"/>
    <p:sldId id="359" r:id="rId10"/>
    <p:sldId id="355" r:id="rId11"/>
    <p:sldId id="356" r:id="rId12"/>
    <p:sldId id="357" r:id="rId13"/>
    <p:sldId id="358" r:id="rId14"/>
    <p:sldId id="262" r:id="rId15"/>
    <p:sldId id="292" r:id="rId16"/>
    <p:sldId id="360" r:id="rId17"/>
    <p:sldId id="269" r:id="rId18"/>
    <p:sldId id="362" r:id="rId19"/>
    <p:sldId id="361" r:id="rId20"/>
    <p:sldId id="276" r:id="rId21"/>
    <p:sldId id="295" r:id="rId22"/>
    <p:sldId id="272"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n Killian" initials="K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C9"/>
    <a:srgbClr val="007EB4"/>
    <a:srgbClr val="0000FF"/>
    <a:srgbClr val="898989"/>
    <a:srgbClr val="003F80"/>
    <a:srgbClr val="003E7F"/>
    <a:srgbClr val="000000"/>
    <a:srgbClr val="CC3538"/>
    <a:srgbClr val="168E60"/>
    <a:srgbClr val="F5C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71081" autoAdjust="0"/>
  </p:normalViewPr>
  <p:slideViewPr>
    <p:cSldViewPr snapToGrid="0" snapToObjects="1">
      <p:cViewPr varScale="1">
        <p:scale>
          <a:sx n="64" d="100"/>
          <a:sy n="64" d="100"/>
        </p:scale>
        <p:origin x="208" y="52"/>
      </p:cViewPr>
      <p:guideLst>
        <p:guide orient="horz" pos="2160"/>
        <p:guide pos="3840"/>
      </p:guideLst>
    </p:cSldViewPr>
  </p:slideViewPr>
  <p:outlineViewPr>
    <p:cViewPr>
      <p:scale>
        <a:sx n="33" d="100"/>
        <a:sy n="33" d="100"/>
      </p:scale>
      <p:origin x="0" y="-5464"/>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5"/>
          </a:xfrm>
          <a:prstGeom prst="rect">
            <a:avLst/>
          </a:prstGeom>
        </p:spPr>
        <p:txBody>
          <a:bodyPr vert="horz" lIns="93169" tIns="46584" rIns="93169" bIns="46584" rtlCol="0"/>
          <a:lstStyle>
            <a:lvl1pPr algn="l">
              <a:defRPr sz="1200"/>
            </a:lvl1pPr>
          </a:lstStyle>
          <a:p>
            <a:endParaRPr lang="en-US" dirty="0"/>
          </a:p>
        </p:txBody>
      </p:sp>
      <p:sp>
        <p:nvSpPr>
          <p:cNvPr id="3" name="Date Placeholder 2"/>
          <p:cNvSpPr>
            <a:spLocks noGrp="1"/>
          </p:cNvSpPr>
          <p:nvPr>
            <p:ph type="dt" sz="quarter" idx="1"/>
          </p:nvPr>
        </p:nvSpPr>
        <p:spPr>
          <a:xfrm>
            <a:off x="3970940" y="0"/>
            <a:ext cx="3037840" cy="466435"/>
          </a:xfrm>
          <a:prstGeom prst="rect">
            <a:avLst/>
          </a:prstGeom>
        </p:spPr>
        <p:txBody>
          <a:bodyPr vert="horz" lIns="93169" tIns="46584" rIns="93169" bIns="46584" rtlCol="0"/>
          <a:lstStyle>
            <a:lvl1pPr algn="r">
              <a:defRPr sz="1200"/>
            </a:lvl1pPr>
          </a:lstStyle>
          <a:p>
            <a:fld id="{17062E8F-0327-1B44-880E-F1AFCA2C073C}" type="datetimeFigureOut">
              <a:rPr lang="en-US" smtClean="0"/>
              <a:t>12/2/2020</a:t>
            </a:fld>
            <a:endParaRPr lang="en-US" dirty="0"/>
          </a:p>
        </p:txBody>
      </p:sp>
      <p:sp>
        <p:nvSpPr>
          <p:cNvPr id="4" name="Footer Placeholder 3"/>
          <p:cNvSpPr>
            <a:spLocks noGrp="1"/>
          </p:cNvSpPr>
          <p:nvPr>
            <p:ph type="ftr" sz="quarter" idx="2"/>
          </p:nvPr>
        </p:nvSpPr>
        <p:spPr>
          <a:xfrm>
            <a:off x="1" y="8829968"/>
            <a:ext cx="3037840" cy="466434"/>
          </a:xfrm>
          <a:prstGeom prst="rect">
            <a:avLst/>
          </a:prstGeom>
        </p:spPr>
        <p:txBody>
          <a:bodyPr vert="horz" lIns="93169" tIns="46584" rIns="93169" bIns="4658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0" y="8829968"/>
            <a:ext cx="3037840" cy="466434"/>
          </a:xfrm>
          <a:prstGeom prst="rect">
            <a:avLst/>
          </a:prstGeom>
        </p:spPr>
        <p:txBody>
          <a:bodyPr vert="horz" lIns="93169" tIns="46584" rIns="93169" bIns="46584" rtlCol="0" anchor="b"/>
          <a:lstStyle>
            <a:lvl1pPr algn="r">
              <a:defRPr sz="1200"/>
            </a:lvl1pPr>
          </a:lstStyle>
          <a:p>
            <a:fld id="{721A873F-EF5E-994B-9976-428F934A075E}" type="slidenum">
              <a:rPr lang="en-US" smtClean="0"/>
              <a:t>‹#›</a:t>
            </a:fld>
            <a:endParaRPr lang="en-US" dirty="0"/>
          </a:p>
        </p:txBody>
      </p:sp>
    </p:spTree>
    <p:extLst>
      <p:ext uri="{BB962C8B-B14F-4D97-AF65-F5344CB8AC3E}">
        <p14:creationId xmlns:p14="http://schemas.microsoft.com/office/powerpoint/2010/main" val="642620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5"/>
          </a:xfrm>
          <a:prstGeom prst="rect">
            <a:avLst/>
          </a:prstGeom>
        </p:spPr>
        <p:txBody>
          <a:bodyPr vert="horz" lIns="93169" tIns="46584" rIns="93169" bIns="46584" rtlCol="0"/>
          <a:lstStyle>
            <a:lvl1pPr algn="l">
              <a:defRPr sz="1200"/>
            </a:lvl1pPr>
          </a:lstStyle>
          <a:p>
            <a:endParaRPr lang="en-US" dirty="0"/>
          </a:p>
        </p:txBody>
      </p:sp>
      <p:sp>
        <p:nvSpPr>
          <p:cNvPr id="3" name="Date Placeholder 2"/>
          <p:cNvSpPr>
            <a:spLocks noGrp="1"/>
          </p:cNvSpPr>
          <p:nvPr>
            <p:ph type="dt" idx="1"/>
          </p:nvPr>
        </p:nvSpPr>
        <p:spPr>
          <a:xfrm>
            <a:off x="3970940" y="0"/>
            <a:ext cx="3037840" cy="466435"/>
          </a:xfrm>
          <a:prstGeom prst="rect">
            <a:avLst/>
          </a:prstGeom>
        </p:spPr>
        <p:txBody>
          <a:bodyPr vert="horz" lIns="93169" tIns="46584" rIns="93169" bIns="46584" rtlCol="0"/>
          <a:lstStyle>
            <a:lvl1pPr algn="r">
              <a:defRPr sz="1200"/>
            </a:lvl1pPr>
          </a:lstStyle>
          <a:p>
            <a:fld id="{0C0BF4D7-81BE-0B4C-B655-82AD930F9C8A}" type="datetimeFigureOut">
              <a:rPr lang="en-US" smtClean="0"/>
              <a:t>12/2/2020</a:t>
            </a:fld>
            <a:endParaRPr lang="en-US" dirty="0"/>
          </a:p>
        </p:txBody>
      </p:sp>
      <p:sp>
        <p:nvSpPr>
          <p:cNvPr id="4" name="Slide Image Placeholder 3"/>
          <p:cNvSpPr>
            <a:spLocks noGrp="1" noRot="1" noChangeAspect="1"/>
          </p:cNvSpPr>
          <p:nvPr>
            <p:ph type="sldImg" idx="2"/>
          </p:nvPr>
        </p:nvSpPr>
        <p:spPr>
          <a:xfrm>
            <a:off x="717550" y="1163638"/>
            <a:ext cx="5575300" cy="3136900"/>
          </a:xfrm>
          <a:prstGeom prst="rect">
            <a:avLst/>
          </a:prstGeom>
          <a:noFill/>
          <a:ln w="12700">
            <a:solidFill>
              <a:prstClr val="black"/>
            </a:solidFill>
          </a:ln>
        </p:spPr>
        <p:txBody>
          <a:bodyPr vert="horz" lIns="93169" tIns="46584" rIns="93169" bIns="46584" rtlCol="0" anchor="ctr"/>
          <a:lstStyle/>
          <a:p>
            <a:endParaRPr lang="en-US"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3169" tIns="46584" rIns="93169"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8"/>
            <a:ext cx="3037840" cy="466434"/>
          </a:xfrm>
          <a:prstGeom prst="rect">
            <a:avLst/>
          </a:prstGeom>
        </p:spPr>
        <p:txBody>
          <a:bodyPr vert="horz" lIns="93169" tIns="46584" rIns="93169" bIns="4658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68"/>
            <a:ext cx="3037840" cy="466434"/>
          </a:xfrm>
          <a:prstGeom prst="rect">
            <a:avLst/>
          </a:prstGeom>
        </p:spPr>
        <p:txBody>
          <a:bodyPr vert="horz" lIns="93169" tIns="46584" rIns="93169" bIns="46584" rtlCol="0" anchor="b"/>
          <a:lstStyle>
            <a:lvl1pPr algn="r">
              <a:defRPr sz="1200"/>
            </a:lvl1pPr>
          </a:lstStyle>
          <a:p>
            <a:fld id="{452140A9-11FD-AB46-B99D-C1331D8D84D1}" type="slidenum">
              <a:rPr lang="en-US" smtClean="0"/>
              <a:t>‹#›</a:t>
            </a:fld>
            <a:endParaRPr lang="en-US" dirty="0"/>
          </a:p>
        </p:txBody>
      </p:sp>
    </p:spTree>
    <p:extLst>
      <p:ext uri="{BB962C8B-B14F-4D97-AF65-F5344CB8AC3E}">
        <p14:creationId xmlns:p14="http://schemas.microsoft.com/office/powerpoint/2010/main" val="76007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r>
              <a:rPr lang="en-US" dirty="0"/>
              <a:t>- SBA AS </a:t>
            </a:r>
            <a:r>
              <a:rPr lang="en-US" dirty="0" err="1"/>
              <a:t>didirikan</a:t>
            </a:r>
            <a:r>
              <a:rPr lang="en-US" dirty="0"/>
              <a:t> pada </a:t>
            </a:r>
            <a:r>
              <a:rPr lang="en-US" dirty="0" err="1"/>
              <a:t>tahun</a:t>
            </a:r>
            <a:r>
              <a:rPr lang="en-US" dirty="0"/>
              <a:t> 1953 </a:t>
            </a:r>
            <a:r>
              <a:rPr lang="en-US" dirty="0" err="1"/>
              <a:t>dengan</a:t>
            </a:r>
            <a:r>
              <a:rPr lang="en-US" dirty="0"/>
              <a:t> </a:t>
            </a:r>
            <a:r>
              <a:rPr lang="en-US" dirty="0" err="1"/>
              <a:t>prinsip</a:t>
            </a:r>
            <a:r>
              <a:rPr lang="en-US" dirty="0"/>
              <a:t> </a:t>
            </a:r>
            <a:r>
              <a:rPr lang="en-US" dirty="0" err="1"/>
              <a:t>mempromosikan</a:t>
            </a:r>
            <a:r>
              <a:rPr lang="en-US" dirty="0"/>
              <a:t> dan </a:t>
            </a:r>
            <a:r>
              <a:rPr lang="en-US" dirty="0" err="1"/>
              <a:t>membantu</a:t>
            </a:r>
            <a:r>
              <a:rPr lang="en-US" dirty="0"/>
              <a:t> </a:t>
            </a:r>
            <a:r>
              <a:rPr lang="en-US" dirty="0" err="1"/>
              <a:t>usaha</a:t>
            </a:r>
            <a:r>
              <a:rPr lang="en-US" dirty="0"/>
              <a:t> </a:t>
            </a:r>
            <a:r>
              <a:rPr lang="en-US" dirty="0" err="1"/>
              <a:t>kecil</a:t>
            </a:r>
            <a:r>
              <a:rPr lang="en-US" dirty="0"/>
              <a:t> di pasar </a:t>
            </a:r>
            <a:r>
              <a:rPr lang="en-US" dirty="0" err="1"/>
              <a:t>kredit</a:t>
            </a:r>
            <a:r>
              <a:rPr lang="en-US" dirty="0"/>
              <a:t> AS</a:t>
            </a:r>
          </a:p>
          <a:p>
            <a:r>
              <a:rPr lang="en-US" dirty="0"/>
              <a:t>- SBA </a:t>
            </a:r>
            <a:r>
              <a:rPr lang="en-US" dirty="0" err="1"/>
              <a:t>membantu</a:t>
            </a:r>
            <a:r>
              <a:rPr lang="en-US" dirty="0"/>
              <a:t> </a:t>
            </a:r>
            <a:r>
              <a:rPr lang="en-US" dirty="0" err="1"/>
              <a:t>usaha</a:t>
            </a:r>
            <a:r>
              <a:rPr lang="en-US" dirty="0"/>
              <a:t> </a:t>
            </a:r>
            <a:r>
              <a:rPr lang="en-US" dirty="0" err="1"/>
              <a:t>kecil</a:t>
            </a:r>
            <a:r>
              <a:rPr lang="en-US" dirty="0"/>
              <a:t> </a:t>
            </a:r>
            <a:r>
              <a:rPr lang="en-US" dirty="0" err="1"/>
              <a:t>melalui</a:t>
            </a:r>
            <a:r>
              <a:rPr lang="en-US" dirty="0"/>
              <a:t> program </a:t>
            </a:r>
            <a:r>
              <a:rPr lang="en-US" dirty="0" err="1"/>
              <a:t>penjaminan</a:t>
            </a:r>
            <a:r>
              <a:rPr lang="en-US" dirty="0"/>
              <a:t> </a:t>
            </a:r>
            <a:r>
              <a:rPr lang="en-US" dirty="0" err="1"/>
              <a:t>pinjaman</a:t>
            </a:r>
            <a:r>
              <a:rPr lang="en-US" dirty="0"/>
              <a:t> yang </a:t>
            </a:r>
            <a:r>
              <a:rPr lang="en-US" dirty="0" err="1"/>
              <a:t>dirancang</a:t>
            </a:r>
            <a:r>
              <a:rPr lang="en-US" dirty="0"/>
              <a:t> </a:t>
            </a:r>
            <a:r>
              <a:rPr lang="en-US" dirty="0" err="1"/>
              <a:t>untuk</a:t>
            </a:r>
            <a:r>
              <a:rPr lang="en-US" dirty="0"/>
              <a:t> </a:t>
            </a:r>
            <a:r>
              <a:rPr lang="en-US" dirty="0" err="1"/>
              <a:t>mendorong</a:t>
            </a:r>
            <a:r>
              <a:rPr lang="en-US" dirty="0"/>
              <a:t> bank </a:t>
            </a:r>
            <a:r>
              <a:rPr lang="en-US" dirty="0" err="1"/>
              <a:t>memberikan</a:t>
            </a:r>
            <a:r>
              <a:rPr lang="en-US" dirty="0"/>
              <a:t> </a:t>
            </a:r>
            <a:r>
              <a:rPr lang="en-US" dirty="0" err="1"/>
              <a:t>pinjaman</a:t>
            </a:r>
            <a:r>
              <a:rPr lang="en-US" dirty="0"/>
              <a:t> </a:t>
            </a:r>
            <a:r>
              <a:rPr lang="en-US" dirty="0" err="1"/>
              <a:t>kepada</a:t>
            </a:r>
            <a:r>
              <a:rPr lang="en-US" dirty="0"/>
              <a:t> </a:t>
            </a:r>
            <a:r>
              <a:rPr lang="en-US" dirty="0" err="1"/>
              <a:t>usaha</a:t>
            </a:r>
            <a:r>
              <a:rPr lang="en-US" dirty="0"/>
              <a:t> </a:t>
            </a:r>
            <a:r>
              <a:rPr lang="en-US" dirty="0" err="1"/>
              <a:t>kecil</a:t>
            </a:r>
            <a:r>
              <a:rPr lang="en-US" dirty="0"/>
              <a:t>.</a:t>
            </a:r>
          </a:p>
          <a:p>
            <a:r>
              <a:rPr lang="en-US" dirty="0"/>
              <a:t>- SBA </a:t>
            </a:r>
            <a:r>
              <a:rPr lang="en-US" dirty="0" err="1"/>
              <a:t>bertindak</a:t>
            </a:r>
            <a:r>
              <a:rPr lang="en-US" dirty="0"/>
              <a:t> </a:t>
            </a:r>
            <a:r>
              <a:rPr lang="en-US" dirty="0" err="1"/>
              <a:t>seperti</a:t>
            </a:r>
            <a:r>
              <a:rPr lang="en-US" dirty="0"/>
              <a:t> </a:t>
            </a:r>
            <a:r>
              <a:rPr lang="en-US" dirty="0" err="1"/>
              <a:t>penyedia</a:t>
            </a:r>
            <a:r>
              <a:rPr lang="en-US" dirty="0"/>
              <a:t> </a:t>
            </a:r>
            <a:r>
              <a:rPr lang="en-US" dirty="0" err="1"/>
              <a:t>asuransi</a:t>
            </a:r>
            <a:r>
              <a:rPr lang="en-US" dirty="0"/>
              <a:t> </a:t>
            </a:r>
            <a:r>
              <a:rPr lang="en-US" dirty="0" err="1"/>
              <a:t>untuk</a:t>
            </a:r>
            <a:r>
              <a:rPr lang="en-US" dirty="0"/>
              <a:t> </a:t>
            </a:r>
            <a:r>
              <a:rPr lang="en-US" dirty="0" err="1"/>
              <a:t>mengurangi</a:t>
            </a:r>
            <a:r>
              <a:rPr lang="en-US" dirty="0"/>
              <a:t> </a:t>
            </a:r>
            <a:r>
              <a:rPr lang="en-US" dirty="0" err="1"/>
              <a:t>risiko</a:t>
            </a:r>
            <a:r>
              <a:rPr lang="en-US" dirty="0"/>
              <a:t> </a:t>
            </a:r>
            <a:r>
              <a:rPr lang="en-US" dirty="0" err="1"/>
              <a:t>bagi</a:t>
            </a:r>
            <a:r>
              <a:rPr lang="en-US" dirty="0"/>
              <a:t> bank </a:t>
            </a:r>
            <a:r>
              <a:rPr lang="en-US" dirty="0" err="1"/>
              <a:t>dengan</a:t>
            </a:r>
            <a:r>
              <a:rPr lang="en-US" dirty="0"/>
              <a:t> </a:t>
            </a:r>
            <a:r>
              <a:rPr lang="en-US" dirty="0" err="1"/>
              <a:t>mengambil</a:t>
            </a:r>
            <a:r>
              <a:rPr lang="en-US" dirty="0"/>
              <a:t> </a:t>
            </a:r>
            <a:r>
              <a:rPr lang="en-US" dirty="0" err="1"/>
              <a:t>sebagian</a:t>
            </a:r>
            <a:r>
              <a:rPr lang="en-US" dirty="0"/>
              <a:t> </a:t>
            </a:r>
            <a:r>
              <a:rPr lang="en-US" dirty="0" err="1"/>
              <a:t>risiko</a:t>
            </a:r>
            <a:r>
              <a:rPr lang="en-US" dirty="0"/>
              <a:t> </a:t>
            </a:r>
            <a:r>
              <a:rPr lang="en-US" dirty="0" err="1"/>
              <a:t>melalui</a:t>
            </a:r>
            <a:r>
              <a:rPr lang="en-US" dirty="0"/>
              <a:t> </a:t>
            </a:r>
            <a:r>
              <a:rPr lang="en-US" dirty="0" err="1"/>
              <a:t>penjaminan</a:t>
            </a:r>
            <a:r>
              <a:rPr lang="en-US" dirty="0"/>
              <a:t> </a:t>
            </a:r>
            <a:r>
              <a:rPr lang="en-US" dirty="0" err="1"/>
              <a:t>sebagian</a:t>
            </a:r>
            <a:r>
              <a:rPr lang="en-US" dirty="0"/>
              <a:t> </a:t>
            </a:r>
            <a:r>
              <a:rPr lang="en-US" dirty="0" err="1"/>
              <a:t>pinjaman</a:t>
            </a:r>
            <a:r>
              <a:rPr lang="en-US" dirty="0"/>
              <a:t>.</a:t>
            </a:r>
          </a:p>
          <a:p>
            <a:r>
              <a:rPr lang="en-US" dirty="0"/>
              <a:t>- Jika </a:t>
            </a:r>
            <a:r>
              <a:rPr lang="en-US" dirty="0" err="1"/>
              <a:t>pinjaman</a:t>
            </a:r>
            <a:r>
              <a:rPr lang="en-US" dirty="0"/>
              <a:t> </a:t>
            </a:r>
            <a:r>
              <a:rPr lang="en-US" dirty="0" err="1"/>
              <a:t>gagal</a:t>
            </a:r>
            <a:r>
              <a:rPr lang="en-US" dirty="0"/>
              <a:t> </a:t>
            </a:r>
            <a:r>
              <a:rPr lang="en-US" dirty="0" err="1"/>
              <a:t>bayar</a:t>
            </a:r>
            <a:r>
              <a:rPr lang="en-US" dirty="0"/>
              <a:t>, SBA </a:t>
            </a:r>
            <a:r>
              <a:rPr lang="en-US" dirty="0" err="1"/>
              <a:t>akan</a:t>
            </a:r>
            <a:r>
              <a:rPr lang="en-US" dirty="0"/>
              <a:t> </a:t>
            </a:r>
            <a:r>
              <a:rPr lang="en-US" dirty="0" err="1"/>
              <a:t>menanggung</a:t>
            </a:r>
            <a:r>
              <a:rPr lang="en-US" dirty="0"/>
              <a:t> </a:t>
            </a:r>
            <a:r>
              <a:rPr lang="en-US" dirty="0" err="1"/>
              <a:t>jumlah</a:t>
            </a:r>
            <a:r>
              <a:rPr lang="en-US" dirty="0"/>
              <a:t> yang </a:t>
            </a:r>
            <a:r>
              <a:rPr lang="en-US" dirty="0" err="1"/>
              <a:t>dijaminkan</a:t>
            </a:r>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5</a:t>
            </a:fld>
            <a:endParaRPr lang="en-US" dirty="0"/>
          </a:p>
        </p:txBody>
      </p:sp>
    </p:spTree>
    <p:extLst>
      <p:ext uri="{BB962C8B-B14F-4D97-AF65-F5344CB8AC3E}">
        <p14:creationId xmlns:p14="http://schemas.microsoft.com/office/powerpoint/2010/main" val="2608088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21</a:t>
            </a:fld>
            <a:endParaRPr lang="en-US" dirty="0"/>
          </a:p>
        </p:txBody>
      </p:sp>
    </p:spTree>
    <p:extLst>
      <p:ext uri="{BB962C8B-B14F-4D97-AF65-F5344CB8AC3E}">
        <p14:creationId xmlns:p14="http://schemas.microsoft.com/office/powerpoint/2010/main" val="285521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6</a:t>
            </a:fld>
            <a:endParaRPr lang="en-US" dirty="0"/>
          </a:p>
        </p:txBody>
      </p:sp>
    </p:spTree>
    <p:extLst>
      <p:ext uri="{BB962C8B-B14F-4D97-AF65-F5344CB8AC3E}">
        <p14:creationId xmlns:p14="http://schemas.microsoft.com/office/powerpoint/2010/main" val="260808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10</a:t>
            </a:fld>
            <a:endParaRPr lang="en-US" dirty="0"/>
          </a:p>
        </p:txBody>
      </p:sp>
    </p:spTree>
    <p:extLst>
      <p:ext uri="{BB962C8B-B14F-4D97-AF65-F5344CB8AC3E}">
        <p14:creationId xmlns:p14="http://schemas.microsoft.com/office/powerpoint/2010/main" val="364558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11</a:t>
            </a:fld>
            <a:endParaRPr lang="en-US" dirty="0"/>
          </a:p>
        </p:txBody>
      </p:sp>
    </p:spTree>
    <p:extLst>
      <p:ext uri="{BB962C8B-B14F-4D97-AF65-F5344CB8AC3E}">
        <p14:creationId xmlns:p14="http://schemas.microsoft.com/office/powerpoint/2010/main" val="226914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12</a:t>
            </a:fld>
            <a:endParaRPr lang="en-US" dirty="0"/>
          </a:p>
        </p:txBody>
      </p:sp>
    </p:spTree>
    <p:extLst>
      <p:ext uri="{BB962C8B-B14F-4D97-AF65-F5344CB8AC3E}">
        <p14:creationId xmlns:p14="http://schemas.microsoft.com/office/powerpoint/2010/main" val="359478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13</a:t>
            </a:fld>
            <a:endParaRPr lang="en-US" dirty="0"/>
          </a:p>
        </p:txBody>
      </p:sp>
    </p:spTree>
    <p:extLst>
      <p:ext uri="{BB962C8B-B14F-4D97-AF65-F5344CB8AC3E}">
        <p14:creationId xmlns:p14="http://schemas.microsoft.com/office/powerpoint/2010/main" val="264919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14</a:t>
            </a:fld>
            <a:endParaRPr lang="en-US" dirty="0"/>
          </a:p>
        </p:txBody>
      </p:sp>
    </p:spTree>
    <p:extLst>
      <p:ext uri="{BB962C8B-B14F-4D97-AF65-F5344CB8AC3E}">
        <p14:creationId xmlns:p14="http://schemas.microsoft.com/office/powerpoint/2010/main" val="347092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15</a:t>
            </a:fld>
            <a:endParaRPr lang="en-US" dirty="0"/>
          </a:p>
        </p:txBody>
      </p:sp>
    </p:spTree>
    <p:extLst>
      <p:ext uri="{BB962C8B-B14F-4D97-AF65-F5344CB8AC3E}">
        <p14:creationId xmlns:p14="http://schemas.microsoft.com/office/powerpoint/2010/main" val="34709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3638"/>
            <a:ext cx="5575300" cy="3136900"/>
          </a:xfrm>
        </p:spPr>
      </p:sp>
      <p:sp>
        <p:nvSpPr>
          <p:cNvPr id="3" name="Notes Placeholder 2"/>
          <p:cNvSpPr>
            <a:spLocks noGrp="1"/>
          </p:cNvSpPr>
          <p:nvPr>
            <p:ph type="body" idx="1"/>
          </p:nvPr>
        </p:nvSpPr>
        <p:spPr/>
        <p:txBody>
          <a:bodyPr/>
          <a:lstStyle/>
          <a:p>
            <a:r>
              <a:rPr lang="en-US" dirty="0"/>
              <a:t>SBA also overhauled the SBAExpress procedures and increased the maximum maturity for revolving</a:t>
            </a:r>
            <a:r>
              <a:rPr lang="en-US" baseline="0" dirty="0"/>
              <a:t> lines of credit under SBAExpress from 7 to 10 years.  SBA added a provision for the orderly repayment that SBA Express LOCs may revolve for no more than 60 months, with a term out period of up to another 60 months, for a total term of 120 months, and under no circumstances may there be any advances under the line of credit after the initial 60 month period. </a:t>
            </a:r>
          </a:p>
          <a:p>
            <a:endParaRPr lang="en-US" baseline="0" dirty="0"/>
          </a:p>
          <a:p>
            <a:r>
              <a:rPr lang="en-US" baseline="0" dirty="0"/>
              <a:t>Once the SBA Express loan is termed out (becomes a term loan as opposed to a line of credit), the lender may issue a new line of credit to the borrower to assist their short-term/revolving W/C needs.</a:t>
            </a:r>
          </a:p>
          <a:p>
            <a:endParaRPr lang="en-US" baseline="0" dirty="0"/>
          </a:p>
          <a:p>
            <a:r>
              <a:rPr lang="en-US" baseline="0" dirty="0"/>
              <a:t>SBA also clarified that increases to SBAExpress loans which are originated as a LOC may only be increased during the draw period.</a:t>
            </a:r>
            <a:endParaRPr lang="en-US" dirty="0"/>
          </a:p>
        </p:txBody>
      </p:sp>
      <p:sp>
        <p:nvSpPr>
          <p:cNvPr id="4" name="Slide Number Placeholder 3"/>
          <p:cNvSpPr>
            <a:spLocks noGrp="1"/>
          </p:cNvSpPr>
          <p:nvPr>
            <p:ph type="sldNum" sz="quarter" idx="10"/>
          </p:nvPr>
        </p:nvSpPr>
        <p:spPr/>
        <p:txBody>
          <a:bodyPr/>
          <a:lstStyle/>
          <a:p>
            <a:fld id="{452140A9-11FD-AB46-B99D-C1331D8D84D1}" type="slidenum">
              <a:rPr lang="en-US" smtClean="0"/>
              <a:t>20</a:t>
            </a:fld>
            <a:endParaRPr lang="en-US" dirty="0"/>
          </a:p>
        </p:txBody>
      </p:sp>
    </p:spTree>
    <p:extLst>
      <p:ext uri="{BB962C8B-B14F-4D97-AF65-F5344CB8AC3E}">
        <p14:creationId xmlns:p14="http://schemas.microsoft.com/office/powerpoint/2010/main" val="187984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27432954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41052813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118256185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530650"/>
            <a:ext cx="10515600" cy="59890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4"/>
          <p:cNvSpPr>
            <a:spLocks noGrp="1"/>
          </p:cNvSpPr>
          <p:nvPr>
            <p:ph type="dt" sz="half" idx="10"/>
          </p:nvPr>
        </p:nvSpPr>
        <p:spPr>
          <a:xfrm>
            <a:off x="521227" y="6194306"/>
            <a:ext cx="2394420" cy="365125"/>
          </a:xfrm>
        </p:spPr>
        <p:txBody>
          <a:bodyPr/>
          <a:lstStyle/>
          <a:p>
            <a:fld id="{5C63769D-CC2F-864E-9501-A077951EC7AD}" type="datetime4">
              <a:rPr lang="en-US" smtClean="0"/>
              <a:t>December 2, 2020</a:t>
            </a:fld>
            <a:endParaRPr lang="en-US" dirty="0"/>
          </a:p>
        </p:txBody>
      </p:sp>
      <p:sp>
        <p:nvSpPr>
          <p:cNvPr id="9" name="Footer Placeholder 5"/>
          <p:cNvSpPr>
            <a:spLocks noGrp="1"/>
          </p:cNvSpPr>
          <p:nvPr>
            <p:ph type="ftr" sz="quarter" idx="11"/>
          </p:nvPr>
        </p:nvSpPr>
        <p:spPr>
          <a:xfrm>
            <a:off x="4038600" y="6194306"/>
            <a:ext cx="4114800" cy="365125"/>
          </a:xfrm>
        </p:spPr>
        <p:txBody>
          <a:bodyPr/>
          <a:lstStyle/>
          <a:p>
            <a:endParaRPr lang="en-US" dirty="0"/>
          </a:p>
        </p:txBody>
      </p:sp>
      <p:sp>
        <p:nvSpPr>
          <p:cNvPr id="10" name="Slide Number Placeholder 6"/>
          <p:cNvSpPr>
            <a:spLocks noGrp="1"/>
          </p:cNvSpPr>
          <p:nvPr>
            <p:ph type="sldNum" sz="quarter" idx="12"/>
          </p:nvPr>
        </p:nvSpPr>
        <p:spPr>
          <a:xfrm>
            <a:off x="9062013" y="6194306"/>
            <a:ext cx="2743200" cy="365125"/>
          </a:xfrm>
        </p:spPr>
        <p:txBody>
          <a:bodyPr/>
          <a:lstStyle/>
          <a:p>
            <a:fld id="{B1AB44B9-F1EC-4F4B-88D4-413245C9CD3E}" type="slidenum">
              <a:rPr lang="en-US" smtClean="0"/>
              <a:t>‹#›</a:t>
            </a:fld>
            <a:endParaRPr lang="en-US" dirty="0"/>
          </a:p>
        </p:txBody>
      </p:sp>
      <p:sp>
        <p:nvSpPr>
          <p:cNvPr id="11" name="Subtitle 2"/>
          <p:cNvSpPr>
            <a:spLocks noGrp="1"/>
          </p:cNvSpPr>
          <p:nvPr>
            <p:ph type="subTitle" idx="13"/>
          </p:nvPr>
        </p:nvSpPr>
        <p:spPr>
          <a:xfrm>
            <a:off x="838200" y="1129560"/>
            <a:ext cx="10515600" cy="696071"/>
          </a:xfrm>
        </p:spPr>
        <p:txBody>
          <a:bodyPr>
            <a:normAutofit/>
          </a:bodyPr>
          <a:lstStyle>
            <a:lvl1pPr marL="0" indent="0" algn="ctr">
              <a:buNone/>
              <a:defRPr sz="2100" b="1">
                <a:solidFill>
                  <a:srgbClr val="89898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47093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BA Logo Slid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03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4A7BA6A9-732F-DD4D-A79A-0CD8BD766550}"/>
              </a:ext>
            </a:extLst>
          </p:cNvPr>
          <p:cNvPicPr>
            <a:picLocks noChangeAspect="1"/>
          </p:cNvPicPr>
          <p:nvPr userDrawn="1"/>
        </p:nvPicPr>
        <p:blipFill>
          <a:blip r:embed="rId2"/>
          <a:stretch>
            <a:fillRect/>
          </a:stretch>
        </p:blipFill>
        <p:spPr>
          <a:xfrm>
            <a:off x="4425389" y="1606513"/>
            <a:ext cx="3341227" cy="3644974"/>
          </a:xfrm>
          <a:prstGeom prst="rect">
            <a:avLst/>
          </a:prstGeom>
        </p:spPr>
      </p:pic>
    </p:spTree>
    <p:extLst>
      <p:ext uri="{BB962C8B-B14F-4D97-AF65-F5344CB8AC3E}">
        <p14:creationId xmlns:p14="http://schemas.microsoft.com/office/powerpoint/2010/main" val="983657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lines)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3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524000" y="1939655"/>
            <a:ext cx="9144000" cy="2387600"/>
          </a:xfrm>
        </p:spPr>
        <p:txBody>
          <a:bodyPr anchor="b">
            <a:normAutofit/>
          </a:bodyPr>
          <a:lstStyle>
            <a:lvl1pPr algn="ctr">
              <a:lnSpc>
                <a:spcPct val="75000"/>
              </a:lnSpc>
              <a:defRPr sz="8000" spc="-300">
                <a:solidFill>
                  <a:schemeClr val="bg1"/>
                </a:solidFill>
              </a:defRPr>
            </a:lvl1pPr>
          </a:lstStyle>
          <a:p>
            <a:r>
              <a:rPr lang="en-US" dirty="0"/>
              <a:t>Click to edit Master title style (2 lines)</a:t>
            </a:r>
          </a:p>
        </p:txBody>
      </p:sp>
      <p:sp>
        <p:nvSpPr>
          <p:cNvPr id="3" name="Subtitle 2"/>
          <p:cNvSpPr>
            <a:spLocks noGrp="1"/>
          </p:cNvSpPr>
          <p:nvPr>
            <p:ph type="subTitle" idx="1"/>
          </p:nvPr>
        </p:nvSpPr>
        <p:spPr>
          <a:xfrm>
            <a:off x="1524000" y="6194612"/>
            <a:ext cx="9144000" cy="455570"/>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stretch>
            <a:fillRect/>
          </a:stretch>
        </p:blipFill>
        <p:spPr>
          <a:xfrm>
            <a:off x="4873723" y="686745"/>
            <a:ext cx="2444567" cy="673869"/>
          </a:xfrm>
          <a:prstGeom prst="rect">
            <a:avLst/>
          </a:prstGeom>
        </p:spPr>
      </p:pic>
      <p:sp>
        <p:nvSpPr>
          <p:cNvPr id="8" name="Text Placeholder 7"/>
          <p:cNvSpPr>
            <a:spLocks noGrp="1"/>
          </p:cNvSpPr>
          <p:nvPr>
            <p:ph type="body" sz="quarter" idx="10" hasCustomPrompt="1"/>
          </p:nvPr>
        </p:nvSpPr>
        <p:spPr>
          <a:xfrm>
            <a:off x="1524000" y="4327265"/>
            <a:ext cx="9144000" cy="1646237"/>
          </a:xfrm>
        </p:spPr>
        <p:txBody>
          <a:bodyPr>
            <a:noAutofit/>
          </a:bodyPr>
          <a:lstStyle>
            <a:lvl1pPr marL="0" indent="0" algn="ctr">
              <a:buNone/>
              <a:defRPr sz="3200" b="1">
                <a:solidFill>
                  <a:schemeClr val="bg1">
                    <a:lumMod val="65000"/>
                  </a:schemeClr>
                </a:solidFill>
              </a:defRPr>
            </a:lvl1pPr>
            <a:lvl2pPr marL="457200" indent="0" algn="ctr">
              <a:buNone/>
              <a:defRPr sz="3200" b="1">
                <a:solidFill>
                  <a:srgbClr val="898989"/>
                </a:solidFill>
              </a:defRPr>
            </a:lvl2pPr>
            <a:lvl3pPr marL="914400" indent="0" algn="ctr">
              <a:buNone/>
              <a:defRPr sz="3200" b="1">
                <a:solidFill>
                  <a:srgbClr val="898989"/>
                </a:solidFill>
              </a:defRPr>
            </a:lvl3pPr>
            <a:lvl4pPr marL="1371600" indent="0" algn="ctr">
              <a:buNone/>
              <a:defRPr sz="3200" b="1">
                <a:solidFill>
                  <a:srgbClr val="898989"/>
                </a:solidFill>
              </a:defRPr>
            </a:lvl4pPr>
            <a:lvl5pPr marL="1828800" indent="0" algn="ctr">
              <a:buNone/>
              <a:defRPr sz="3200" b="1">
                <a:solidFill>
                  <a:srgbClr val="898989"/>
                </a:solidFill>
              </a:defRPr>
            </a:lvl5pPr>
          </a:lstStyle>
          <a:p>
            <a:pPr lvl="0"/>
            <a:r>
              <a:rPr lang="en-US" dirty="0"/>
              <a:t>Click to edit Master subtitle styles</a:t>
            </a:r>
          </a:p>
        </p:txBody>
      </p:sp>
    </p:spTree>
    <p:extLst>
      <p:ext uri="{BB962C8B-B14F-4D97-AF65-F5344CB8AC3E}">
        <p14:creationId xmlns:p14="http://schemas.microsoft.com/office/powerpoint/2010/main" val="31118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1 line) - Screen Only">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524000" y="1360614"/>
            <a:ext cx="9144000" cy="2387600"/>
          </a:xfrm>
        </p:spPr>
        <p:txBody>
          <a:bodyPr anchor="b">
            <a:normAutofit/>
          </a:bodyPr>
          <a:lstStyle>
            <a:lvl1pPr algn="ctr">
              <a:lnSpc>
                <a:spcPct val="75000"/>
              </a:lnSpc>
              <a:defRPr sz="8000" spc="-300">
                <a:solidFill>
                  <a:srgbClr val="003F80"/>
                </a:solidFill>
              </a:defRPr>
            </a:lvl1pPr>
          </a:lstStyle>
          <a:p>
            <a:r>
              <a:rPr lang="en-US" dirty="0"/>
              <a:t>Click to edit Master title style (1 line)</a:t>
            </a:r>
          </a:p>
        </p:txBody>
      </p:sp>
      <p:sp>
        <p:nvSpPr>
          <p:cNvPr id="3" name="Subtitle 2"/>
          <p:cNvSpPr>
            <a:spLocks noGrp="1"/>
          </p:cNvSpPr>
          <p:nvPr>
            <p:ph type="subTitle" idx="1"/>
          </p:nvPr>
        </p:nvSpPr>
        <p:spPr>
          <a:xfrm>
            <a:off x="1524000" y="6194612"/>
            <a:ext cx="9144000" cy="455570"/>
          </a:xfrm>
        </p:spPr>
        <p:txBody>
          <a:bodyPr>
            <a:normAutofit/>
          </a:bodyPr>
          <a:lstStyle>
            <a:lvl1pPr marL="0" indent="0" algn="ctr">
              <a:buNone/>
              <a:defRPr sz="1800">
                <a:solidFill>
                  <a:srgbClr val="003F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2048" y="683381"/>
            <a:ext cx="2407901" cy="661370"/>
          </a:xfrm>
          <a:prstGeom prst="rect">
            <a:avLst/>
          </a:prstGeom>
        </p:spPr>
      </p:pic>
      <p:sp>
        <p:nvSpPr>
          <p:cNvPr id="9" name="Text Placeholder 7"/>
          <p:cNvSpPr>
            <a:spLocks noGrp="1"/>
          </p:cNvSpPr>
          <p:nvPr>
            <p:ph type="body" sz="quarter" idx="10" hasCustomPrompt="1"/>
          </p:nvPr>
        </p:nvSpPr>
        <p:spPr>
          <a:xfrm>
            <a:off x="1524000" y="3748098"/>
            <a:ext cx="9144000" cy="1646237"/>
          </a:xfrm>
        </p:spPr>
        <p:txBody>
          <a:bodyPr>
            <a:noAutofit/>
          </a:bodyPr>
          <a:lstStyle>
            <a:lvl1pPr marL="0" indent="0" algn="ctr">
              <a:buNone/>
              <a:defRPr sz="3200" b="1">
                <a:solidFill>
                  <a:schemeClr val="bg1">
                    <a:lumMod val="65000"/>
                  </a:schemeClr>
                </a:solidFill>
              </a:defRPr>
            </a:lvl1pPr>
            <a:lvl2pPr marL="457200" indent="0" algn="ctr">
              <a:buNone/>
              <a:defRPr sz="3200" b="1">
                <a:solidFill>
                  <a:srgbClr val="898989"/>
                </a:solidFill>
              </a:defRPr>
            </a:lvl2pPr>
            <a:lvl3pPr marL="914400" indent="0" algn="ctr">
              <a:buNone/>
              <a:defRPr sz="3200" b="1">
                <a:solidFill>
                  <a:srgbClr val="898989"/>
                </a:solidFill>
              </a:defRPr>
            </a:lvl3pPr>
            <a:lvl4pPr marL="1371600" indent="0" algn="ctr">
              <a:buNone/>
              <a:defRPr sz="3200" b="1">
                <a:solidFill>
                  <a:srgbClr val="898989"/>
                </a:solidFill>
              </a:defRPr>
            </a:lvl4pPr>
            <a:lvl5pPr marL="1828800" indent="0" algn="ctr">
              <a:buNone/>
              <a:defRPr sz="3200" b="1">
                <a:solidFill>
                  <a:srgbClr val="898989"/>
                </a:solidFill>
              </a:defRPr>
            </a:lvl5pPr>
          </a:lstStyle>
          <a:p>
            <a:pPr lvl="0"/>
            <a:r>
              <a:rPr lang="en-US" dirty="0"/>
              <a:t>Click to edit Master subtitle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E7F"/>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524000" y="1939655"/>
            <a:ext cx="9144000" cy="2387600"/>
          </a:xfrm>
        </p:spPr>
        <p:txBody>
          <a:bodyPr anchor="b">
            <a:normAutofit/>
          </a:bodyPr>
          <a:lstStyle>
            <a:lvl1pPr algn="ctr">
              <a:lnSpc>
                <a:spcPct val="75000"/>
              </a:lnSpc>
              <a:defRPr sz="8000" spc="-300">
                <a:solidFill>
                  <a:srgbClr val="003F80"/>
                </a:solidFill>
              </a:defRPr>
            </a:lvl1pPr>
          </a:lstStyle>
          <a:p>
            <a:r>
              <a:rPr lang="en-US" dirty="0"/>
              <a:t>Click to edit Master title style (2 lines)</a:t>
            </a:r>
          </a:p>
        </p:txBody>
      </p:sp>
      <p:sp>
        <p:nvSpPr>
          <p:cNvPr id="3" name="Subtitle 2"/>
          <p:cNvSpPr>
            <a:spLocks noGrp="1"/>
          </p:cNvSpPr>
          <p:nvPr>
            <p:ph type="subTitle" idx="1"/>
          </p:nvPr>
        </p:nvSpPr>
        <p:spPr>
          <a:xfrm>
            <a:off x="1524000" y="6194612"/>
            <a:ext cx="9144000" cy="455570"/>
          </a:xfrm>
        </p:spPr>
        <p:txBody>
          <a:bodyPr>
            <a:normAutofit/>
          </a:bodyPr>
          <a:lstStyle>
            <a:lvl1pPr marL="0" indent="0" algn="ctr">
              <a:buNone/>
              <a:defRPr sz="1800">
                <a:solidFill>
                  <a:srgbClr val="003F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2048" y="683381"/>
            <a:ext cx="2407901" cy="661370"/>
          </a:xfrm>
          <a:prstGeom prst="rect">
            <a:avLst/>
          </a:prstGeom>
        </p:spPr>
      </p:pic>
      <p:sp>
        <p:nvSpPr>
          <p:cNvPr id="9" name="Text Placeholder 7"/>
          <p:cNvSpPr>
            <a:spLocks noGrp="1"/>
          </p:cNvSpPr>
          <p:nvPr>
            <p:ph type="body" sz="quarter" idx="10" hasCustomPrompt="1"/>
          </p:nvPr>
        </p:nvSpPr>
        <p:spPr>
          <a:xfrm>
            <a:off x="1524000" y="4327265"/>
            <a:ext cx="9144000" cy="1646237"/>
          </a:xfrm>
        </p:spPr>
        <p:txBody>
          <a:bodyPr>
            <a:noAutofit/>
          </a:bodyPr>
          <a:lstStyle>
            <a:lvl1pPr marL="0" indent="0" algn="ctr">
              <a:buNone/>
              <a:defRPr sz="3200" b="1">
                <a:solidFill>
                  <a:schemeClr val="bg1">
                    <a:lumMod val="65000"/>
                  </a:schemeClr>
                </a:solidFill>
              </a:defRPr>
            </a:lvl1pPr>
            <a:lvl2pPr marL="457200" indent="0" algn="ctr">
              <a:buNone/>
              <a:defRPr sz="3200" b="1">
                <a:solidFill>
                  <a:srgbClr val="898989"/>
                </a:solidFill>
              </a:defRPr>
            </a:lvl2pPr>
            <a:lvl3pPr marL="914400" indent="0" algn="ctr">
              <a:buNone/>
              <a:defRPr sz="3200" b="1">
                <a:solidFill>
                  <a:srgbClr val="898989"/>
                </a:solidFill>
              </a:defRPr>
            </a:lvl3pPr>
            <a:lvl4pPr marL="1371600" indent="0" algn="ctr">
              <a:buNone/>
              <a:defRPr sz="3200" b="1">
                <a:solidFill>
                  <a:srgbClr val="898989"/>
                </a:solidFill>
              </a:defRPr>
            </a:lvl4pPr>
            <a:lvl5pPr marL="1828800" indent="0" algn="ctr">
              <a:buNone/>
              <a:defRPr sz="3200" b="1">
                <a:solidFill>
                  <a:srgbClr val="898989"/>
                </a:solidFill>
              </a:defRPr>
            </a:lvl5pPr>
          </a:lstStyle>
          <a:p>
            <a:pPr lvl="0"/>
            <a:r>
              <a:rPr lang="en-US" dirty="0"/>
              <a:t>Click to edit Master subtitle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A99-F507-8E4B-ABBC-A3B8BC89266F}" type="datetime4">
              <a:rPr lang="en-US" smtClean="0"/>
              <a:t>December 2, 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AB44B9-F1EC-4F4B-88D4-413245C9CD3E}" type="slidenum">
              <a:rPr lang="en-US" smtClean="0"/>
              <a:t>‹#›</a:t>
            </a:fld>
            <a:endParaRPr lang="en-US" dirty="0"/>
          </a:p>
        </p:txBody>
      </p:sp>
      <p:sp>
        <p:nvSpPr>
          <p:cNvPr id="6" name="Rectangle 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p:cNvSpPr>
            <a:spLocks noGrp="1"/>
          </p:cNvSpPr>
          <p:nvPr>
            <p:ph type="pic" sz="quarter" idx="13"/>
          </p:nvPr>
        </p:nvSpPr>
        <p:spPr>
          <a:xfrm>
            <a:off x="0" y="0"/>
            <a:ext cx="12192000" cy="6858000"/>
          </a:xfrm>
        </p:spPr>
        <p:txBody>
          <a:bodyPr/>
          <a:lstStyle/>
          <a:p>
            <a:r>
              <a:rPr lang="en-US" dirty="0"/>
              <a:t>Click icon to add picture</a:t>
            </a:r>
          </a:p>
        </p:txBody>
      </p:sp>
    </p:spTree>
    <p:extLst>
      <p:ext uri="{BB962C8B-B14F-4D97-AF65-F5344CB8AC3E}">
        <p14:creationId xmlns:p14="http://schemas.microsoft.com/office/powerpoint/2010/main" val="344943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3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5C63769D-CC2F-864E-9501-A077951EC7AD}" type="datetime4">
              <a:rPr lang="en-US" smtClean="0"/>
              <a:t>December 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
        <p:nvSpPr>
          <p:cNvPr id="8" name="Title 1"/>
          <p:cNvSpPr>
            <a:spLocks noGrp="1"/>
          </p:cNvSpPr>
          <p:nvPr>
            <p:ph type="title"/>
          </p:nvPr>
        </p:nvSpPr>
        <p:spPr>
          <a:xfrm>
            <a:off x="839788" y="987435"/>
            <a:ext cx="3932237" cy="1224275"/>
          </a:xfrm>
        </p:spPr>
        <p:txBody>
          <a:bodyPr anchor="t">
            <a:normAutofit/>
          </a:bodyPr>
          <a:lstStyle>
            <a:lvl1pPr algn="l">
              <a:defRPr sz="3600"/>
            </a:lvl1pPr>
          </a:lstStyle>
          <a:p>
            <a:r>
              <a:rPr lang="en-US"/>
              <a:t>Click to edit Master title style</a:t>
            </a:r>
            <a:endParaRPr lang="en-US" dirty="0"/>
          </a:p>
        </p:txBody>
      </p:sp>
      <p:sp>
        <p:nvSpPr>
          <p:cNvPr id="9" name="Text Placeholder 3"/>
          <p:cNvSpPr>
            <a:spLocks noGrp="1"/>
          </p:cNvSpPr>
          <p:nvPr>
            <p:ph type="body" sz="half" idx="2"/>
          </p:nvPr>
        </p:nvSpPr>
        <p:spPr>
          <a:xfrm>
            <a:off x="839788" y="2211700"/>
            <a:ext cx="3932237" cy="3657288"/>
          </a:xfrm>
        </p:spPr>
        <p:txBody>
          <a:bodyPr/>
          <a:lstStyle>
            <a:lvl1pPr marL="0" indent="0">
              <a:buNone/>
              <a:defRPr sz="1600" b="1">
                <a:solidFill>
                  <a:srgbClr val="898989"/>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77003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56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339816131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35360" y="452670"/>
            <a:ext cx="5568619" cy="1440161"/>
          </a:xfrm>
          <a:prstGeom prst="rect">
            <a:avLst/>
          </a:prstGeom>
        </p:spPr>
        <p:txBody>
          <a:bodyPr anchor="ctr"/>
          <a:lstStyle>
            <a:lvl1pPr marL="0" indent="0" algn="l">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35163" y="1988840"/>
            <a:ext cx="5568619" cy="576064"/>
          </a:xfrm>
          <a:prstGeom prst="rect">
            <a:avLst/>
          </a:prstGeom>
        </p:spPr>
        <p:txBody>
          <a:bodyPr anchor="ctr"/>
          <a:lstStyle>
            <a:lvl1pPr marL="0" indent="0" algn="l">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2869073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97" y="711248"/>
            <a:ext cx="12192000" cy="1824203"/>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 Placeholder 9"/>
          <p:cNvSpPr>
            <a:spLocks noGrp="1"/>
          </p:cNvSpPr>
          <p:nvPr>
            <p:ph type="body" sz="quarter" idx="10" hasCustomPrompt="1"/>
          </p:nvPr>
        </p:nvSpPr>
        <p:spPr>
          <a:xfrm>
            <a:off x="0" y="1028734"/>
            <a:ext cx="12192000" cy="768084"/>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1796818"/>
            <a:ext cx="12192000" cy="384043"/>
          </a:xfrm>
          <a:prstGeom prst="rect">
            <a:avLst/>
          </a:prstGeom>
        </p:spPr>
        <p:txBody>
          <a:bodyPr anchor="ctr"/>
          <a:lstStyle>
            <a:lvl1pPr marL="0" indent="0" algn="ctr">
              <a:buNone/>
              <a:defRPr sz="1867" b="0" baseline="0">
                <a:solidFill>
                  <a:schemeClr val="tx1">
                    <a:lumMod val="75000"/>
                    <a:lumOff val="25000"/>
                  </a:schemeClr>
                </a:solidFill>
                <a:latin typeface="Arial" pitchFamily="34" charset="0"/>
                <a:cs typeface="Arial" pitchFamily="34" charset="0"/>
              </a:defRPr>
            </a:lvl1pPr>
          </a:lstStyle>
          <a:p>
            <a:pPr lvl="0"/>
            <a:r>
              <a:rPr lang="en-US" altLang="ko-KR" dirty="0"/>
              <a:t>Insert the title of your subtitle Here</a:t>
            </a:r>
          </a:p>
        </p:txBody>
      </p:sp>
      <p:sp>
        <p:nvSpPr>
          <p:cNvPr id="5" name="Rectangle 4"/>
          <p:cNvSpPr/>
          <p:nvPr userDrawn="1"/>
        </p:nvSpPr>
        <p:spPr>
          <a:xfrm>
            <a:off x="5039883" y="0"/>
            <a:ext cx="2016224"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1236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3176986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30189175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73E27-9D36-B645-8BBE-7A2B9B52A935}" type="datetime4">
              <a:rPr lang="en-US" smtClean="0"/>
              <a:t>December 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314153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B1F02B-F0FB-0A4F-BFD9-D3256C53A202}" type="datetime4">
              <a:rPr lang="en-US" smtClean="0"/>
              <a:t>December 2, 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18476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6C03B-1ECF-324C-BC62-0687230E677D}" type="datetime4">
              <a:rPr lang="en-US" smtClean="0"/>
              <a:t>December 2,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198574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854B8-A2FC-3842-9F94-7A6835489AD3}" type="datetime4">
              <a:rPr lang="en-US" smtClean="0"/>
              <a:pPr/>
              <a:t>December 2, 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AB44B9-F1EC-4F4B-88D4-413245C9CD3E}" type="slidenum">
              <a:rPr lang="en-US" smtClean="0"/>
              <a:pPr/>
              <a:t>‹#›</a:t>
            </a:fld>
            <a:endParaRPr lang="en-US" dirty="0"/>
          </a:p>
        </p:txBody>
      </p:sp>
    </p:spTree>
    <p:extLst>
      <p:ext uri="{BB962C8B-B14F-4D97-AF65-F5344CB8AC3E}">
        <p14:creationId xmlns:p14="http://schemas.microsoft.com/office/powerpoint/2010/main" val="40669667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03C8E-ED71-CF4A-92C6-E7239BE1B2FF}" type="datetime4">
              <a:rPr lang="en-US" smtClean="0"/>
              <a:t>December 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372185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3769D-CC2F-864E-9501-A077951EC7AD}" type="datetime4">
              <a:rPr lang="en-US" smtClean="0"/>
              <a:t>December 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365545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854B8-A2FC-3842-9F94-7A6835489AD3}" type="datetime4">
              <a:rPr lang="en-US" smtClean="0"/>
              <a:pPr/>
              <a:t>December 2, 2020</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B44B9-F1EC-4F4B-88D4-413245C9CD3E}" type="slidenum">
              <a:rPr lang="en-US" smtClean="0"/>
              <a:pPr/>
              <a:t>‹#›</a:t>
            </a:fld>
            <a:endParaRPr lang="en-US" dirty="0"/>
          </a:p>
        </p:txBody>
      </p:sp>
      <p:pic>
        <p:nvPicPr>
          <p:cNvPr id="7" name="Picture 6"/>
          <p:cNvPicPr>
            <a:picLocks noChangeAspect="1"/>
          </p:cNvPicPr>
          <p:nvPr userDrawn="1"/>
        </p:nvPicPr>
        <p:blipFill rotWithShape="1">
          <a:blip r:embed="rId24"/>
          <a:srcRect t="-18262"/>
          <a:stretch/>
        </p:blipFill>
        <p:spPr>
          <a:xfrm>
            <a:off x="152400" y="6194306"/>
            <a:ext cx="11887200" cy="527175"/>
          </a:xfrm>
          <a:prstGeom prst="rect">
            <a:avLst/>
          </a:prstGeom>
        </p:spPr>
      </p:pic>
      <p:sp>
        <p:nvSpPr>
          <p:cNvPr id="8" name="Rectangle 7"/>
          <p:cNvSpPr/>
          <p:nvPr userDrawn="1"/>
        </p:nvSpPr>
        <p:spPr>
          <a:xfrm>
            <a:off x="0" y="6135624"/>
            <a:ext cx="605928" cy="722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147207" y="119502"/>
            <a:ext cx="11892396" cy="329742"/>
            <a:chOff x="147204" y="119502"/>
            <a:chExt cx="11892396" cy="329742"/>
          </a:xfrm>
        </p:grpSpPr>
        <p:sp>
          <p:nvSpPr>
            <p:cNvPr id="10" name="Rectangle 9"/>
            <p:cNvSpPr/>
            <p:nvPr userDrawn="1"/>
          </p:nvSpPr>
          <p:spPr>
            <a:xfrm>
              <a:off x="11913204" y="119502"/>
              <a:ext cx="126396" cy="329742"/>
            </a:xfrm>
            <a:prstGeom prst="rect">
              <a:avLst/>
            </a:prstGeom>
            <a:solidFill>
              <a:srgbClr val="003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1" name="Rectangle 10"/>
            <p:cNvSpPr/>
            <p:nvPr userDrawn="1"/>
          </p:nvSpPr>
          <p:spPr>
            <a:xfrm rot="5400000">
              <a:off x="5967006" y="-5700300"/>
              <a:ext cx="126396" cy="11766000"/>
            </a:xfrm>
            <a:prstGeom prst="rect">
              <a:avLst/>
            </a:prstGeom>
            <a:solidFill>
              <a:srgbClr val="003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Rectangle 11"/>
            <p:cNvSpPr/>
            <p:nvPr userDrawn="1"/>
          </p:nvSpPr>
          <p:spPr>
            <a:xfrm>
              <a:off x="147204" y="119502"/>
              <a:ext cx="126396" cy="329742"/>
            </a:xfrm>
            <a:prstGeom prst="rect">
              <a:avLst/>
            </a:prstGeom>
            <a:solidFill>
              <a:srgbClr val="003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grpSp>
      <p:sp>
        <p:nvSpPr>
          <p:cNvPr id="13" name="Rectangle 14"/>
          <p:cNvSpPr/>
          <p:nvPr userDrawn="1"/>
        </p:nvSpPr>
        <p:spPr>
          <a:xfrm>
            <a:off x="11913207" y="6277140"/>
            <a:ext cx="126396" cy="441342"/>
          </a:xfrm>
          <a:custGeom>
            <a:avLst/>
            <a:gdLst>
              <a:gd name="connsiteX0" fmla="*/ 0 w 126396"/>
              <a:gd name="connsiteY0" fmla="*/ 0 h 441341"/>
              <a:gd name="connsiteX1" fmla="*/ 126396 w 126396"/>
              <a:gd name="connsiteY1" fmla="*/ 0 h 441341"/>
              <a:gd name="connsiteX2" fmla="*/ 126396 w 126396"/>
              <a:gd name="connsiteY2" fmla="*/ 441341 h 441341"/>
              <a:gd name="connsiteX3" fmla="*/ 0 w 126396"/>
              <a:gd name="connsiteY3" fmla="*/ 441341 h 441341"/>
              <a:gd name="connsiteX4" fmla="*/ 0 w 126396"/>
              <a:gd name="connsiteY4" fmla="*/ 0 h 441341"/>
              <a:gd name="connsiteX0" fmla="*/ 0 w 126396"/>
              <a:gd name="connsiteY0" fmla="*/ 0 h 441341"/>
              <a:gd name="connsiteX1" fmla="*/ 126396 w 126396"/>
              <a:gd name="connsiteY1" fmla="*/ 0 h 441341"/>
              <a:gd name="connsiteX2" fmla="*/ 126396 w 126396"/>
              <a:gd name="connsiteY2" fmla="*/ 336566 h 441341"/>
              <a:gd name="connsiteX3" fmla="*/ 0 w 126396"/>
              <a:gd name="connsiteY3" fmla="*/ 441341 h 441341"/>
              <a:gd name="connsiteX4" fmla="*/ 0 w 126396"/>
              <a:gd name="connsiteY4" fmla="*/ 0 h 441341"/>
              <a:gd name="connsiteX0" fmla="*/ 0 w 126396"/>
              <a:gd name="connsiteY0" fmla="*/ 0 h 441341"/>
              <a:gd name="connsiteX1" fmla="*/ 126396 w 126396"/>
              <a:gd name="connsiteY1" fmla="*/ 0 h 441341"/>
              <a:gd name="connsiteX2" fmla="*/ 126396 w 126396"/>
              <a:gd name="connsiteY2" fmla="*/ 327041 h 441341"/>
              <a:gd name="connsiteX3" fmla="*/ 0 w 126396"/>
              <a:gd name="connsiteY3" fmla="*/ 441341 h 441341"/>
              <a:gd name="connsiteX4" fmla="*/ 0 w 126396"/>
              <a:gd name="connsiteY4" fmla="*/ 0 h 441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96" h="441341">
                <a:moveTo>
                  <a:pt x="0" y="0"/>
                </a:moveTo>
                <a:lnTo>
                  <a:pt x="126396" y="0"/>
                </a:lnTo>
                <a:lnTo>
                  <a:pt x="126396" y="327041"/>
                </a:lnTo>
                <a:lnTo>
                  <a:pt x="0" y="441341"/>
                </a:lnTo>
                <a:lnTo>
                  <a:pt x="0" y="0"/>
                </a:lnTo>
                <a:close/>
              </a:path>
            </a:pathLst>
          </a:custGeom>
          <a:solidFill>
            <a:srgbClr val="003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46663" y="6448928"/>
            <a:ext cx="356632" cy="272601"/>
          </a:xfrm>
          <a:prstGeom prst="rect">
            <a:avLst/>
          </a:prstGeom>
        </p:spPr>
      </p:pic>
    </p:spTree>
    <p:extLst>
      <p:ext uri="{BB962C8B-B14F-4D97-AF65-F5344CB8AC3E}">
        <p14:creationId xmlns:p14="http://schemas.microsoft.com/office/powerpoint/2010/main" val="18493989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2" r:id="rId12"/>
    <p:sldLayoutId id="2147483663" r:id="rId13"/>
    <p:sldLayoutId id="2147483649" r:id="rId14"/>
    <p:sldLayoutId id="2147483668" r:id="rId15"/>
    <p:sldLayoutId id="2147483667" r:id="rId16"/>
    <p:sldLayoutId id="2147483655" r:id="rId17"/>
    <p:sldLayoutId id="2147483657" r:id="rId18"/>
    <p:sldLayoutId id="2147483683" r:id="rId19"/>
    <p:sldLayoutId id="2147483684" r:id="rId20"/>
    <p:sldLayoutId id="2147483685" r:id="rId21"/>
    <p:sldLayoutId id="2147483686" r:id="rId2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79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7A3F7246-C7D4-4F4B-AA80-8B0F87D3149E}"/>
              </a:ext>
            </a:extLst>
          </p:cNvPr>
          <p:cNvPicPr>
            <a:picLocks noChangeAspect="1"/>
          </p:cNvPicPr>
          <p:nvPr/>
        </p:nvPicPr>
        <p:blipFill>
          <a:blip r:embed="rId3"/>
          <a:stretch>
            <a:fillRect/>
          </a:stretch>
        </p:blipFill>
        <p:spPr>
          <a:xfrm>
            <a:off x="7360458" y="1673223"/>
            <a:ext cx="3403109" cy="1836434"/>
          </a:xfrm>
          <a:prstGeom prst="rect">
            <a:avLst/>
          </a:prstGeom>
        </p:spPr>
      </p:pic>
      <p:pic>
        <p:nvPicPr>
          <p:cNvPr id="11" name="Gambar 10">
            <a:extLst>
              <a:ext uri="{FF2B5EF4-FFF2-40B4-BE49-F238E27FC236}">
                <a16:creationId xmlns:a16="http://schemas.microsoft.com/office/drawing/2014/main" id="{1EE696DF-B37D-4E78-8C3D-32ACA43F01DE}"/>
              </a:ext>
            </a:extLst>
          </p:cNvPr>
          <p:cNvPicPr>
            <a:picLocks noChangeAspect="1"/>
          </p:cNvPicPr>
          <p:nvPr/>
        </p:nvPicPr>
        <p:blipFill>
          <a:blip r:embed="rId4"/>
          <a:stretch>
            <a:fillRect/>
          </a:stretch>
        </p:blipFill>
        <p:spPr>
          <a:xfrm>
            <a:off x="386787" y="1542634"/>
            <a:ext cx="6402259" cy="4573042"/>
          </a:xfrm>
          <a:prstGeom prst="rect">
            <a:avLst/>
          </a:prstGeom>
        </p:spPr>
      </p:pic>
      <p:sp>
        <p:nvSpPr>
          <p:cNvPr id="4" name="Slide Number Placeholder 3"/>
          <p:cNvSpPr>
            <a:spLocks noGrp="1"/>
          </p:cNvSpPr>
          <p:nvPr>
            <p:ph type="sldNum" sz="quarter" idx="12"/>
          </p:nvPr>
        </p:nvSpPr>
        <p:spPr/>
        <p:txBody>
          <a:bodyPr/>
          <a:lstStyle/>
          <a:p>
            <a:fld id="{B1AB44B9-F1EC-4F4B-88D4-413245C9CD3E}" type="slidenum">
              <a:rPr lang="en-US" smtClean="0"/>
              <a:t>10</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D0D2CF1E-FA41-4C9A-9E42-49333F8DF1E6}"/>
              </a:ext>
            </a:extLst>
          </p:cNvPr>
          <p:cNvSpPr>
            <a:spLocks noGrp="1"/>
          </p:cNvSpPr>
          <p:nvPr>
            <p:ph type="title"/>
          </p:nvPr>
        </p:nvSpPr>
        <p:spPr>
          <a:xfrm>
            <a:off x="457199" y="274638"/>
            <a:ext cx="10996863" cy="639762"/>
          </a:xfrm>
        </p:spPr>
        <p:txBody>
          <a:bodyPr>
            <a:normAutofit/>
          </a:bodyPr>
          <a:lstStyle/>
          <a:p>
            <a:pPr algn="l"/>
            <a:r>
              <a:rPr lang="en-US" sz="2800" b="1" dirty="0"/>
              <a:t>Data Analyst and Visualization</a:t>
            </a:r>
            <a:endParaRPr lang="id-ID" sz="2800" b="1" dirty="0"/>
          </a:p>
        </p:txBody>
      </p:sp>
      <p:sp>
        <p:nvSpPr>
          <p:cNvPr id="8" name="Persegi Panjang 7">
            <a:extLst>
              <a:ext uri="{FF2B5EF4-FFF2-40B4-BE49-F238E27FC236}">
                <a16:creationId xmlns:a16="http://schemas.microsoft.com/office/drawing/2014/main" id="{CBB1DC0F-430D-4798-B47C-81078800D5ED}"/>
              </a:ext>
            </a:extLst>
          </p:cNvPr>
          <p:cNvSpPr/>
          <p:nvPr/>
        </p:nvSpPr>
        <p:spPr>
          <a:xfrm>
            <a:off x="1688502" y="1085024"/>
            <a:ext cx="3524250" cy="49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Term and </a:t>
            </a:r>
            <a:r>
              <a:rPr lang="en-US" sz="2000" b="1" dirty="0" err="1"/>
              <a:t>MIS_Status</a:t>
            </a:r>
            <a:r>
              <a:rPr lang="en-US" sz="2000" b="1" dirty="0"/>
              <a:t> </a:t>
            </a:r>
            <a:endParaRPr lang="id-ID" sz="2000" b="1" dirty="0"/>
          </a:p>
        </p:txBody>
      </p:sp>
      <p:sp>
        <p:nvSpPr>
          <p:cNvPr id="9" name="Persegi Panjang 8">
            <a:extLst>
              <a:ext uri="{FF2B5EF4-FFF2-40B4-BE49-F238E27FC236}">
                <a16:creationId xmlns:a16="http://schemas.microsoft.com/office/drawing/2014/main" id="{51B627BB-84EC-4101-B4D6-9484A0902E47}"/>
              </a:ext>
            </a:extLst>
          </p:cNvPr>
          <p:cNvSpPr/>
          <p:nvPr/>
        </p:nvSpPr>
        <p:spPr>
          <a:xfrm>
            <a:off x="6956297" y="4032304"/>
            <a:ext cx="5235703" cy="15525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solidFill>
                  <a:schemeClr val="tx1"/>
                </a:solidFill>
              </a:rPr>
              <a:t>Loan backed by </a:t>
            </a:r>
            <a:r>
              <a:rPr lang="en-US" dirty="0" err="1">
                <a:solidFill>
                  <a:schemeClr val="tx1"/>
                </a:solidFill>
              </a:rPr>
              <a:t>realEstate</a:t>
            </a:r>
            <a:r>
              <a:rPr lang="en-US" dirty="0">
                <a:solidFill>
                  <a:schemeClr val="tx1"/>
                </a:solidFill>
              </a:rPr>
              <a:t> has Term &gt;= 240 months</a:t>
            </a:r>
          </a:p>
          <a:p>
            <a:pPr marL="285750" indent="-285750">
              <a:buFont typeface="Wingdings" panose="05000000000000000000" pitchFamily="2" charset="2"/>
              <a:buChar char="q"/>
            </a:pPr>
            <a:r>
              <a:rPr lang="en-US" dirty="0">
                <a:solidFill>
                  <a:schemeClr val="tx1"/>
                </a:solidFill>
              </a:rPr>
              <a:t>Loan backed by </a:t>
            </a:r>
            <a:r>
              <a:rPr lang="en-US" dirty="0" err="1">
                <a:solidFill>
                  <a:schemeClr val="tx1"/>
                </a:solidFill>
              </a:rPr>
              <a:t>realEstate</a:t>
            </a:r>
            <a:r>
              <a:rPr lang="en-US" dirty="0">
                <a:solidFill>
                  <a:schemeClr val="tx1"/>
                </a:solidFill>
              </a:rPr>
              <a:t> has lower default</a:t>
            </a:r>
            <a:endParaRPr lang="id-ID" dirty="0">
              <a:solidFill>
                <a:schemeClr val="tx1"/>
              </a:solidFill>
            </a:endParaRPr>
          </a:p>
        </p:txBody>
      </p:sp>
      <p:sp>
        <p:nvSpPr>
          <p:cNvPr id="12" name="Persegi Panjang 11">
            <a:extLst>
              <a:ext uri="{FF2B5EF4-FFF2-40B4-BE49-F238E27FC236}">
                <a16:creationId xmlns:a16="http://schemas.microsoft.com/office/drawing/2014/main" id="{F693B666-55BF-4396-B7A0-D241E21D5C84}"/>
              </a:ext>
            </a:extLst>
          </p:cNvPr>
          <p:cNvSpPr/>
          <p:nvPr/>
        </p:nvSpPr>
        <p:spPr>
          <a:xfrm>
            <a:off x="885825" y="6124575"/>
            <a:ext cx="3219450"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*Term : Loan term in month</a:t>
            </a:r>
          </a:p>
          <a:p>
            <a:r>
              <a:rPr lang="en-US" sz="1200" dirty="0">
                <a:solidFill>
                  <a:schemeClr val="tx1"/>
                </a:solidFill>
              </a:rPr>
              <a:t>*</a:t>
            </a:r>
            <a:r>
              <a:rPr lang="en-US" sz="1200" dirty="0" err="1">
                <a:solidFill>
                  <a:schemeClr val="tx1"/>
                </a:solidFill>
              </a:rPr>
              <a:t>MIS_Status</a:t>
            </a:r>
            <a:r>
              <a:rPr lang="en-US" sz="1200" dirty="0">
                <a:solidFill>
                  <a:schemeClr val="tx1"/>
                </a:solidFill>
              </a:rPr>
              <a:t> : Loan Status </a:t>
            </a:r>
            <a:endParaRPr lang="id-ID" sz="1200" dirty="0">
              <a:solidFill>
                <a:schemeClr val="tx1"/>
              </a:solidFill>
            </a:endParaRPr>
          </a:p>
        </p:txBody>
      </p:sp>
      <p:sp>
        <p:nvSpPr>
          <p:cNvPr id="13" name="Persegi Panjang 12">
            <a:extLst>
              <a:ext uri="{FF2B5EF4-FFF2-40B4-BE49-F238E27FC236}">
                <a16:creationId xmlns:a16="http://schemas.microsoft.com/office/drawing/2014/main" id="{9261800D-66CB-4ED6-A017-19F7807AF22C}"/>
              </a:ext>
            </a:extLst>
          </p:cNvPr>
          <p:cNvSpPr/>
          <p:nvPr/>
        </p:nvSpPr>
        <p:spPr>
          <a:xfrm>
            <a:off x="9355486" y="3052457"/>
            <a:ext cx="619125" cy="238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686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ambar 5">
            <a:extLst>
              <a:ext uri="{FF2B5EF4-FFF2-40B4-BE49-F238E27FC236}">
                <a16:creationId xmlns:a16="http://schemas.microsoft.com/office/drawing/2014/main" id="{5098920F-D6BE-4A78-8891-BCDF7E8BA938}"/>
              </a:ext>
            </a:extLst>
          </p:cNvPr>
          <p:cNvPicPr>
            <a:picLocks noChangeAspect="1"/>
          </p:cNvPicPr>
          <p:nvPr/>
        </p:nvPicPr>
        <p:blipFill>
          <a:blip r:embed="rId3"/>
          <a:stretch>
            <a:fillRect/>
          </a:stretch>
        </p:blipFill>
        <p:spPr>
          <a:xfrm>
            <a:off x="7112649" y="1625470"/>
            <a:ext cx="3094837" cy="1684402"/>
          </a:xfrm>
          <a:prstGeom prst="rect">
            <a:avLst/>
          </a:prstGeom>
        </p:spPr>
      </p:pic>
      <p:pic>
        <p:nvPicPr>
          <p:cNvPr id="14" name="Gambar 13">
            <a:extLst>
              <a:ext uri="{FF2B5EF4-FFF2-40B4-BE49-F238E27FC236}">
                <a16:creationId xmlns:a16="http://schemas.microsoft.com/office/drawing/2014/main" id="{B3638EDC-43C9-4132-80E2-6E809CCC21A1}"/>
              </a:ext>
            </a:extLst>
          </p:cNvPr>
          <p:cNvPicPr>
            <a:picLocks noChangeAspect="1"/>
          </p:cNvPicPr>
          <p:nvPr/>
        </p:nvPicPr>
        <p:blipFill>
          <a:blip r:embed="rId4"/>
          <a:stretch>
            <a:fillRect/>
          </a:stretch>
        </p:blipFill>
        <p:spPr>
          <a:xfrm>
            <a:off x="757901" y="1534670"/>
            <a:ext cx="5487650" cy="4573042"/>
          </a:xfrm>
          <a:prstGeom prst="rect">
            <a:avLst/>
          </a:prstGeom>
        </p:spPr>
      </p:pic>
      <p:sp>
        <p:nvSpPr>
          <p:cNvPr id="4" name="Slide Number Placeholder 3"/>
          <p:cNvSpPr>
            <a:spLocks noGrp="1"/>
          </p:cNvSpPr>
          <p:nvPr>
            <p:ph type="sldNum" sz="quarter" idx="12"/>
          </p:nvPr>
        </p:nvSpPr>
        <p:spPr/>
        <p:txBody>
          <a:bodyPr/>
          <a:lstStyle/>
          <a:p>
            <a:fld id="{B1AB44B9-F1EC-4F4B-88D4-413245C9CD3E}" type="slidenum">
              <a:rPr lang="en-US" smtClean="0"/>
              <a:t>11</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D0D2CF1E-FA41-4C9A-9E42-49333F8DF1E6}"/>
              </a:ext>
            </a:extLst>
          </p:cNvPr>
          <p:cNvSpPr>
            <a:spLocks noGrp="1"/>
          </p:cNvSpPr>
          <p:nvPr>
            <p:ph type="title"/>
          </p:nvPr>
        </p:nvSpPr>
        <p:spPr>
          <a:xfrm>
            <a:off x="457199" y="274638"/>
            <a:ext cx="10996863" cy="639762"/>
          </a:xfrm>
        </p:spPr>
        <p:txBody>
          <a:bodyPr>
            <a:normAutofit/>
          </a:bodyPr>
          <a:lstStyle/>
          <a:p>
            <a:pPr algn="l"/>
            <a:r>
              <a:rPr lang="en-US" sz="2800" b="1" dirty="0"/>
              <a:t>Data Analyst and Visualization</a:t>
            </a:r>
            <a:endParaRPr lang="id-ID" sz="2800" b="1" dirty="0"/>
          </a:p>
        </p:txBody>
      </p:sp>
      <p:sp>
        <p:nvSpPr>
          <p:cNvPr id="8" name="Persegi Panjang 7">
            <a:extLst>
              <a:ext uri="{FF2B5EF4-FFF2-40B4-BE49-F238E27FC236}">
                <a16:creationId xmlns:a16="http://schemas.microsoft.com/office/drawing/2014/main" id="{CBB1DC0F-430D-4798-B47C-81078800D5ED}"/>
              </a:ext>
            </a:extLst>
          </p:cNvPr>
          <p:cNvSpPr/>
          <p:nvPr/>
        </p:nvSpPr>
        <p:spPr>
          <a:xfrm>
            <a:off x="1688502" y="1085024"/>
            <a:ext cx="3626448" cy="639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Amount Disbursement and </a:t>
            </a:r>
            <a:r>
              <a:rPr lang="en-US" sz="2000" b="1" dirty="0" err="1"/>
              <a:t>MIS_Status</a:t>
            </a:r>
            <a:r>
              <a:rPr lang="en-US" sz="2000" b="1" dirty="0"/>
              <a:t> </a:t>
            </a:r>
            <a:endParaRPr lang="id-ID" sz="2000" b="1" dirty="0"/>
          </a:p>
        </p:txBody>
      </p:sp>
      <p:sp>
        <p:nvSpPr>
          <p:cNvPr id="9" name="Persegi Panjang 8">
            <a:extLst>
              <a:ext uri="{FF2B5EF4-FFF2-40B4-BE49-F238E27FC236}">
                <a16:creationId xmlns:a16="http://schemas.microsoft.com/office/drawing/2014/main" id="{51B627BB-84EC-4101-B4D6-9484A0902E47}"/>
              </a:ext>
            </a:extLst>
          </p:cNvPr>
          <p:cNvSpPr/>
          <p:nvPr/>
        </p:nvSpPr>
        <p:spPr>
          <a:xfrm>
            <a:off x="6956297" y="4032304"/>
            <a:ext cx="5235703" cy="15525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solidFill>
                  <a:schemeClr val="tx1"/>
                </a:solidFill>
              </a:rPr>
              <a:t>Low disbursement has higher percentage of Default</a:t>
            </a:r>
            <a:endParaRPr lang="id-ID" dirty="0">
              <a:solidFill>
                <a:schemeClr val="tx1"/>
              </a:solidFill>
            </a:endParaRPr>
          </a:p>
        </p:txBody>
      </p:sp>
      <p:sp>
        <p:nvSpPr>
          <p:cNvPr id="12" name="Persegi Panjang 11">
            <a:extLst>
              <a:ext uri="{FF2B5EF4-FFF2-40B4-BE49-F238E27FC236}">
                <a16:creationId xmlns:a16="http://schemas.microsoft.com/office/drawing/2014/main" id="{F693B666-55BF-4396-B7A0-D241E21D5C84}"/>
              </a:ext>
            </a:extLst>
          </p:cNvPr>
          <p:cNvSpPr/>
          <p:nvPr/>
        </p:nvSpPr>
        <p:spPr>
          <a:xfrm>
            <a:off x="885825" y="5917595"/>
            <a:ext cx="3219450" cy="639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*low : Loan up to $150.000</a:t>
            </a:r>
          </a:p>
          <a:p>
            <a:r>
              <a:rPr lang="en-US" sz="1200" dirty="0">
                <a:solidFill>
                  <a:schemeClr val="tx1"/>
                </a:solidFill>
              </a:rPr>
              <a:t>*high : Loan greater than $150.000</a:t>
            </a:r>
          </a:p>
          <a:p>
            <a:r>
              <a:rPr lang="en-US" sz="1200" dirty="0">
                <a:solidFill>
                  <a:schemeClr val="tx1"/>
                </a:solidFill>
              </a:rPr>
              <a:t>*</a:t>
            </a:r>
            <a:r>
              <a:rPr lang="en-US" sz="1200" dirty="0" err="1">
                <a:solidFill>
                  <a:schemeClr val="tx1"/>
                </a:solidFill>
              </a:rPr>
              <a:t>MIS_Status</a:t>
            </a:r>
            <a:r>
              <a:rPr lang="en-US" sz="1200" dirty="0">
                <a:solidFill>
                  <a:schemeClr val="tx1"/>
                </a:solidFill>
              </a:rPr>
              <a:t> : Loan Status </a:t>
            </a:r>
            <a:endParaRPr lang="id-ID" sz="1200" dirty="0">
              <a:solidFill>
                <a:schemeClr val="tx1"/>
              </a:solidFill>
            </a:endParaRPr>
          </a:p>
        </p:txBody>
      </p:sp>
      <p:sp>
        <p:nvSpPr>
          <p:cNvPr id="13" name="Persegi Panjang 12">
            <a:extLst>
              <a:ext uri="{FF2B5EF4-FFF2-40B4-BE49-F238E27FC236}">
                <a16:creationId xmlns:a16="http://schemas.microsoft.com/office/drawing/2014/main" id="{9261800D-66CB-4ED6-A017-19F7807AF22C}"/>
              </a:ext>
            </a:extLst>
          </p:cNvPr>
          <p:cNvSpPr/>
          <p:nvPr/>
        </p:nvSpPr>
        <p:spPr>
          <a:xfrm>
            <a:off x="8806360" y="2524254"/>
            <a:ext cx="619125" cy="238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729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57345517-C90C-4F79-8B66-41D814867AE9}"/>
              </a:ext>
            </a:extLst>
          </p:cNvPr>
          <p:cNvPicPr>
            <a:picLocks noChangeAspect="1"/>
          </p:cNvPicPr>
          <p:nvPr/>
        </p:nvPicPr>
        <p:blipFill>
          <a:blip r:embed="rId3"/>
          <a:stretch>
            <a:fillRect/>
          </a:stretch>
        </p:blipFill>
        <p:spPr>
          <a:xfrm>
            <a:off x="737938" y="866317"/>
            <a:ext cx="10250732" cy="5125366"/>
          </a:xfrm>
          <a:prstGeom prst="rect">
            <a:avLst/>
          </a:prstGeom>
        </p:spPr>
      </p:pic>
      <p:sp>
        <p:nvSpPr>
          <p:cNvPr id="4" name="Slide Number Placeholder 3"/>
          <p:cNvSpPr>
            <a:spLocks noGrp="1"/>
          </p:cNvSpPr>
          <p:nvPr>
            <p:ph type="sldNum" sz="quarter" idx="12"/>
          </p:nvPr>
        </p:nvSpPr>
        <p:spPr/>
        <p:txBody>
          <a:bodyPr/>
          <a:lstStyle/>
          <a:p>
            <a:fld id="{B1AB44B9-F1EC-4F4B-88D4-413245C9CD3E}" type="slidenum">
              <a:rPr lang="en-US" smtClean="0"/>
              <a:t>12</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D0D2CF1E-FA41-4C9A-9E42-49333F8DF1E6}"/>
              </a:ext>
            </a:extLst>
          </p:cNvPr>
          <p:cNvSpPr>
            <a:spLocks noGrp="1"/>
          </p:cNvSpPr>
          <p:nvPr>
            <p:ph type="title"/>
          </p:nvPr>
        </p:nvSpPr>
        <p:spPr>
          <a:xfrm>
            <a:off x="457199" y="274638"/>
            <a:ext cx="10996863" cy="639762"/>
          </a:xfrm>
        </p:spPr>
        <p:txBody>
          <a:bodyPr>
            <a:normAutofit/>
          </a:bodyPr>
          <a:lstStyle/>
          <a:p>
            <a:pPr algn="l"/>
            <a:r>
              <a:rPr lang="en-US" sz="2800" b="1" dirty="0"/>
              <a:t>Data Analyst and Visualization</a:t>
            </a:r>
            <a:endParaRPr lang="id-ID" sz="2800" b="1" dirty="0"/>
          </a:p>
        </p:txBody>
      </p:sp>
      <p:sp>
        <p:nvSpPr>
          <p:cNvPr id="8" name="Persegi Panjang 7">
            <a:extLst>
              <a:ext uri="{FF2B5EF4-FFF2-40B4-BE49-F238E27FC236}">
                <a16:creationId xmlns:a16="http://schemas.microsoft.com/office/drawing/2014/main" id="{CBB1DC0F-430D-4798-B47C-81078800D5ED}"/>
              </a:ext>
            </a:extLst>
          </p:cNvPr>
          <p:cNvSpPr/>
          <p:nvPr/>
        </p:nvSpPr>
        <p:spPr>
          <a:xfrm>
            <a:off x="529590" y="914400"/>
            <a:ext cx="1790700" cy="405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Sector</a:t>
            </a:r>
            <a:endParaRPr lang="id-ID" sz="2000" b="1" dirty="0"/>
          </a:p>
        </p:txBody>
      </p:sp>
      <p:sp>
        <p:nvSpPr>
          <p:cNvPr id="9" name="Persegi Panjang 8">
            <a:extLst>
              <a:ext uri="{FF2B5EF4-FFF2-40B4-BE49-F238E27FC236}">
                <a16:creationId xmlns:a16="http://schemas.microsoft.com/office/drawing/2014/main" id="{51B627BB-84EC-4101-B4D6-9484A0902E47}"/>
              </a:ext>
            </a:extLst>
          </p:cNvPr>
          <p:cNvSpPr/>
          <p:nvPr/>
        </p:nvSpPr>
        <p:spPr>
          <a:xfrm>
            <a:off x="2450751" y="5665304"/>
            <a:ext cx="8279505" cy="8920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solidFill>
                  <a:schemeClr val="tx1"/>
                </a:solidFill>
              </a:rPr>
              <a:t>Real estate and rental and leasing (37.51%) has high percentage of Default</a:t>
            </a:r>
          </a:p>
          <a:p>
            <a:pPr marL="285750" indent="-285750">
              <a:buFont typeface="Wingdings" panose="05000000000000000000" pitchFamily="2" charset="2"/>
              <a:buChar char="q"/>
            </a:pPr>
            <a:r>
              <a:rPr lang="en-US" dirty="0">
                <a:solidFill>
                  <a:schemeClr val="tx1"/>
                </a:solidFill>
              </a:rPr>
              <a:t>Sector Mining, quarrying, and oil and gas extraction (12.28%) appear to be doing well</a:t>
            </a:r>
            <a:endParaRPr lang="id-ID" dirty="0">
              <a:solidFill>
                <a:schemeClr val="tx1"/>
              </a:solidFill>
            </a:endParaRPr>
          </a:p>
        </p:txBody>
      </p:sp>
      <p:sp>
        <p:nvSpPr>
          <p:cNvPr id="12" name="Persegi Panjang 11">
            <a:extLst>
              <a:ext uri="{FF2B5EF4-FFF2-40B4-BE49-F238E27FC236}">
                <a16:creationId xmlns:a16="http://schemas.microsoft.com/office/drawing/2014/main" id="{F693B666-55BF-4396-B7A0-D241E21D5C84}"/>
              </a:ext>
            </a:extLst>
          </p:cNvPr>
          <p:cNvSpPr/>
          <p:nvPr/>
        </p:nvSpPr>
        <p:spPr>
          <a:xfrm>
            <a:off x="617472" y="6267449"/>
            <a:ext cx="1823340" cy="289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*Sector : Base on NAICS</a:t>
            </a:r>
            <a:endParaRPr lang="id-ID" sz="1200" dirty="0">
              <a:solidFill>
                <a:schemeClr val="tx1"/>
              </a:solidFill>
            </a:endParaRPr>
          </a:p>
        </p:txBody>
      </p:sp>
    </p:spTree>
    <p:extLst>
      <p:ext uri="{BB962C8B-B14F-4D97-AF65-F5344CB8AC3E}">
        <p14:creationId xmlns:p14="http://schemas.microsoft.com/office/powerpoint/2010/main" val="293422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6939A656-2C85-4D99-AE56-29CA9BE07686}"/>
              </a:ext>
            </a:extLst>
          </p:cNvPr>
          <p:cNvPicPr>
            <a:picLocks noChangeAspect="1"/>
          </p:cNvPicPr>
          <p:nvPr/>
        </p:nvPicPr>
        <p:blipFill>
          <a:blip r:embed="rId3"/>
          <a:stretch>
            <a:fillRect/>
          </a:stretch>
        </p:blipFill>
        <p:spPr>
          <a:xfrm>
            <a:off x="7202671" y="1790579"/>
            <a:ext cx="3400974" cy="1863240"/>
          </a:xfrm>
          <a:prstGeom prst="rect">
            <a:avLst/>
          </a:prstGeom>
        </p:spPr>
      </p:pic>
      <p:pic>
        <p:nvPicPr>
          <p:cNvPr id="11" name="Gambar 10">
            <a:extLst>
              <a:ext uri="{FF2B5EF4-FFF2-40B4-BE49-F238E27FC236}">
                <a16:creationId xmlns:a16="http://schemas.microsoft.com/office/drawing/2014/main" id="{5E8B6925-2DAA-4A75-9A3A-C97C208E99C0}"/>
              </a:ext>
            </a:extLst>
          </p:cNvPr>
          <p:cNvPicPr>
            <a:picLocks noChangeAspect="1"/>
          </p:cNvPicPr>
          <p:nvPr/>
        </p:nvPicPr>
        <p:blipFill>
          <a:blip r:embed="rId4"/>
          <a:stretch>
            <a:fillRect/>
          </a:stretch>
        </p:blipFill>
        <p:spPr>
          <a:xfrm>
            <a:off x="885824" y="1534670"/>
            <a:ext cx="5487650" cy="4573042"/>
          </a:xfrm>
          <a:prstGeom prst="rect">
            <a:avLst/>
          </a:prstGeom>
        </p:spPr>
      </p:pic>
      <p:sp>
        <p:nvSpPr>
          <p:cNvPr id="4" name="Slide Number Placeholder 3"/>
          <p:cNvSpPr>
            <a:spLocks noGrp="1"/>
          </p:cNvSpPr>
          <p:nvPr>
            <p:ph type="sldNum" sz="quarter" idx="12"/>
          </p:nvPr>
        </p:nvSpPr>
        <p:spPr/>
        <p:txBody>
          <a:bodyPr/>
          <a:lstStyle/>
          <a:p>
            <a:fld id="{B1AB44B9-F1EC-4F4B-88D4-413245C9CD3E}" type="slidenum">
              <a:rPr lang="en-US" smtClean="0"/>
              <a:t>13</a:t>
            </a:fld>
            <a:endParaRPr lang="en-US" dirty="0"/>
          </a:p>
        </p:txBody>
      </p:sp>
      <p:sp>
        <p:nvSpPr>
          <p:cNvPr id="5" name="Rectangle 4"/>
          <p:cNvSpPr/>
          <p:nvPr/>
        </p:nvSpPr>
        <p:spPr>
          <a:xfrm>
            <a:off x="93906" y="6343040"/>
            <a:ext cx="435684" cy="432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D0D2CF1E-FA41-4C9A-9E42-49333F8DF1E6}"/>
              </a:ext>
            </a:extLst>
          </p:cNvPr>
          <p:cNvSpPr>
            <a:spLocks noGrp="1"/>
          </p:cNvSpPr>
          <p:nvPr>
            <p:ph type="title"/>
          </p:nvPr>
        </p:nvSpPr>
        <p:spPr>
          <a:xfrm>
            <a:off x="457199" y="274638"/>
            <a:ext cx="10996863" cy="639762"/>
          </a:xfrm>
        </p:spPr>
        <p:txBody>
          <a:bodyPr>
            <a:normAutofit/>
          </a:bodyPr>
          <a:lstStyle/>
          <a:p>
            <a:pPr algn="l"/>
            <a:r>
              <a:rPr lang="en-US" sz="2800" b="1" dirty="0"/>
              <a:t>Data Analyst and Visualization</a:t>
            </a:r>
            <a:endParaRPr lang="id-ID" sz="2800" b="1" dirty="0"/>
          </a:p>
        </p:txBody>
      </p:sp>
      <p:sp>
        <p:nvSpPr>
          <p:cNvPr id="8" name="Persegi Panjang 7">
            <a:extLst>
              <a:ext uri="{FF2B5EF4-FFF2-40B4-BE49-F238E27FC236}">
                <a16:creationId xmlns:a16="http://schemas.microsoft.com/office/drawing/2014/main" id="{CBB1DC0F-430D-4798-B47C-81078800D5ED}"/>
              </a:ext>
            </a:extLst>
          </p:cNvPr>
          <p:cNvSpPr/>
          <p:nvPr/>
        </p:nvSpPr>
        <p:spPr>
          <a:xfrm>
            <a:off x="1688502" y="1085024"/>
            <a:ext cx="3626448" cy="639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sameState</a:t>
            </a:r>
            <a:r>
              <a:rPr lang="en-US" sz="2000" b="1" dirty="0"/>
              <a:t> and </a:t>
            </a:r>
            <a:r>
              <a:rPr lang="en-US" sz="2000" b="1" dirty="0" err="1"/>
              <a:t>MIS_Status</a:t>
            </a:r>
            <a:r>
              <a:rPr lang="en-US" sz="2000" b="1" dirty="0"/>
              <a:t> </a:t>
            </a:r>
            <a:endParaRPr lang="id-ID" sz="2000" b="1" dirty="0"/>
          </a:p>
        </p:txBody>
      </p:sp>
      <p:sp>
        <p:nvSpPr>
          <p:cNvPr id="9" name="Persegi Panjang 8">
            <a:extLst>
              <a:ext uri="{FF2B5EF4-FFF2-40B4-BE49-F238E27FC236}">
                <a16:creationId xmlns:a16="http://schemas.microsoft.com/office/drawing/2014/main" id="{51B627BB-84EC-4101-B4D6-9484A0902E47}"/>
              </a:ext>
            </a:extLst>
          </p:cNvPr>
          <p:cNvSpPr/>
          <p:nvPr/>
        </p:nvSpPr>
        <p:spPr>
          <a:xfrm>
            <a:off x="6956297" y="4032304"/>
            <a:ext cx="5235703" cy="15525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solidFill>
                  <a:schemeClr val="tx1"/>
                </a:solidFill>
              </a:rPr>
              <a:t>Small Business that has different State with lender tend to has high risk</a:t>
            </a:r>
            <a:endParaRPr lang="id-ID" dirty="0">
              <a:solidFill>
                <a:schemeClr val="tx1"/>
              </a:solidFill>
            </a:endParaRPr>
          </a:p>
        </p:txBody>
      </p:sp>
      <p:sp>
        <p:nvSpPr>
          <p:cNvPr id="12" name="Persegi Panjang 11">
            <a:extLst>
              <a:ext uri="{FF2B5EF4-FFF2-40B4-BE49-F238E27FC236}">
                <a16:creationId xmlns:a16="http://schemas.microsoft.com/office/drawing/2014/main" id="{F693B666-55BF-4396-B7A0-D241E21D5C84}"/>
              </a:ext>
            </a:extLst>
          </p:cNvPr>
          <p:cNvSpPr/>
          <p:nvPr/>
        </p:nvSpPr>
        <p:spPr>
          <a:xfrm>
            <a:off x="885824" y="5917595"/>
            <a:ext cx="4038601" cy="639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t>
            </a:r>
            <a:r>
              <a:rPr lang="en-US" sz="1200" dirty="0" err="1">
                <a:solidFill>
                  <a:schemeClr val="tx1"/>
                </a:solidFill>
              </a:rPr>
              <a:t>sameState</a:t>
            </a:r>
            <a:r>
              <a:rPr lang="en-US" sz="1200" dirty="0">
                <a:solidFill>
                  <a:schemeClr val="tx1"/>
                </a:solidFill>
              </a:rPr>
              <a:t> : location between lender and small business</a:t>
            </a:r>
          </a:p>
          <a:p>
            <a:r>
              <a:rPr lang="en-US" sz="1200" dirty="0">
                <a:solidFill>
                  <a:schemeClr val="tx1"/>
                </a:solidFill>
              </a:rPr>
              <a:t>*</a:t>
            </a:r>
            <a:r>
              <a:rPr lang="en-US" sz="1200" dirty="0" err="1">
                <a:solidFill>
                  <a:schemeClr val="tx1"/>
                </a:solidFill>
              </a:rPr>
              <a:t>MIS_Status</a:t>
            </a:r>
            <a:r>
              <a:rPr lang="en-US" sz="1200" dirty="0">
                <a:solidFill>
                  <a:schemeClr val="tx1"/>
                </a:solidFill>
              </a:rPr>
              <a:t> : Loan Status </a:t>
            </a:r>
            <a:endParaRPr lang="id-ID" sz="1200" dirty="0">
              <a:solidFill>
                <a:schemeClr val="tx1"/>
              </a:solidFill>
            </a:endParaRPr>
          </a:p>
        </p:txBody>
      </p:sp>
      <p:sp>
        <p:nvSpPr>
          <p:cNvPr id="13" name="Persegi Panjang 12">
            <a:extLst>
              <a:ext uri="{FF2B5EF4-FFF2-40B4-BE49-F238E27FC236}">
                <a16:creationId xmlns:a16="http://schemas.microsoft.com/office/drawing/2014/main" id="{9261800D-66CB-4ED6-A017-19F7807AF22C}"/>
              </a:ext>
            </a:extLst>
          </p:cNvPr>
          <p:cNvSpPr/>
          <p:nvPr/>
        </p:nvSpPr>
        <p:spPr>
          <a:xfrm>
            <a:off x="8955023" y="2722199"/>
            <a:ext cx="695873" cy="3191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0523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AB44B9-F1EC-4F4B-88D4-413245C9CD3E}" type="slidenum">
              <a:rPr lang="en-US" smtClean="0"/>
              <a:t>14</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D0D2CF1E-FA41-4C9A-9E42-49333F8DF1E6}"/>
              </a:ext>
            </a:extLst>
          </p:cNvPr>
          <p:cNvSpPr>
            <a:spLocks noGrp="1"/>
          </p:cNvSpPr>
          <p:nvPr>
            <p:ph type="title"/>
          </p:nvPr>
        </p:nvSpPr>
        <p:spPr>
          <a:xfrm>
            <a:off x="457199" y="274638"/>
            <a:ext cx="10996863" cy="639762"/>
          </a:xfrm>
        </p:spPr>
        <p:txBody>
          <a:bodyPr>
            <a:normAutofit/>
          </a:bodyPr>
          <a:lstStyle/>
          <a:p>
            <a:pPr algn="l"/>
            <a:r>
              <a:rPr lang="en-US" sz="2800" b="1" dirty="0"/>
              <a:t>Some Insight from Data Analyst and Visualization</a:t>
            </a:r>
            <a:endParaRPr lang="id-ID" sz="2800" b="1" dirty="0"/>
          </a:p>
        </p:txBody>
      </p:sp>
      <p:sp>
        <p:nvSpPr>
          <p:cNvPr id="11" name="Tampungan Konten 2">
            <a:extLst>
              <a:ext uri="{FF2B5EF4-FFF2-40B4-BE49-F238E27FC236}">
                <a16:creationId xmlns:a16="http://schemas.microsoft.com/office/drawing/2014/main" id="{914820AB-F792-4539-8A85-F51C802E3910}"/>
              </a:ext>
            </a:extLst>
          </p:cNvPr>
          <p:cNvSpPr>
            <a:spLocks noGrp="1"/>
          </p:cNvSpPr>
          <p:nvPr>
            <p:ph idx="1"/>
          </p:nvPr>
        </p:nvSpPr>
        <p:spPr>
          <a:xfrm>
            <a:off x="457199" y="990600"/>
            <a:ext cx="10996863" cy="5257800"/>
          </a:xfrm>
        </p:spPr>
        <p:txBody>
          <a:bodyPr>
            <a:normAutofit lnSpcReduction="10000"/>
          </a:bodyPr>
          <a:lstStyle/>
          <a:p>
            <a:r>
              <a:rPr lang="en-US" sz="2400" dirty="0"/>
              <a:t>Percentage of borrower who pain in full (PIF) around 72.33% while borrower who charge off around 27.67%</a:t>
            </a:r>
          </a:p>
          <a:p>
            <a:r>
              <a:rPr lang="en-US" sz="2400" dirty="0"/>
              <a:t>Loan backed up by real estate has lower CHGOFF (4.41%) rather than not backed up by real estate (28.51%)</a:t>
            </a:r>
          </a:p>
          <a:p>
            <a:r>
              <a:rPr lang="en-US" sz="2400" dirty="0"/>
              <a:t>Whether the business was Existing Business or New Business, both of them has same risk of CHGOFF</a:t>
            </a:r>
          </a:p>
          <a:p>
            <a:r>
              <a:rPr lang="en-US" sz="2400" dirty="0"/>
              <a:t>Most of CHGOFF come from Urban with percentage 86.24%</a:t>
            </a:r>
          </a:p>
          <a:p>
            <a:r>
              <a:rPr lang="en-US" sz="2400" dirty="0"/>
              <a:t>Small busines with revolving line of credit has lower risk of default loan with percentage 26.26%</a:t>
            </a:r>
          </a:p>
          <a:p>
            <a:r>
              <a:rPr lang="en-US" sz="2400" dirty="0"/>
              <a:t>Mostly for small business that has default loan (CHGOFF) didn't come from </a:t>
            </a:r>
            <a:r>
              <a:rPr lang="en-US" sz="2400" dirty="0" err="1"/>
              <a:t>LowDoc</a:t>
            </a:r>
            <a:r>
              <a:rPr lang="en-US" sz="2400" dirty="0"/>
              <a:t>. The percentage of </a:t>
            </a:r>
            <a:r>
              <a:rPr lang="en-US" sz="2400" dirty="0" err="1"/>
              <a:t>LowDoc</a:t>
            </a:r>
            <a:r>
              <a:rPr lang="en-US" sz="2400" dirty="0"/>
              <a:t> that CHGOFF only 15.44%</a:t>
            </a:r>
          </a:p>
          <a:p>
            <a:r>
              <a:rPr lang="en-US" sz="2400" dirty="0"/>
              <a:t>CHGOFF with low </a:t>
            </a:r>
            <a:r>
              <a:rPr lang="en-US" sz="2400" dirty="0" err="1"/>
              <a:t>DisbursementGross</a:t>
            </a:r>
            <a:r>
              <a:rPr lang="en-US" sz="2400" dirty="0"/>
              <a:t> has higher percentage 30.67% rather than high </a:t>
            </a:r>
            <a:r>
              <a:rPr lang="en-US" sz="2400" dirty="0" err="1"/>
              <a:t>DisbursementGross</a:t>
            </a:r>
            <a:r>
              <a:rPr lang="en-US" sz="2400" dirty="0"/>
              <a:t>. Its means that mostly CHGOFF come from small business with low </a:t>
            </a:r>
            <a:r>
              <a:rPr lang="en-US" sz="2400" dirty="0" err="1"/>
              <a:t>DisbursementGross</a:t>
            </a:r>
            <a:endParaRPr lang="en-US" sz="2400" dirty="0"/>
          </a:p>
        </p:txBody>
      </p:sp>
    </p:spTree>
    <p:extLst>
      <p:ext uri="{BB962C8B-B14F-4D97-AF65-F5344CB8AC3E}">
        <p14:creationId xmlns:p14="http://schemas.microsoft.com/office/powerpoint/2010/main" val="357465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AB44B9-F1EC-4F4B-88D4-413245C9CD3E}" type="slidenum">
              <a:rPr lang="en-US" smtClean="0"/>
              <a:t>15</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ampungan Konten 2">
            <a:extLst>
              <a:ext uri="{FF2B5EF4-FFF2-40B4-BE49-F238E27FC236}">
                <a16:creationId xmlns:a16="http://schemas.microsoft.com/office/drawing/2014/main" id="{98F77CE0-E1BC-4699-9390-1C72A4A668A9}"/>
              </a:ext>
            </a:extLst>
          </p:cNvPr>
          <p:cNvSpPr>
            <a:spLocks noGrp="1"/>
          </p:cNvSpPr>
          <p:nvPr>
            <p:ph idx="1"/>
          </p:nvPr>
        </p:nvSpPr>
        <p:spPr>
          <a:xfrm>
            <a:off x="457199" y="914400"/>
            <a:ext cx="11205412" cy="5410200"/>
          </a:xfrm>
        </p:spPr>
        <p:txBody>
          <a:bodyPr>
            <a:noAutofit/>
          </a:bodyPr>
          <a:lstStyle/>
          <a:p>
            <a:endParaRPr lang="en-US" sz="2200" dirty="0"/>
          </a:p>
          <a:p>
            <a:r>
              <a:rPr lang="en-US" sz="2200" b="0" i="0" dirty="0">
                <a:solidFill>
                  <a:srgbClr val="000000"/>
                </a:solidFill>
                <a:effectLst/>
                <a:latin typeface="+mj-lt"/>
              </a:rPr>
              <a:t>Year with highest number of loan was 2007 (17.07%), followed by 2006(16.64%) and 2005(14.15%)</a:t>
            </a:r>
          </a:p>
          <a:p>
            <a:r>
              <a:rPr lang="en-US" sz="2200" b="0" i="0" dirty="0">
                <a:solidFill>
                  <a:srgbClr val="000000"/>
                </a:solidFill>
                <a:effectLst/>
                <a:latin typeface="+mj-lt"/>
              </a:rPr>
              <a:t>Year where has highest Percentage of default loan was 2008 (46.41%), followed by 2007(46.02%)</a:t>
            </a:r>
          </a:p>
          <a:p>
            <a:r>
              <a:rPr lang="en-US" sz="2200" b="0" i="0" dirty="0">
                <a:solidFill>
                  <a:srgbClr val="000000"/>
                </a:solidFill>
                <a:effectLst/>
                <a:latin typeface="+mj-lt"/>
              </a:rPr>
              <a:t>Mostly small business that CHGOFF come from different State with percentage 77.98%</a:t>
            </a:r>
          </a:p>
          <a:p>
            <a:r>
              <a:rPr lang="en-US" sz="2200" b="0" i="0" dirty="0">
                <a:solidFill>
                  <a:srgbClr val="000000"/>
                </a:solidFill>
                <a:effectLst/>
                <a:latin typeface="+mj-lt"/>
              </a:rPr>
              <a:t>Agriculture, forestry, fishing and hunting has highest mean of Portion that SBA guarantee</a:t>
            </a:r>
          </a:p>
          <a:p>
            <a:r>
              <a:rPr lang="en-US" sz="2200" dirty="0"/>
              <a:t>Sector Feature</a:t>
            </a:r>
          </a:p>
          <a:p>
            <a:pPr lvl="1"/>
            <a:r>
              <a:rPr lang="en-US" sz="2200" dirty="0"/>
              <a:t>Retail trade and Manufacturing has significantly loan disbursement compare to another sector</a:t>
            </a:r>
          </a:p>
          <a:p>
            <a:pPr lvl="1"/>
            <a:r>
              <a:rPr lang="en-US" sz="2200" dirty="0"/>
              <a:t>Mining, quarrying, and oil and gas extraction  has highest median of Gross amount of loan approved by bank around 100000.0, followed by Agriculture, forestry, fishing and hunting </a:t>
            </a:r>
          </a:p>
          <a:p>
            <a:pPr lvl="1"/>
            <a:r>
              <a:rPr lang="en-US" sz="2200" dirty="0"/>
              <a:t>Sector that has highest default was Real estate and rental and leasing (37.51%), followed by Finance and Insurance (34.91%) and Transportation and warehousing (31.44%)</a:t>
            </a:r>
            <a:endParaRPr lang="id-ID" sz="2200" dirty="0"/>
          </a:p>
          <a:p>
            <a:endParaRPr lang="id-ID" sz="2200" dirty="0"/>
          </a:p>
        </p:txBody>
      </p:sp>
      <p:sp>
        <p:nvSpPr>
          <p:cNvPr id="11" name="Judul 1">
            <a:extLst>
              <a:ext uri="{FF2B5EF4-FFF2-40B4-BE49-F238E27FC236}">
                <a16:creationId xmlns:a16="http://schemas.microsoft.com/office/drawing/2014/main" id="{6DF5C2BA-966A-4287-83CD-BFBC60B99D4E}"/>
              </a:ext>
            </a:extLst>
          </p:cNvPr>
          <p:cNvSpPr>
            <a:spLocks noGrp="1"/>
          </p:cNvSpPr>
          <p:nvPr>
            <p:ph type="title"/>
          </p:nvPr>
        </p:nvSpPr>
        <p:spPr>
          <a:xfrm>
            <a:off x="457199" y="274638"/>
            <a:ext cx="11205412" cy="896436"/>
          </a:xfrm>
        </p:spPr>
        <p:txBody>
          <a:bodyPr>
            <a:normAutofit/>
          </a:bodyPr>
          <a:lstStyle/>
          <a:p>
            <a:pPr algn="l"/>
            <a:r>
              <a:rPr lang="en-US" sz="2800" b="1" dirty="0"/>
              <a:t>Some Insight from Data Analyst and Visualization</a:t>
            </a:r>
            <a:endParaRPr lang="id-ID" sz="2800" b="1" dirty="0"/>
          </a:p>
        </p:txBody>
      </p:sp>
    </p:spTree>
    <p:extLst>
      <p:ext uri="{BB962C8B-B14F-4D97-AF65-F5344CB8AC3E}">
        <p14:creationId xmlns:p14="http://schemas.microsoft.com/office/powerpoint/2010/main" val="340020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85909"/>
            <a:ext cx="12192000" cy="768084"/>
          </a:xfrm>
        </p:spPr>
        <p:txBody>
          <a:bodyPr>
            <a:normAutofit lnSpcReduction="10000"/>
          </a:bodyPr>
          <a:lstStyle/>
          <a:p>
            <a:pPr marL="0" lvl="0" indent="0" algn="ctr">
              <a:buNone/>
            </a:pPr>
            <a:r>
              <a:rPr lang="en-US" sz="4800" b="1" dirty="0">
                <a:solidFill>
                  <a:prstClr val="black"/>
                </a:solidFill>
                <a:ea typeface="+mj-ea"/>
                <a:cs typeface="+mj-cs"/>
              </a:rPr>
              <a:t>Machine Learning</a:t>
            </a:r>
            <a:endParaRPr lang="en-US" sz="4800" b="1" dirty="0"/>
          </a:p>
        </p:txBody>
      </p:sp>
    </p:spTree>
    <p:extLst>
      <p:ext uri="{BB962C8B-B14F-4D97-AF65-F5344CB8AC3E}">
        <p14:creationId xmlns:p14="http://schemas.microsoft.com/office/powerpoint/2010/main" val="32198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85761"/>
            <a:ext cx="12192000" cy="768085"/>
          </a:xfrm>
        </p:spPr>
        <p:txBody>
          <a:bodyPr>
            <a:normAutofit/>
          </a:bodyPr>
          <a:lstStyle/>
          <a:p>
            <a:r>
              <a:rPr lang="en-US" altLang="ko-KR" sz="3600" dirty="0"/>
              <a:t>Machine Learning</a:t>
            </a:r>
            <a:endParaRPr lang="ko-KR" altLang="en-US" sz="3600" dirty="0"/>
          </a:p>
        </p:txBody>
      </p:sp>
      <p:sp>
        <p:nvSpPr>
          <p:cNvPr id="4" name="Oval 3"/>
          <p:cNvSpPr/>
          <p:nvPr/>
        </p:nvSpPr>
        <p:spPr>
          <a:xfrm>
            <a:off x="5486400" y="1725651"/>
            <a:ext cx="1219200" cy="1219200"/>
          </a:xfrm>
          <a:prstGeom prst="ellipse">
            <a:avLst/>
          </a:prstGeom>
          <a:solidFill>
            <a:schemeClr val="tx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cxnSp>
        <p:nvCxnSpPr>
          <p:cNvPr id="8" name="Straight Connector 7"/>
          <p:cNvCxnSpPr>
            <a:cxnSpLocks/>
            <a:stCxn id="4" idx="4"/>
          </p:cNvCxnSpPr>
          <p:nvPr/>
        </p:nvCxnSpPr>
        <p:spPr>
          <a:xfrm>
            <a:off x="6096000" y="2944851"/>
            <a:ext cx="0" cy="484149"/>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887755" y="3429000"/>
            <a:ext cx="4416490"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87755" y="3429000"/>
            <a:ext cx="0" cy="484149"/>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3429000"/>
            <a:ext cx="0" cy="484149"/>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04245" y="3429000"/>
            <a:ext cx="0" cy="484149"/>
          </a:xfrm>
          <a:prstGeom prst="line">
            <a:avLst/>
          </a:prstGeom>
          <a:ln w="25400">
            <a:solidFill>
              <a:schemeClr val="tx1">
                <a:lumMod val="75000"/>
                <a:lumOff val="2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473688" y="3913150"/>
            <a:ext cx="828133" cy="8281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3" name="Oval 22"/>
          <p:cNvSpPr/>
          <p:nvPr/>
        </p:nvSpPr>
        <p:spPr>
          <a:xfrm>
            <a:off x="5685647" y="3913150"/>
            <a:ext cx="828133" cy="82813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4" name="Oval 23"/>
          <p:cNvSpPr/>
          <p:nvPr/>
        </p:nvSpPr>
        <p:spPr>
          <a:xfrm>
            <a:off x="7897606" y="3913150"/>
            <a:ext cx="828133" cy="8281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7" name="Rounded Rectangle 7"/>
          <p:cNvSpPr/>
          <p:nvPr/>
        </p:nvSpPr>
        <p:spPr>
          <a:xfrm>
            <a:off x="1476302" y="4128659"/>
            <a:ext cx="406415" cy="350732"/>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797B4F"/>
              </a:solidFill>
            </a:endParaRPr>
          </a:p>
        </p:txBody>
      </p:sp>
      <p:sp>
        <p:nvSpPr>
          <p:cNvPr id="30" name="Rectangle 9"/>
          <p:cNvSpPr/>
          <p:nvPr/>
        </p:nvSpPr>
        <p:spPr>
          <a:xfrm>
            <a:off x="10313815" y="4118047"/>
            <a:ext cx="397351" cy="37195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TextBox 32"/>
          <p:cNvSpPr txBox="1"/>
          <p:nvPr/>
        </p:nvSpPr>
        <p:spPr>
          <a:xfrm>
            <a:off x="2851605" y="4884517"/>
            <a:ext cx="2072300" cy="379656"/>
          </a:xfrm>
          <a:prstGeom prst="rect">
            <a:avLst/>
          </a:prstGeom>
          <a:noFill/>
        </p:spPr>
        <p:txBody>
          <a:bodyPr wrap="square" rtlCol="0" anchor="ctr">
            <a:spAutoFit/>
          </a:bodyPr>
          <a:lstStyle/>
          <a:p>
            <a:pPr algn="ctr"/>
            <a:r>
              <a:rPr lang="en-US" altLang="ko-KR" sz="1867" b="1" dirty="0">
                <a:solidFill>
                  <a:schemeClr val="tx1">
                    <a:lumMod val="75000"/>
                    <a:lumOff val="25000"/>
                  </a:schemeClr>
                </a:solidFill>
                <a:cs typeface="Arial" pitchFamily="34" charset="0"/>
              </a:rPr>
              <a:t>Decision Tree</a:t>
            </a:r>
            <a:endParaRPr lang="ko-KR" altLang="en-US" sz="1867" b="1" dirty="0">
              <a:solidFill>
                <a:schemeClr val="tx1">
                  <a:lumMod val="75000"/>
                  <a:lumOff val="25000"/>
                </a:schemeClr>
              </a:solidFill>
              <a:cs typeface="Arial" pitchFamily="34" charset="0"/>
            </a:endParaRPr>
          </a:p>
        </p:txBody>
      </p:sp>
      <p:sp>
        <p:nvSpPr>
          <p:cNvPr id="34" name="TextBox 33"/>
          <p:cNvSpPr txBox="1"/>
          <p:nvPr/>
        </p:nvSpPr>
        <p:spPr>
          <a:xfrm>
            <a:off x="5059850" y="4903267"/>
            <a:ext cx="2072300" cy="379656"/>
          </a:xfrm>
          <a:prstGeom prst="rect">
            <a:avLst/>
          </a:prstGeom>
          <a:noFill/>
        </p:spPr>
        <p:txBody>
          <a:bodyPr wrap="square" rtlCol="0" anchor="ctr">
            <a:spAutoFit/>
          </a:bodyPr>
          <a:lstStyle/>
          <a:p>
            <a:pPr algn="ctr"/>
            <a:r>
              <a:rPr lang="en-US" altLang="ko-KR" sz="1867" b="1" dirty="0">
                <a:solidFill>
                  <a:schemeClr val="tx1">
                    <a:lumMod val="75000"/>
                    <a:lumOff val="25000"/>
                  </a:schemeClr>
                </a:solidFill>
                <a:cs typeface="Arial" pitchFamily="34" charset="0"/>
              </a:rPr>
              <a:t>Random Forest</a:t>
            </a:r>
            <a:endParaRPr lang="ko-KR" altLang="en-US" sz="1867" b="1" dirty="0">
              <a:solidFill>
                <a:schemeClr val="tx1">
                  <a:lumMod val="75000"/>
                  <a:lumOff val="25000"/>
                </a:schemeClr>
              </a:solidFill>
              <a:cs typeface="Arial" pitchFamily="34" charset="0"/>
            </a:endParaRPr>
          </a:p>
        </p:txBody>
      </p:sp>
      <p:sp>
        <p:nvSpPr>
          <p:cNvPr id="35" name="TextBox 34"/>
          <p:cNvSpPr txBox="1"/>
          <p:nvPr/>
        </p:nvSpPr>
        <p:spPr>
          <a:xfrm>
            <a:off x="7278459" y="4884517"/>
            <a:ext cx="2072300" cy="379656"/>
          </a:xfrm>
          <a:prstGeom prst="rect">
            <a:avLst/>
          </a:prstGeom>
          <a:noFill/>
        </p:spPr>
        <p:txBody>
          <a:bodyPr wrap="square" rtlCol="0" anchor="ctr">
            <a:spAutoFit/>
          </a:bodyPr>
          <a:lstStyle/>
          <a:p>
            <a:pPr algn="ctr"/>
            <a:r>
              <a:rPr lang="en-US" altLang="ko-KR" sz="1867" b="1" dirty="0" err="1">
                <a:solidFill>
                  <a:schemeClr val="tx1">
                    <a:lumMod val="75000"/>
                    <a:lumOff val="25000"/>
                  </a:schemeClr>
                </a:solidFill>
                <a:cs typeface="Arial" pitchFamily="34" charset="0"/>
              </a:rPr>
              <a:t>XGBoost</a:t>
            </a:r>
            <a:endParaRPr lang="ko-KR" altLang="en-US" sz="1867" b="1" dirty="0">
              <a:solidFill>
                <a:schemeClr val="tx1">
                  <a:lumMod val="75000"/>
                  <a:lumOff val="25000"/>
                </a:schemeClr>
              </a:solidFill>
              <a:cs typeface="Arial" pitchFamily="34" charset="0"/>
            </a:endParaRPr>
          </a:p>
        </p:txBody>
      </p:sp>
      <p:sp>
        <p:nvSpPr>
          <p:cNvPr id="7" name="Persegi Panjang 6">
            <a:extLst>
              <a:ext uri="{FF2B5EF4-FFF2-40B4-BE49-F238E27FC236}">
                <a16:creationId xmlns:a16="http://schemas.microsoft.com/office/drawing/2014/main" id="{B2EA4AA4-0F62-4950-B37E-EF8DF31B04A7}"/>
              </a:ext>
            </a:extLst>
          </p:cNvPr>
          <p:cNvSpPr/>
          <p:nvPr/>
        </p:nvSpPr>
        <p:spPr>
          <a:xfrm>
            <a:off x="5301040" y="1856019"/>
            <a:ext cx="1589920" cy="966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Algorithms based Tree</a:t>
            </a:r>
            <a:endParaRPr lang="id-ID" b="1" dirty="0">
              <a:solidFill>
                <a:schemeClr val="bg1"/>
              </a:solidFill>
            </a:endParaRPr>
          </a:p>
        </p:txBody>
      </p:sp>
      <p:sp>
        <p:nvSpPr>
          <p:cNvPr id="37" name="Rounded Rectangle 51">
            <a:extLst>
              <a:ext uri="{FF2B5EF4-FFF2-40B4-BE49-F238E27FC236}">
                <a16:creationId xmlns:a16="http://schemas.microsoft.com/office/drawing/2014/main" id="{A71ACDD2-D551-45E3-A4CB-9497F5A38BCA}"/>
              </a:ext>
            </a:extLst>
          </p:cNvPr>
          <p:cNvSpPr/>
          <p:nvPr/>
        </p:nvSpPr>
        <p:spPr>
          <a:xfrm rot="16200000" flipH="1">
            <a:off x="3703761" y="4100283"/>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8" name="Rounded Rectangle 51">
            <a:extLst>
              <a:ext uri="{FF2B5EF4-FFF2-40B4-BE49-F238E27FC236}">
                <a16:creationId xmlns:a16="http://schemas.microsoft.com/office/drawing/2014/main" id="{4805938A-BF0E-4E68-8549-2C7AF417536C}"/>
              </a:ext>
            </a:extLst>
          </p:cNvPr>
          <p:cNvSpPr/>
          <p:nvPr/>
        </p:nvSpPr>
        <p:spPr>
          <a:xfrm rot="16200000" flipH="1">
            <a:off x="5912008" y="4122120"/>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9" name="Rounded Rectangle 51">
            <a:extLst>
              <a:ext uri="{FF2B5EF4-FFF2-40B4-BE49-F238E27FC236}">
                <a16:creationId xmlns:a16="http://schemas.microsoft.com/office/drawing/2014/main" id="{5786102E-6F2A-44FA-8C8C-C28B24478692}"/>
              </a:ext>
            </a:extLst>
          </p:cNvPr>
          <p:cNvSpPr/>
          <p:nvPr/>
        </p:nvSpPr>
        <p:spPr>
          <a:xfrm rot="16200000" flipH="1">
            <a:off x="8127679" y="4121974"/>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1" name="Freeform 32">
            <a:extLst>
              <a:ext uri="{FF2B5EF4-FFF2-40B4-BE49-F238E27FC236}">
                <a16:creationId xmlns:a16="http://schemas.microsoft.com/office/drawing/2014/main" id="{5B7C82CE-1065-4585-B4C0-3DABEB8C116D}"/>
              </a:ext>
            </a:extLst>
          </p:cNvPr>
          <p:cNvSpPr/>
          <p:nvPr/>
        </p:nvSpPr>
        <p:spPr>
          <a:xfrm>
            <a:off x="5861247" y="5200543"/>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14858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ambar 17">
            <a:extLst>
              <a:ext uri="{FF2B5EF4-FFF2-40B4-BE49-F238E27FC236}">
                <a16:creationId xmlns:a16="http://schemas.microsoft.com/office/drawing/2014/main" id="{63B2C3E1-C620-45E0-947D-6F77090C7A01}"/>
              </a:ext>
            </a:extLst>
          </p:cNvPr>
          <p:cNvPicPr>
            <a:picLocks noChangeAspect="1"/>
          </p:cNvPicPr>
          <p:nvPr/>
        </p:nvPicPr>
        <p:blipFill>
          <a:blip r:embed="rId2"/>
          <a:stretch>
            <a:fillRect/>
          </a:stretch>
        </p:blipFill>
        <p:spPr>
          <a:xfrm>
            <a:off x="7604528" y="357416"/>
            <a:ext cx="4026107" cy="3803845"/>
          </a:xfrm>
          <a:prstGeom prst="rect">
            <a:avLst/>
          </a:prstGeom>
        </p:spPr>
      </p:pic>
      <p:sp>
        <p:nvSpPr>
          <p:cNvPr id="2" name="Tampungan Nomor Slide 1">
            <a:extLst>
              <a:ext uri="{FF2B5EF4-FFF2-40B4-BE49-F238E27FC236}">
                <a16:creationId xmlns:a16="http://schemas.microsoft.com/office/drawing/2014/main" id="{4DBE98AB-CAF8-450E-86A8-65964FC04990}"/>
              </a:ext>
            </a:extLst>
          </p:cNvPr>
          <p:cNvSpPr>
            <a:spLocks noGrp="1"/>
          </p:cNvSpPr>
          <p:nvPr>
            <p:ph type="sldNum" sz="quarter" idx="12"/>
          </p:nvPr>
        </p:nvSpPr>
        <p:spPr/>
        <p:txBody>
          <a:bodyPr/>
          <a:lstStyle/>
          <a:p>
            <a:fld id="{B1AB44B9-F1EC-4F4B-88D4-413245C9CD3E}" type="slidenum">
              <a:rPr lang="en-US" smtClean="0"/>
              <a:pPr/>
              <a:t>18</a:t>
            </a:fld>
            <a:endParaRPr lang="en-US" dirty="0"/>
          </a:p>
        </p:txBody>
      </p:sp>
      <p:sp>
        <p:nvSpPr>
          <p:cNvPr id="5" name="Text Placeholder 1">
            <a:extLst>
              <a:ext uri="{FF2B5EF4-FFF2-40B4-BE49-F238E27FC236}">
                <a16:creationId xmlns:a16="http://schemas.microsoft.com/office/drawing/2014/main" id="{182579EF-7132-4C4E-B3E3-6A325599657D}"/>
              </a:ext>
            </a:extLst>
          </p:cNvPr>
          <p:cNvSpPr txBox="1">
            <a:spLocks/>
          </p:cNvSpPr>
          <p:nvPr/>
        </p:nvSpPr>
        <p:spPr>
          <a:xfrm>
            <a:off x="628649" y="657224"/>
            <a:ext cx="4430367" cy="61498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ea typeface="+mj-ea"/>
                <a:cs typeface="+mj-cs"/>
              </a:rPr>
              <a:t>Evaluation Matrix Random Forest Tuned</a:t>
            </a:r>
            <a:endParaRPr lang="en-US" sz="4000" b="1" dirty="0"/>
          </a:p>
        </p:txBody>
      </p:sp>
      <p:sp>
        <p:nvSpPr>
          <p:cNvPr id="8" name="Text Placeholder 1">
            <a:extLst>
              <a:ext uri="{FF2B5EF4-FFF2-40B4-BE49-F238E27FC236}">
                <a16:creationId xmlns:a16="http://schemas.microsoft.com/office/drawing/2014/main" id="{33F36BAF-F29A-4BBB-B448-5768844934F0}"/>
              </a:ext>
            </a:extLst>
          </p:cNvPr>
          <p:cNvSpPr txBox="1">
            <a:spLocks/>
          </p:cNvSpPr>
          <p:nvPr/>
        </p:nvSpPr>
        <p:spPr>
          <a:xfrm>
            <a:off x="5912748" y="3910940"/>
            <a:ext cx="5060051" cy="41569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ea typeface="+mj-ea"/>
                <a:cs typeface="+mj-cs"/>
              </a:rPr>
              <a:t>Classification Report Random Forest Tuned</a:t>
            </a:r>
            <a:endParaRPr lang="en-US" sz="4000" b="1" dirty="0"/>
          </a:p>
        </p:txBody>
      </p:sp>
      <p:sp>
        <p:nvSpPr>
          <p:cNvPr id="9" name="Text Placeholder 1">
            <a:extLst>
              <a:ext uri="{FF2B5EF4-FFF2-40B4-BE49-F238E27FC236}">
                <a16:creationId xmlns:a16="http://schemas.microsoft.com/office/drawing/2014/main" id="{31CB459E-B871-4626-B0E9-9D5203E4F933}"/>
              </a:ext>
            </a:extLst>
          </p:cNvPr>
          <p:cNvSpPr txBox="1">
            <a:spLocks/>
          </p:cNvSpPr>
          <p:nvPr/>
        </p:nvSpPr>
        <p:spPr>
          <a:xfrm>
            <a:off x="628650" y="3427627"/>
            <a:ext cx="4430366" cy="415693"/>
          </a:xfrm>
          <a:prstGeom prst="rect">
            <a:avLst/>
          </a:prstGeom>
        </p:spPr>
        <p:txBody>
          <a:bodyPr vert="horz" lIns="91440" tIns="45720" rIns="91440" bIns="45720" rtlCol="0" anchor="ctr">
            <a:normAutofit fontScale="925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err="1">
                <a:solidFill>
                  <a:prstClr val="black"/>
                </a:solidFill>
                <a:ea typeface="+mj-ea"/>
                <a:cs typeface="+mj-cs"/>
              </a:rPr>
              <a:t>Confussion</a:t>
            </a:r>
            <a:r>
              <a:rPr lang="en-US" sz="2000" b="1" dirty="0">
                <a:solidFill>
                  <a:prstClr val="black"/>
                </a:solidFill>
                <a:ea typeface="+mj-ea"/>
                <a:cs typeface="+mj-cs"/>
              </a:rPr>
              <a:t> Matrix Random Forest Tuned</a:t>
            </a:r>
            <a:endParaRPr lang="en-US" sz="4000" b="1" dirty="0"/>
          </a:p>
        </p:txBody>
      </p:sp>
      <p:sp>
        <p:nvSpPr>
          <p:cNvPr id="15" name="Text Placeholder 1">
            <a:extLst>
              <a:ext uri="{FF2B5EF4-FFF2-40B4-BE49-F238E27FC236}">
                <a16:creationId xmlns:a16="http://schemas.microsoft.com/office/drawing/2014/main" id="{12F266DC-321B-4367-A527-4122DF8B4FC4}"/>
              </a:ext>
            </a:extLst>
          </p:cNvPr>
          <p:cNvSpPr txBox="1">
            <a:spLocks/>
          </p:cNvSpPr>
          <p:nvPr/>
        </p:nvSpPr>
        <p:spPr>
          <a:xfrm>
            <a:off x="5912749" y="1682198"/>
            <a:ext cx="3829050" cy="41569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ea typeface="+mj-ea"/>
                <a:cs typeface="+mj-cs"/>
              </a:rPr>
              <a:t>ROC_AUC</a:t>
            </a:r>
            <a:endParaRPr lang="en-US" sz="4000" b="1" dirty="0"/>
          </a:p>
        </p:txBody>
      </p:sp>
      <p:pic>
        <p:nvPicPr>
          <p:cNvPr id="4" name="Gambar 3">
            <a:extLst>
              <a:ext uri="{FF2B5EF4-FFF2-40B4-BE49-F238E27FC236}">
                <a16:creationId xmlns:a16="http://schemas.microsoft.com/office/drawing/2014/main" id="{1555B9EC-CD5E-4D54-A065-2F6CC0E71E2C}"/>
              </a:ext>
            </a:extLst>
          </p:cNvPr>
          <p:cNvPicPr>
            <a:picLocks noChangeAspect="1"/>
          </p:cNvPicPr>
          <p:nvPr/>
        </p:nvPicPr>
        <p:blipFill>
          <a:blip r:embed="rId3"/>
          <a:stretch>
            <a:fillRect/>
          </a:stretch>
        </p:blipFill>
        <p:spPr>
          <a:xfrm>
            <a:off x="5634778" y="4291243"/>
            <a:ext cx="5904620" cy="1935127"/>
          </a:xfrm>
          <a:prstGeom prst="rect">
            <a:avLst/>
          </a:prstGeom>
        </p:spPr>
      </p:pic>
      <p:pic>
        <p:nvPicPr>
          <p:cNvPr id="10" name="Gambar 9">
            <a:extLst>
              <a:ext uri="{FF2B5EF4-FFF2-40B4-BE49-F238E27FC236}">
                <a16:creationId xmlns:a16="http://schemas.microsoft.com/office/drawing/2014/main" id="{DB3FD22C-5DB8-4AFD-AC0C-FE1C4824ADC6}"/>
              </a:ext>
            </a:extLst>
          </p:cNvPr>
          <p:cNvPicPr>
            <a:picLocks noChangeAspect="1"/>
          </p:cNvPicPr>
          <p:nvPr/>
        </p:nvPicPr>
        <p:blipFill>
          <a:blip r:embed="rId4"/>
          <a:stretch>
            <a:fillRect/>
          </a:stretch>
        </p:blipFill>
        <p:spPr>
          <a:xfrm>
            <a:off x="556949" y="3779341"/>
            <a:ext cx="4026107" cy="2814712"/>
          </a:xfrm>
          <a:prstGeom prst="rect">
            <a:avLst/>
          </a:prstGeom>
        </p:spPr>
      </p:pic>
      <p:pic>
        <p:nvPicPr>
          <p:cNvPr id="13" name="Gambar 12">
            <a:extLst>
              <a:ext uri="{FF2B5EF4-FFF2-40B4-BE49-F238E27FC236}">
                <a16:creationId xmlns:a16="http://schemas.microsoft.com/office/drawing/2014/main" id="{4FBA8BAA-7B1D-4224-913A-82DDCCE01A3B}"/>
              </a:ext>
            </a:extLst>
          </p:cNvPr>
          <p:cNvPicPr>
            <a:picLocks noChangeAspect="1"/>
          </p:cNvPicPr>
          <p:nvPr/>
        </p:nvPicPr>
        <p:blipFill>
          <a:blip r:embed="rId5"/>
          <a:stretch>
            <a:fillRect/>
          </a:stretch>
        </p:blipFill>
        <p:spPr>
          <a:xfrm>
            <a:off x="981964" y="1238906"/>
            <a:ext cx="3176076" cy="2012864"/>
          </a:xfrm>
          <a:prstGeom prst="rect">
            <a:avLst/>
          </a:prstGeom>
        </p:spPr>
      </p:pic>
    </p:spTree>
    <p:extLst>
      <p:ext uri="{BB962C8B-B14F-4D97-AF65-F5344CB8AC3E}">
        <p14:creationId xmlns:p14="http://schemas.microsoft.com/office/powerpoint/2010/main" val="264267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85909"/>
            <a:ext cx="12192000" cy="768084"/>
          </a:xfrm>
        </p:spPr>
        <p:txBody>
          <a:bodyPr>
            <a:normAutofit lnSpcReduction="10000"/>
          </a:bodyPr>
          <a:lstStyle/>
          <a:p>
            <a:pPr marL="0" lvl="0" indent="0" algn="ctr">
              <a:buNone/>
            </a:pPr>
            <a:r>
              <a:rPr lang="en-US" sz="4800" b="1" dirty="0">
                <a:solidFill>
                  <a:prstClr val="black"/>
                </a:solidFill>
                <a:ea typeface="+mj-ea"/>
                <a:cs typeface="+mj-cs"/>
              </a:rPr>
              <a:t>Conclusion</a:t>
            </a:r>
            <a:endParaRPr lang="en-US" sz="4800" b="1" dirty="0"/>
          </a:p>
        </p:txBody>
      </p:sp>
    </p:spTree>
    <p:extLst>
      <p:ext uri="{BB962C8B-B14F-4D97-AF65-F5344CB8AC3E}">
        <p14:creationId xmlns:p14="http://schemas.microsoft.com/office/powerpoint/2010/main" val="365169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40260" y="1172750"/>
            <a:ext cx="8703865" cy="1440161"/>
          </a:xfrm>
        </p:spPr>
        <p:txBody>
          <a:bodyPr>
            <a:normAutofit/>
          </a:bodyPr>
          <a:lstStyle/>
          <a:p>
            <a:pPr marL="0" lvl="0" indent="0" algn="ctr">
              <a:buNone/>
            </a:pPr>
            <a:r>
              <a:rPr lang="en-US" sz="4800" dirty="0"/>
              <a:t>SBA Loan Default Prediction</a:t>
            </a:r>
            <a:endParaRPr lang="en-US" sz="4000" dirty="0"/>
          </a:p>
        </p:txBody>
      </p:sp>
      <p:sp>
        <p:nvSpPr>
          <p:cNvPr id="4" name="Text Placeholder 3"/>
          <p:cNvSpPr>
            <a:spLocks noGrp="1"/>
          </p:cNvSpPr>
          <p:nvPr>
            <p:ph type="body" sz="quarter" idx="11"/>
          </p:nvPr>
        </p:nvSpPr>
        <p:spPr>
          <a:xfrm>
            <a:off x="801889" y="6143625"/>
            <a:ext cx="3960612" cy="509483"/>
          </a:xfrm>
        </p:spPr>
        <p:txBody>
          <a:bodyPr>
            <a:normAutofit fontScale="92500" lnSpcReduction="20000"/>
          </a:bodyPr>
          <a:lstStyle/>
          <a:p>
            <a:pPr>
              <a:spcBef>
                <a:spcPts val="0"/>
              </a:spcBef>
              <a:defRPr/>
            </a:pPr>
            <a:endParaRPr lang="en-US" altLang="ko-KR" sz="1800" dirty="0"/>
          </a:p>
          <a:p>
            <a:pPr>
              <a:spcBef>
                <a:spcPts val="0"/>
              </a:spcBef>
              <a:defRPr/>
            </a:pPr>
            <a:r>
              <a:rPr lang="en-US" sz="1800" b="1" dirty="0" err="1"/>
              <a:t>Purwadhika</a:t>
            </a:r>
            <a:r>
              <a:rPr lang="en-US" sz="1800" b="1" dirty="0"/>
              <a:t> Startup and Coding School</a:t>
            </a:r>
          </a:p>
          <a:p>
            <a:pPr>
              <a:spcBef>
                <a:spcPts val="0"/>
              </a:spcBef>
              <a:defRPr/>
            </a:pPr>
            <a:endParaRPr lang="en-US" altLang="ko-KR" sz="1800" dirty="0"/>
          </a:p>
        </p:txBody>
      </p:sp>
      <p:sp>
        <p:nvSpPr>
          <p:cNvPr id="7" name="Kotak Teks 6">
            <a:extLst>
              <a:ext uri="{FF2B5EF4-FFF2-40B4-BE49-F238E27FC236}">
                <a16:creationId xmlns:a16="http://schemas.microsoft.com/office/drawing/2014/main" id="{A0EB482F-0D5E-4F61-8727-B53E09489B91}"/>
              </a:ext>
            </a:extLst>
          </p:cNvPr>
          <p:cNvSpPr txBox="1"/>
          <p:nvPr/>
        </p:nvSpPr>
        <p:spPr>
          <a:xfrm>
            <a:off x="4048125" y="2590170"/>
            <a:ext cx="6096000" cy="369332"/>
          </a:xfrm>
          <a:prstGeom prst="rect">
            <a:avLst/>
          </a:prstGeom>
          <a:noFill/>
        </p:spPr>
        <p:txBody>
          <a:bodyPr wrap="square">
            <a:spAutoFit/>
          </a:bodyPr>
          <a:lstStyle/>
          <a:p>
            <a:pPr marL="0" indent="0">
              <a:buFont typeface="Arial" panose="020B0604020202020204" pitchFamily="34" charset="0"/>
              <a:buNone/>
            </a:pPr>
            <a:r>
              <a:rPr lang="en-US" sz="1800" b="1" dirty="0"/>
              <a:t>Final Project by </a:t>
            </a:r>
            <a:r>
              <a:rPr lang="en-US" sz="1800" b="1" dirty="0" err="1"/>
              <a:t>Sekar</a:t>
            </a:r>
            <a:r>
              <a:rPr lang="en-US" sz="1800" b="1" dirty="0"/>
              <a:t> </a:t>
            </a:r>
            <a:r>
              <a:rPr lang="en-US" sz="1800" b="1" dirty="0" err="1"/>
              <a:t>Krismaya</a:t>
            </a:r>
            <a:r>
              <a:rPr lang="en-US" sz="1800" b="1" dirty="0"/>
              <a:t> </a:t>
            </a:r>
            <a:r>
              <a:rPr lang="en-US" sz="1800" b="1" dirty="0" err="1"/>
              <a:t>Weni</a:t>
            </a:r>
            <a:endParaRPr lang="en-US" sz="1800" b="1" dirty="0"/>
          </a:p>
        </p:txBody>
      </p:sp>
    </p:spTree>
    <p:extLst>
      <p:ext uri="{BB962C8B-B14F-4D97-AF65-F5344CB8AC3E}">
        <p14:creationId xmlns:p14="http://schemas.microsoft.com/office/powerpoint/2010/main" val="297184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AB44B9-F1EC-4F4B-88D4-413245C9CD3E}" type="slidenum">
              <a:rPr lang="en-US" smtClean="0"/>
              <a:t>20</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5FA1C645-A494-43BC-B007-7C39BD107349}"/>
              </a:ext>
            </a:extLst>
          </p:cNvPr>
          <p:cNvSpPr>
            <a:spLocks noGrp="1"/>
          </p:cNvSpPr>
          <p:nvPr>
            <p:ph type="title"/>
          </p:nvPr>
        </p:nvSpPr>
        <p:spPr>
          <a:xfrm>
            <a:off x="457200" y="274638"/>
            <a:ext cx="11141242" cy="944562"/>
          </a:xfrm>
        </p:spPr>
        <p:txBody>
          <a:bodyPr>
            <a:normAutofit/>
          </a:bodyPr>
          <a:lstStyle/>
          <a:p>
            <a:r>
              <a:rPr lang="en-US" sz="3600" b="1" dirty="0"/>
              <a:t>Conclusion</a:t>
            </a:r>
            <a:endParaRPr lang="id-ID" sz="3600" b="1" dirty="0"/>
          </a:p>
        </p:txBody>
      </p:sp>
      <p:sp>
        <p:nvSpPr>
          <p:cNvPr id="11" name="Tampungan Konten 2">
            <a:extLst>
              <a:ext uri="{FF2B5EF4-FFF2-40B4-BE49-F238E27FC236}">
                <a16:creationId xmlns:a16="http://schemas.microsoft.com/office/drawing/2014/main" id="{9D0011E9-6362-4BB2-BA83-0E7C1DFD04BC}"/>
              </a:ext>
            </a:extLst>
          </p:cNvPr>
          <p:cNvSpPr>
            <a:spLocks noGrp="1"/>
          </p:cNvSpPr>
          <p:nvPr>
            <p:ph idx="1"/>
          </p:nvPr>
        </p:nvSpPr>
        <p:spPr>
          <a:xfrm>
            <a:off x="457200" y="990600"/>
            <a:ext cx="11141242" cy="5486400"/>
          </a:xfrm>
        </p:spPr>
        <p:txBody>
          <a:bodyPr>
            <a:normAutofit fontScale="92500" lnSpcReduction="10000"/>
          </a:bodyPr>
          <a:lstStyle/>
          <a:p>
            <a:pPr marL="0" indent="0">
              <a:buNone/>
            </a:pPr>
            <a:r>
              <a:rPr lang="en-US" sz="2600" dirty="0"/>
              <a:t>Here are some conclusion that should become concern on to reduce the risk of default from Data Analyst:</a:t>
            </a:r>
          </a:p>
          <a:p>
            <a:pPr lvl="1"/>
            <a:r>
              <a:rPr lang="en-US" sz="2400" dirty="0"/>
              <a:t>Small Business that has Term of loan </a:t>
            </a:r>
            <a:r>
              <a:rPr lang="en-US" sz="2400" b="1" dirty="0"/>
              <a:t>less than 240 month </a:t>
            </a:r>
            <a:r>
              <a:rPr lang="en-US" sz="2400" dirty="0"/>
              <a:t>tend to has high risk of default. The percentage reach 28.51%.</a:t>
            </a:r>
          </a:p>
          <a:p>
            <a:pPr lvl="1"/>
            <a:r>
              <a:rPr lang="en-US" sz="2400" dirty="0"/>
              <a:t>Small Business with </a:t>
            </a:r>
            <a:r>
              <a:rPr lang="en-US" sz="2400" b="1" dirty="0"/>
              <a:t>low amount disbursement </a:t>
            </a:r>
            <a:r>
              <a:rPr lang="en-US" sz="2400" dirty="0"/>
              <a:t>tend to </a:t>
            </a:r>
            <a:r>
              <a:rPr lang="en-US" sz="2400" b="1" dirty="0"/>
              <a:t> </a:t>
            </a:r>
            <a:r>
              <a:rPr lang="en-US" sz="2400" dirty="0"/>
              <a:t>has high risk of default. The percentage reach 30.67%.</a:t>
            </a:r>
          </a:p>
          <a:p>
            <a:pPr lvl="1"/>
            <a:r>
              <a:rPr lang="en-US" sz="2400" dirty="0"/>
              <a:t>Small Business that come from sector </a:t>
            </a:r>
            <a:r>
              <a:rPr lang="en-US" sz="2400" b="1" dirty="0">
                <a:solidFill>
                  <a:schemeClr val="tx1"/>
                </a:solidFill>
              </a:rPr>
              <a:t>Real estate and rental and leasing</a:t>
            </a:r>
            <a:r>
              <a:rPr lang="en-US" sz="2400" b="1" dirty="0"/>
              <a:t> </a:t>
            </a:r>
            <a:r>
              <a:rPr lang="en-US" sz="2400" dirty="0"/>
              <a:t>has high risk of default with percentage reach 37.51%</a:t>
            </a:r>
          </a:p>
          <a:p>
            <a:pPr lvl="1"/>
            <a:r>
              <a:rPr lang="en-US" sz="2400" dirty="0"/>
              <a:t>Small Business that come from </a:t>
            </a:r>
            <a:r>
              <a:rPr lang="en-US" sz="2400" b="1" dirty="0"/>
              <a:t>different State </a:t>
            </a:r>
            <a:r>
              <a:rPr lang="en-US" sz="2400" dirty="0"/>
              <a:t>tend to has high risk of default. The percentage reach 77.98%.</a:t>
            </a:r>
          </a:p>
          <a:p>
            <a:endParaRPr lang="en-US" sz="2400" dirty="0"/>
          </a:p>
          <a:p>
            <a:pPr marL="0" indent="0">
              <a:buNone/>
            </a:pPr>
            <a:r>
              <a:rPr lang="en-US" sz="2600" dirty="0"/>
              <a:t>Here are some conclusion from Building Model :</a:t>
            </a:r>
          </a:p>
          <a:p>
            <a:pPr marL="400050" lvl="1" indent="0">
              <a:buNone/>
            </a:pPr>
            <a:r>
              <a:rPr lang="en-US" sz="2400" dirty="0"/>
              <a:t> -   Random Forest Tuning has good Recall around 0.93</a:t>
            </a:r>
          </a:p>
          <a:p>
            <a:pPr lvl="1">
              <a:buFontTx/>
              <a:buChar char="-"/>
            </a:pPr>
            <a:r>
              <a:rPr lang="en-US" sz="2400" dirty="0"/>
              <a:t>Receiver Operating Characteristic has value 0.89. It means that model good enough to separate the target (CHGOFF or PIF)</a:t>
            </a:r>
          </a:p>
          <a:p>
            <a:endParaRPr lang="id-ID" sz="2400" b="1" dirty="0"/>
          </a:p>
        </p:txBody>
      </p:sp>
    </p:spTree>
    <p:extLst>
      <p:ext uri="{BB962C8B-B14F-4D97-AF65-F5344CB8AC3E}">
        <p14:creationId xmlns:p14="http://schemas.microsoft.com/office/powerpoint/2010/main" val="38416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AB44B9-F1EC-4F4B-88D4-413245C9CD3E}" type="slidenum">
              <a:rPr lang="en-US" smtClean="0"/>
              <a:t>21</a:t>
            </a:fld>
            <a:endParaRPr lang="en-US" dirty="0"/>
          </a:p>
        </p:txBody>
      </p:sp>
      <p:sp>
        <p:nvSpPr>
          <p:cNvPr id="5" name="Rectangle 4"/>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Judul 1">
            <a:extLst>
              <a:ext uri="{FF2B5EF4-FFF2-40B4-BE49-F238E27FC236}">
                <a16:creationId xmlns:a16="http://schemas.microsoft.com/office/drawing/2014/main" id="{C40E5C62-0D07-4686-B8D4-58DA0247DE71}"/>
              </a:ext>
            </a:extLst>
          </p:cNvPr>
          <p:cNvSpPr>
            <a:spLocks noGrp="1"/>
          </p:cNvSpPr>
          <p:nvPr>
            <p:ph type="title"/>
          </p:nvPr>
        </p:nvSpPr>
        <p:spPr>
          <a:xfrm>
            <a:off x="457200" y="274638"/>
            <a:ext cx="11189368" cy="639762"/>
          </a:xfrm>
        </p:spPr>
        <p:txBody>
          <a:bodyPr>
            <a:noAutofit/>
          </a:bodyPr>
          <a:lstStyle/>
          <a:p>
            <a:r>
              <a:rPr lang="en-US" sz="3600" b="1" dirty="0"/>
              <a:t>Recommendation</a:t>
            </a:r>
            <a:endParaRPr lang="id-ID" sz="3600" b="1" dirty="0"/>
          </a:p>
        </p:txBody>
      </p:sp>
      <p:sp>
        <p:nvSpPr>
          <p:cNvPr id="11" name="Tampungan Konten 2">
            <a:extLst>
              <a:ext uri="{FF2B5EF4-FFF2-40B4-BE49-F238E27FC236}">
                <a16:creationId xmlns:a16="http://schemas.microsoft.com/office/drawing/2014/main" id="{4D8AD7A0-81BD-4352-93A9-D01DE188D8D4}"/>
              </a:ext>
            </a:extLst>
          </p:cNvPr>
          <p:cNvSpPr>
            <a:spLocks noGrp="1"/>
          </p:cNvSpPr>
          <p:nvPr>
            <p:ph idx="1"/>
          </p:nvPr>
        </p:nvSpPr>
        <p:spPr>
          <a:xfrm>
            <a:off x="457200" y="1143000"/>
            <a:ext cx="11189368" cy="5200040"/>
          </a:xfrm>
        </p:spPr>
        <p:txBody>
          <a:bodyPr>
            <a:normAutofit fontScale="92500" lnSpcReduction="10000"/>
          </a:bodyPr>
          <a:lstStyle/>
          <a:p>
            <a:pPr marL="0" indent="0">
              <a:buNone/>
            </a:pPr>
            <a:r>
              <a:rPr lang="en-US" dirty="0"/>
              <a:t>Here are some suggestion to reduce the risk of default:</a:t>
            </a:r>
          </a:p>
          <a:p>
            <a:r>
              <a:rPr lang="en-US" sz="3000" dirty="0"/>
              <a:t>Small Business with low amount disbursement, term less than 240 month, and come from sector </a:t>
            </a:r>
            <a:r>
              <a:rPr lang="en-US" sz="3000" dirty="0">
                <a:solidFill>
                  <a:schemeClr val="tx1"/>
                </a:solidFill>
              </a:rPr>
              <a:t>Real estate and rental and leasing</a:t>
            </a:r>
            <a:r>
              <a:rPr lang="en-US" sz="3000" dirty="0"/>
              <a:t> should more get attention by lender. Lender could recommend counseling to Business owners through SBA Program to make reduce the risk of default in future.</a:t>
            </a:r>
          </a:p>
          <a:p>
            <a:r>
              <a:rPr lang="en-US" sz="3000" dirty="0"/>
              <a:t>Lender should more pay attention to Small Business location to prevent default due to different State. When the borrowers has different State with Lender, lender could offer another lender that has same State.</a:t>
            </a:r>
          </a:p>
          <a:p>
            <a:r>
              <a:rPr lang="en-US" sz="3000" dirty="0"/>
              <a:t>Recommendation for Modelling:</a:t>
            </a:r>
          </a:p>
          <a:p>
            <a:pPr lvl="1"/>
            <a:r>
              <a:rPr lang="en-US" dirty="0"/>
              <a:t>Try to use machine learning algorithms base distance</a:t>
            </a:r>
          </a:p>
          <a:p>
            <a:pPr lvl="1"/>
            <a:r>
              <a:rPr lang="en-US" dirty="0"/>
              <a:t>Try another way to handling Imbalance Data</a:t>
            </a:r>
          </a:p>
          <a:p>
            <a:pPr lvl="1"/>
            <a:endParaRPr lang="en-US" dirty="0"/>
          </a:p>
          <a:p>
            <a:endParaRPr lang="id-ID" sz="2400" dirty="0"/>
          </a:p>
        </p:txBody>
      </p:sp>
    </p:spTree>
    <p:extLst>
      <p:ext uri="{BB962C8B-B14F-4D97-AF65-F5344CB8AC3E}">
        <p14:creationId xmlns:p14="http://schemas.microsoft.com/office/powerpoint/2010/main" val="239611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Thank you</a:t>
            </a:r>
          </a:p>
        </p:txBody>
      </p:sp>
    </p:spTree>
    <p:extLst>
      <p:ext uri="{BB962C8B-B14F-4D97-AF65-F5344CB8AC3E}">
        <p14:creationId xmlns:p14="http://schemas.microsoft.com/office/powerpoint/2010/main" val="356822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52670"/>
            <a:ext cx="5519936"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n-US" sz="4800" dirty="0">
                <a:solidFill>
                  <a:schemeClr val="tx1">
                    <a:lumMod val="75000"/>
                    <a:lumOff val="25000"/>
                  </a:schemeClr>
                </a:solidFill>
                <a:cs typeface="Arial" pitchFamily="34" charset="0"/>
              </a:rPr>
              <a:t>Agenda Style</a:t>
            </a:r>
          </a:p>
        </p:txBody>
      </p:sp>
      <p:cxnSp>
        <p:nvCxnSpPr>
          <p:cNvPr id="5" name="Straight Connector 4"/>
          <p:cNvCxnSpPr/>
          <p:nvPr/>
        </p:nvCxnSpPr>
        <p:spPr>
          <a:xfrm>
            <a:off x="6096000" y="390525"/>
            <a:ext cx="0" cy="610736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Flowchart: Connector 6"/>
          <p:cNvSpPr/>
          <p:nvPr/>
        </p:nvSpPr>
        <p:spPr>
          <a:xfrm>
            <a:off x="5962219" y="1656357"/>
            <a:ext cx="288000" cy="288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Flowchart: Connector 8"/>
          <p:cNvSpPr/>
          <p:nvPr/>
        </p:nvSpPr>
        <p:spPr>
          <a:xfrm>
            <a:off x="5943169" y="3859047"/>
            <a:ext cx="288000" cy="288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Flowchart: Connector 9"/>
          <p:cNvSpPr/>
          <p:nvPr/>
        </p:nvSpPr>
        <p:spPr>
          <a:xfrm>
            <a:off x="5943169" y="4865141"/>
            <a:ext cx="288000" cy="288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Flowchart: Connector 10"/>
          <p:cNvSpPr/>
          <p:nvPr/>
        </p:nvSpPr>
        <p:spPr>
          <a:xfrm>
            <a:off x="5943169" y="5871236"/>
            <a:ext cx="288000" cy="288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2" name="Group 11"/>
          <p:cNvGrpSpPr/>
          <p:nvPr/>
        </p:nvGrpSpPr>
        <p:grpSpPr>
          <a:xfrm>
            <a:off x="6672064" y="1633153"/>
            <a:ext cx="4704523" cy="684635"/>
            <a:chOff x="803640" y="3320302"/>
            <a:chExt cx="2059657" cy="513476"/>
          </a:xfrm>
        </p:grpSpPr>
        <p:sp>
          <p:nvSpPr>
            <p:cNvPr id="13" name="TextBox 12"/>
            <p:cNvSpPr txBox="1"/>
            <p:nvPr/>
          </p:nvSpPr>
          <p:spPr>
            <a:xfrm>
              <a:off x="803640" y="3579862"/>
              <a:ext cx="2059657" cy="253916"/>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Problem, Goals and Benefit for company</a:t>
              </a:r>
              <a:endParaRPr lang="ko-KR" altLang="en-US" sz="1600" dirty="0">
                <a:solidFill>
                  <a:schemeClr val="tx1">
                    <a:lumMod val="75000"/>
                    <a:lumOff val="25000"/>
                  </a:schemeClr>
                </a:solidFill>
                <a:cs typeface="Arial" pitchFamily="34" charset="0"/>
              </a:endParaRPr>
            </a:p>
          </p:txBody>
        </p:sp>
        <p:sp>
          <p:nvSpPr>
            <p:cNvPr id="14" name="TextBox 13"/>
            <p:cNvSpPr txBox="1"/>
            <p:nvPr/>
          </p:nvSpPr>
          <p:spPr>
            <a:xfrm>
              <a:off x="803640" y="3320302"/>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Introduction</a:t>
              </a:r>
              <a:endParaRPr lang="ko-KR" altLang="en-US" sz="1867" b="1" dirty="0">
                <a:solidFill>
                  <a:schemeClr val="tx1">
                    <a:lumMod val="75000"/>
                    <a:lumOff val="25000"/>
                  </a:schemeClr>
                </a:solidFill>
                <a:cs typeface="Arial" pitchFamily="34" charset="0"/>
              </a:endParaRPr>
            </a:p>
          </p:txBody>
        </p:sp>
      </p:grpSp>
      <p:grpSp>
        <p:nvGrpSpPr>
          <p:cNvPr id="15" name="Group 14"/>
          <p:cNvGrpSpPr/>
          <p:nvPr/>
        </p:nvGrpSpPr>
        <p:grpSpPr>
          <a:xfrm>
            <a:off x="6672064" y="3686437"/>
            <a:ext cx="4704523" cy="684633"/>
            <a:chOff x="803640" y="3320303"/>
            <a:chExt cx="2059657" cy="513475"/>
          </a:xfrm>
        </p:grpSpPr>
        <p:sp>
          <p:nvSpPr>
            <p:cNvPr id="16" name="TextBox 15"/>
            <p:cNvSpPr txBox="1"/>
            <p:nvPr/>
          </p:nvSpPr>
          <p:spPr>
            <a:xfrm>
              <a:off x="803640" y="3579862"/>
              <a:ext cx="2059657" cy="253916"/>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Insight from the data</a:t>
              </a:r>
              <a:endParaRPr lang="ko-KR" altLang="en-US" sz="1600" dirty="0">
                <a:solidFill>
                  <a:schemeClr val="tx1">
                    <a:lumMod val="75000"/>
                    <a:lumOff val="25000"/>
                  </a:schemeClr>
                </a:solidFill>
                <a:cs typeface="Arial" pitchFamily="34" charset="0"/>
              </a:endParaRPr>
            </a:p>
          </p:txBody>
        </p:sp>
        <p:sp>
          <p:nvSpPr>
            <p:cNvPr id="17" name="TextBox 16"/>
            <p:cNvSpPr txBox="1"/>
            <p:nvPr/>
          </p:nvSpPr>
          <p:spPr>
            <a:xfrm>
              <a:off x="803640" y="3320303"/>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Data Analyst and Visualization</a:t>
              </a:r>
              <a:endParaRPr lang="ko-KR" altLang="en-US" sz="1867" b="1" dirty="0">
                <a:cs typeface="Arial" pitchFamily="34" charset="0"/>
              </a:endParaRPr>
            </a:p>
          </p:txBody>
        </p:sp>
      </p:grpSp>
      <p:grpSp>
        <p:nvGrpSpPr>
          <p:cNvPr id="18" name="Group 17"/>
          <p:cNvGrpSpPr/>
          <p:nvPr/>
        </p:nvGrpSpPr>
        <p:grpSpPr>
          <a:xfrm>
            <a:off x="6672064" y="3645337"/>
            <a:ext cx="4704523" cy="684631"/>
            <a:chOff x="803640" y="3320304"/>
            <a:chExt cx="2059657" cy="513474"/>
          </a:xfrm>
        </p:grpSpPr>
        <p:sp>
          <p:nvSpPr>
            <p:cNvPr id="19" name="TextBox 18"/>
            <p:cNvSpPr txBox="1"/>
            <p:nvPr/>
          </p:nvSpPr>
          <p:spPr>
            <a:xfrm>
              <a:off x="803640" y="3579862"/>
              <a:ext cx="2059657" cy="253916"/>
            </a:xfrm>
            <a:prstGeom prst="rect">
              <a:avLst/>
            </a:prstGeom>
            <a:noFill/>
          </p:spPr>
          <p:txBody>
            <a:bodyPr wrap="square" rtlCol="0">
              <a:spAutoFit/>
            </a:bodyPr>
            <a:lstStyle/>
            <a:p>
              <a:endParaRPr lang="ko-KR" altLang="en-US" sz="1600" dirty="0">
                <a:solidFill>
                  <a:schemeClr val="tx1">
                    <a:lumMod val="75000"/>
                    <a:lumOff val="25000"/>
                  </a:schemeClr>
                </a:solidFill>
                <a:cs typeface="Arial" pitchFamily="34" charset="0"/>
              </a:endParaRPr>
            </a:p>
          </p:txBody>
        </p:sp>
        <p:sp>
          <p:nvSpPr>
            <p:cNvPr id="20" name="TextBox 19"/>
            <p:cNvSpPr txBox="1"/>
            <p:nvPr/>
          </p:nvSpPr>
          <p:spPr>
            <a:xfrm>
              <a:off x="803640" y="3320304"/>
              <a:ext cx="2059657" cy="284742"/>
            </a:xfrm>
            <a:prstGeom prst="rect">
              <a:avLst/>
            </a:prstGeom>
            <a:noFill/>
          </p:spPr>
          <p:txBody>
            <a:bodyPr wrap="square" rtlCol="0">
              <a:spAutoFit/>
            </a:bodyPr>
            <a:lstStyle/>
            <a:p>
              <a:endParaRPr lang="ko-KR" altLang="en-US" sz="1867" b="1" dirty="0">
                <a:solidFill>
                  <a:schemeClr val="tx1">
                    <a:lumMod val="75000"/>
                    <a:lumOff val="25000"/>
                  </a:schemeClr>
                </a:solidFill>
                <a:cs typeface="Arial" pitchFamily="34" charset="0"/>
              </a:endParaRPr>
            </a:p>
          </p:txBody>
        </p:sp>
      </p:grpSp>
      <p:grpSp>
        <p:nvGrpSpPr>
          <p:cNvPr id="21" name="Group 20"/>
          <p:cNvGrpSpPr/>
          <p:nvPr/>
        </p:nvGrpSpPr>
        <p:grpSpPr>
          <a:xfrm>
            <a:off x="6672064" y="4651435"/>
            <a:ext cx="4704523" cy="684633"/>
            <a:chOff x="803640" y="3320303"/>
            <a:chExt cx="2059657" cy="513475"/>
          </a:xfrm>
        </p:grpSpPr>
        <p:sp>
          <p:nvSpPr>
            <p:cNvPr id="22" name="TextBox 21"/>
            <p:cNvSpPr txBox="1"/>
            <p:nvPr/>
          </p:nvSpPr>
          <p:spPr>
            <a:xfrm>
              <a:off x="803640" y="3579862"/>
              <a:ext cx="2059657" cy="253916"/>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Building Machine Learning using Tree Based Algorithm</a:t>
              </a:r>
              <a:endParaRPr lang="ko-KR" altLang="en-US" sz="1600" dirty="0">
                <a:solidFill>
                  <a:schemeClr val="tx1">
                    <a:lumMod val="75000"/>
                    <a:lumOff val="25000"/>
                  </a:schemeClr>
                </a:solidFill>
                <a:cs typeface="Arial" pitchFamily="34" charset="0"/>
              </a:endParaRPr>
            </a:p>
          </p:txBody>
        </p:sp>
        <p:sp>
          <p:nvSpPr>
            <p:cNvPr id="23" name="TextBox 22"/>
            <p:cNvSpPr txBox="1"/>
            <p:nvPr/>
          </p:nvSpPr>
          <p:spPr>
            <a:xfrm>
              <a:off x="803640" y="3320303"/>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Machine Learning</a:t>
              </a:r>
              <a:endParaRPr lang="ko-KR" altLang="en-US" sz="1867" b="1" dirty="0">
                <a:solidFill>
                  <a:schemeClr val="tx1">
                    <a:lumMod val="75000"/>
                    <a:lumOff val="25000"/>
                  </a:schemeClr>
                </a:solidFill>
                <a:cs typeface="Arial" pitchFamily="34" charset="0"/>
              </a:endParaRPr>
            </a:p>
          </p:txBody>
        </p:sp>
      </p:grpSp>
      <p:grpSp>
        <p:nvGrpSpPr>
          <p:cNvPr id="24" name="Group 23"/>
          <p:cNvGrpSpPr/>
          <p:nvPr/>
        </p:nvGrpSpPr>
        <p:grpSpPr>
          <a:xfrm>
            <a:off x="6672064" y="5657529"/>
            <a:ext cx="4704523" cy="684633"/>
            <a:chOff x="803640" y="3320303"/>
            <a:chExt cx="2059657" cy="513475"/>
          </a:xfrm>
        </p:grpSpPr>
        <p:sp>
          <p:nvSpPr>
            <p:cNvPr id="25" name="TextBox 24"/>
            <p:cNvSpPr txBox="1"/>
            <p:nvPr/>
          </p:nvSpPr>
          <p:spPr>
            <a:xfrm>
              <a:off x="803640" y="3579862"/>
              <a:ext cx="2059657" cy="253916"/>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Summary &amp; Suggestion for company</a:t>
              </a:r>
              <a:endParaRPr lang="ko-KR" altLang="en-US" sz="1600" dirty="0">
                <a:solidFill>
                  <a:schemeClr val="tx1">
                    <a:lumMod val="75000"/>
                    <a:lumOff val="25000"/>
                  </a:schemeClr>
                </a:solidFill>
                <a:cs typeface="Arial" pitchFamily="34" charset="0"/>
              </a:endParaRPr>
            </a:p>
          </p:txBody>
        </p:sp>
        <p:sp>
          <p:nvSpPr>
            <p:cNvPr id="26" name="TextBox 25"/>
            <p:cNvSpPr txBox="1"/>
            <p:nvPr/>
          </p:nvSpPr>
          <p:spPr>
            <a:xfrm>
              <a:off x="803640" y="3320303"/>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Conclusion &amp; Recommendation</a:t>
              </a:r>
              <a:endParaRPr lang="ko-KR" altLang="en-US" sz="1867" b="1" dirty="0">
                <a:solidFill>
                  <a:schemeClr val="tx1">
                    <a:lumMod val="75000"/>
                    <a:lumOff val="25000"/>
                  </a:schemeClr>
                </a:solidFill>
                <a:cs typeface="Arial" pitchFamily="34" charset="0"/>
              </a:endParaRPr>
            </a:p>
          </p:txBody>
        </p:sp>
      </p:grpSp>
      <p:sp>
        <p:nvSpPr>
          <p:cNvPr id="27" name="Flowchart: Connector 6">
            <a:extLst>
              <a:ext uri="{FF2B5EF4-FFF2-40B4-BE49-F238E27FC236}">
                <a16:creationId xmlns:a16="http://schemas.microsoft.com/office/drawing/2014/main" id="{F4B8E545-0739-4D31-96D3-FED57AEAEC60}"/>
              </a:ext>
            </a:extLst>
          </p:cNvPr>
          <p:cNvSpPr/>
          <p:nvPr/>
        </p:nvSpPr>
        <p:spPr>
          <a:xfrm>
            <a:off x="5952033" y="2685073"/>
            <a:ext cx="288000" cy="28800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28" name="Group 17">
            <a:extLst>
              <a:ext uri="{FF2B5EF4-FFF2-40B4-BE49-F238E27FC236}">
                <a16:creationId xmlns:a16="http://schemas.microsoft.com/office/drawing/2014/main" id="{903DF940-E0DF-4BBD-AA74-6F9FE27534D6}"/>
              </a:ext>
            </a:extLst>
          </p:cNvPr>
          <p:cNvGrpSpPr/>
          <p:nvPr/>
        </p:nvGrpSpPr>
        <p:grpSpPr>
          <a:xfrm>
            <a:off x="6672064" y="2663866"/>
            <a:ext cx="4704523" cy="684631"/>
            <a:chOff x="803640" y="3320304"/>
            <a:chExt cx="2059657" cy="513474"/>
          </a:xfrm>
        </p:grpSpPr>
        <p:sp>
          <p:nvSpPr>
            <p:cNvPr id="29" name="TextBox 18">
              <a:extLst>
                <a:ext uri="{FF2B5EF4-FFF2-40B4-BE49-F238E27FC236}">
                  <a16:creationId xmlns:a16="http://schemas.microsoft.com/office/drawing/2014/main" id="{7E368139-F1B5-43D6-A8D6-536665095678}"/>
                </a:ext>
              </a:extLst>
            </p:cNvPr>
            <p:cNvSpPr txBox="1"/>
            <p:nvPr/>
          </p:nvSpPr>
          <p:spPr>
            <a:xfrm>
              <a:off x="803640" y="3579862"/>
              <a:ext cx="2059657" cy="253916"/>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Data that used</a:t>
              </a:r>
              <a:endParaRPr lang="ko-KR" altLang="en-US" sz="1600" dirty="0">
                <a:solidFill>
                  <a:schemeClr val="tx1">
                    <a:lumMod val="75000"/>
                    <a:lumOff val="25000"/>
                  </a:schemeClr>
                </a:solidFill>
                <a:cs typeface="Arial" pitchFamily="34" charset="0"/>
              </a:endParaRPr>
            </a:p>
          </p:txBody>
        </p:sp>
        <p:sp>
          <p:nvSpPr>
            <p:cNvPr id="30" name="TextBox 19">
              <a:extLst>
                <a:ext uri="{FF2B5EF4-FFF2-40B4-BE49-F238E27FC236}">
                  <a16:creationId xmlns:a16="http://schemas.microsoft.com/office/drawing/2014/main" id="{E798CF84-D000-4729-B7FF-243701010630}"/>
                </a:ext>
              </a:extLst>
            </p:cNvPr>
            <p:cNvSpPr txBox="1"/>
            <p:nvPr/>
          </p:nvSpPr>
          <p:spPr>
            <a:xfrm>
              <a:off x="803640" y="3320304"/>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Dataset</a:t>
              </a:r>
              <a:endParaRPr lang="ko-KR" altLang="en-US" sz="1867"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85909"/>
            <a:ext cx="12192000" cy="768084"/>
          </a:xfrm>
        </p:spPr>
        <p:txBody>
          <a:bodyPr>
            <a:normAutofit lnSpcReduction="10000"/>
          </a:bodyPr>
          <a:lstStyle/>
          <a:p>
            <a:pPr marL="0" lvl="0" indent="0" algn="ctr">
              <a:buNone/>
            </a:pPr>
            <a:r>
              <a:rPr lang="en-US" sz="4800" b="1" dirty="0">
                <a:solidFill>
                  <a:prstClr val="black"/>
                </a:solidFill>
                <a:ea typeface="+mj-ea"/>
                <a:cs typeface="+mj-cs"/>
              </a:rPr>
              <a:t>Introduction</a:t>
            </a:r>
            <a:endParaRPr lang="en-US" sz="4800" b="1" dirty="0"/>
          </a:p>
        </p:txBody>
      </p:sp>
    </p:spTree>
    <p:extLst>
      <p:ext uri="{BB962C8B-B14F-4D97-AF65-F5344CB8AC3E}">
        <p14:creationId xmlns:p14="http://schemas.microsoft.com/office/powerpoint/2010/main" val="178981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AB44B9-F1EC-4F4B-88D4-413245C9CD3E}" type="slidenum">
              <a:rPr lang="en-US" smtClean="0"/>
              <a:t>5</a:t>
            </a:fld>
            <a:endParaRPr lang="en-US" dirty="0"/>
          </a:p>
        </p:txBody>
      </p:sp>
      <p:sp>
        <p:nvSpPr>
          <p:cNvPr id="9" name="Rectangle 8"/>
          <p:cNvSpPr/>
          <p:nvPr/>
        </p:nvSpPr>
        <p:spPr>
          <a:xfrm>
            <a:off x="93906" y="6343040"/>
            <a:ext cx="435684" cy="432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48184DA-0D02-47D5-AD76-A654294AF9E6}"/>
              </a:ext>
            </a:extLst>
          </p:cNvPr>
          <p:cNvSpPr>
            <a:spLocks noGrp="1"/>
          </p:cNvSpPr>
          <p:nvPr>
            <p:ph idx="1"/>
          </p:nvPr>
        </p:nvSpPr>
        <p:spPr>
          <a:xfrm>
            <a:off x="457199" y="1600200"/>
            <a:ext cx="10932695" cy="4525963"/>
          </a:xfrm>
        </p:spPr>
        <p:txBody>
          <a:bodyPr>
            <a:normAutofit/>
          </a:bodyPr>
          <a:lstStyle/>
          <a:p>
            <a:r>
              <a:rPr lang="en-US" sz="2800" dirty="0"/>
              <a:t>The U.S SBA was founded in 1953 on principle of promoting and assisting small enterprises in the U.S credit market</a:t>
            </a:r>
          </a:p>
          <a:p>
            <a:r>
              <a:rPr lang="en-US" sz="2800" dirty="0"/>
              <a:t>SBA assists small business enterprises is through a loan guarantee program which is designed to encourage bank to grant loans to small businesses.</a:t>
            </a:r>
          </a:p>
          <a:p>
            <a:r>
              <a:rPr lang="en-US" sz="2800" dirty="0"/>
              <a:t>SBA acts like an insurance provider to </a:t>
            </a:r>
            <a:r>
              <a:rPr lang="en-US" sz="2800" b="1" dirty="0"/>
              <a:t>reduce the risk</a:t>
            </a:r>
            <a:r>
              <a:rPr lang="en-US" sz="2800" dirty="0"/>
              <a:t> for a bank by taking on some of the risk through guaranteeing a portion of the loan.</a:t>
            </a:r>
          </a:p>
          <a:p>
            <a:r>
              <a:rPr lang="en-US" sz="2800" dirty="0"/>
              <a:t>In the case that a loan goes into default, SBA then covers the amount they guaranteed</a:t>
            </a:r>
            <a:endParaRPr lang="id-ID" sz="2800" dirty="0"/>
          </a:p>
        </p:txBody>
      </p:sp>
      <p:sp>
        <p:nvSpPr>
          <p:cNvPr id="7" name="Title 1">
            <a:extLst>
              <a:ext uri="{FF2B5EF4-FFF2-40B4-BE49-F238E27FC236}">
                <a16:creationId xmlns:a16="http://schemas.microsoft.com/office/drawing/2014/main" id="{6A80C713-0DCD-483A-B255-60475D47504A}"/>
              </a:ext>
            </a:extLst>
          </p:cNvPr>
          <p:cNvSpPr>
            <a:spLocks noGrp="1"/>
          </p:cNvSpPr>
          <p:nvPr>
            <p:ph type="title"/>
          </p:nvPr>
        </p:nvSpPr>
        <p:spPr>
          <a:xfrm>
            <a:off x="529590" y="292602"/>
            <a:ext cx="8229600" cy="1143000"/>
          </a:xfrm>
        </p:spPr>
        <p:txBody>
          <a:bodyPr>
            <a:normAutofit fontScale="90000"/>
          </a:bodyPr>
          <a:lstStyle/>
          <a:p>
            <a:pPr algn="l"/>
            <a:r>
              <a:rPr lang="en-US" sz="3600" b="1" dirty="0"/>
              <a:t>US Small Business Administration (U.S SBA)</a:t>
            </a:r>
            <a:endParaRPr lang="id-ID" sz="3600" b="1" dirty="0"/>
          </a:p>
        </p:txBody>
      </p:sp>
    </p:spTree>
    <p:extLst>
      <p:ext uri="{BB962C8B-B14F-4D97-AF65-F5344CB8AC3E}">
        <p14:creationId xmlns:p14="http://schemas.microsoft.com/office/powerpoint/2010/main" val="2724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906" y="1129555"/>
            <a:ext cx="4648200" cy="3084636"/>
          </a:xfrm>
        </p:spPr>
        <p:txBody>
          <a:bodyPr>
            <a:normAutofit/>
          </a:bodyPr>
          <a:lstStyle/>
          <a:p>
            <a:r>
              <a:rPr lang="en-US" sz="2400" dirty="0"/>
              <a:t> The default rate for the 10-year period ending in 2008, when nearly 1 in 4 (24.7%) SBA loans weren’t paid back</a:t>
            </a:r>
          </a:p>
          <a:p>
            <a:r>
              <a:rPr lang="en-US" sz="2400" dirty="0"/>
              <a:t>It means that SBA loan would have loss due to Small Business couldn’t make repayment</a:t>
            </a:r>
            <a:endParaRPr lang="id-ID" sz="2400" dirty="0"/>
          </a:p>
          <a:p>
            <a:pPr marL="457200" lvl="1" indent="0">
              <a:spcBef>
                <a:spcPts val="0"/>
              </a:spcBef>
              <a:buNone/>
            </a:pPr>
            <a:endParaRPr lang="en-US" sz="2000" dirty="0"/>
          </a:p>
        </p:txBody>
      </p:sp>
      <p:sp>
        <p:nvSpPr>
          <p:cNvPr id="4" name="Slide Number Placeholder 3"/>
          <p:cNvSpPr>
            <a:spLocks noGrp="1"/>
          </p:cNvSpPr>
          <p:nvPr>
            <p:ph type="sldNum" sz="quarter" idx="12"/>
          </p:nvPr>
        </p:nvSpPr>
        <p:spPr/>
        <p:txBody>
          <a:bodyPr/>
          <a:lstStyle/>
          <a:p>
            <a:fld id="{B1AB44B9-F1EC-4F4B-88D4-413245C9CD3E}" type="slidenum">
              <a:rPr lang="en-US" smtClean="0"/>
              <a:t>6</a:t>
            </a:fld>
            <a:endParaRPr lang="en-US" dirty="0"/>
          </a:p>
        </p:txBody>
      </p:sp>
      <p:sp>
        <p:nvSpPr>
          <p:cNvPr id="9" name="Rectangle 8"/>
          <p:cNvSpPr/>
          <p:nvPr/>
        </p:nvSpPr>
        <p:spPr>
          <a:xfrm>
            <a:off x="67236" y="6185189"/>
            <a:ext cx="591670" cy="609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Judul 5">
            <a:extLst>
              <a:ext uri="{FF2B5EF4-FFF2-40B4-BE49-F238E27FC236}">
                <a16:creationId xmlns:a16="http://schemas.microsoft.com/office/drawing/2014/main" id="{E9961CA2-97EA-429F-994E-D87579658F63}"/>
              </a:ext>
            </a:extLst>
          </p:cNvPr>
          <p:cNvSpPr>
            <a:spLocks noGrp="1"/>
          </p:cNvSpPr>
          <p:nvPr>
            <p:ph type="title"/>
          </p:nvPr>
        </p:nvSpPr>
        <p:spPr>
          <a:xfrm>
            <a:off x="658906" y="544466"/>
            <a:ext cx="1984903" cy="598904"/>
          </a:xfrm>
          <a:solidFill>
            <a:schemeClr val="accent2">
              <a:lumMod val="20000"/>
              <a:lumOff val="80000"/>
            </a:schemeClr>
          </a:solidFill>
        </p:spPr>
        <p:txBody>
          <a:bodyPr>
            <a:noAutofit/>
          </a:bodyPr>
          <a:lstStyle/>
          <a:p>
            <a:pPr algn="l"/>
            <a:r>
              <a:rPr lang="en-US" sz="3200" b="1" dirty="0"/>
              <a:t>Problem</a:t>
            </a:r>
            <a:endParaRPr lang="id-ID" sz="3200" b="1" dirty="0"/>
          </a:p>
        </p:txBody>
      </p:sp>
      <p:sp>
        <p:nvSpPr>
          <p:cNvPr id="7" name="Title 1">
            <a:extLst>
              <a:ext uri="{FF2B5EF4-FFF2-40B4-BE49-F238E27FC236}">
                <a16:creationId xmlns:a16="http://schemas.microsoft.com/office/drawing/2014/main" id="{F6114887-594F-4E48-A009-5FFEE54A5501}"/>
              </a:ext>
            </a:extLst>
          </p:cNvPr>
          <p:cNvSpPr txBox="1">
            <a:spLocks/>
          </p:cNvSpPr>
          <p:nvPr/>
        </p:nvSpPr>
        <p:spPr>
          <a:xfrm>
            <a:off x="648968" y="4214191"/>
            <a:ext cx="1994841" cy="616226"/>
          </a:xfrm>
          <a:prstGeom prst="rect">
            <a:avLst/>
          </a:prstGeom>
          <a:solidFill>
            <a:schemeClr val="accent2">
              <a:lumMod val="20000"/>
              <a:lumOff val="80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t>Goal</a:t>
            </a:r>
            <a:endParaRPr lang="id-ID" sz="3200" b="1" dirty="0"/>
          </a:p>
        </p:txBody>
      </p:sp>
      <p:sp>
        <p:nvSpPr>
          <p:cNvPr id="8" name="Content Placeholder 2">
            <a:extLst>
              <a:ext uri="{FF2B5EF4-FFF2-40B4-BE49-F238E27FC236}">
                <a16:creationId xmlns:a16="http://schemas.microsoft.com/office/drawing/2014/main" id="{199D4441-9133-4698-BA36-321EE82B240B}"/>
              </a:ext>
            </a:extLst>
          </p:cNvPr>
          <p:cNvSpPr txBox="1">
            <a:spLocks/>
          </p:cNvSpPr>
          <p:nvPr/>
        </p:nvSpPr>
        <p:spPr>
          <a:xfrm>
            <a:off x="658907" y="4843273"/>
            <a:ext cx="4495800" cy="26636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Being able to early detected of SBA loan default could reduce the risk of loss for Small Business Administration.</a:t>
            </a:r>
            <a:endParaRPr lang="id-ID" sz="2400" dirty="0"/>
          </a:p>
        </p:txBody>
      </p:sp>
      <p:sp>
        <p:nvSpPr>
          <p:cNvPr id="10" name="Title 1">
            <a:extLst>
              <a:ext uri="{FF2B5EF4-FFF2-40B4-BE49-F238E27FC236}">
                <a16:creationId xmlns:a16="http://schemas.microsoft.com/office/drawing/2014/main" id="{471B2EE0-7FFC-430B-A72C-5C27E3A5E99E}"/>
              </a:ext>
            </a:extLst>
          </p:cNvPr>
          <p:cNvSpPr txBox="1">
            <a:spLocks/>
          </p:cNvSpPr>
          <p:nvPr/>
        </p:nvSpPr>
        <p:spPr>
          <a:xfrm>
            <a:off x="7037294" y="544467"/>
            <a:ext cx="4648200" cy="995706"/>
          </a:xfrm>
          <a:prstGeom prst="rect">
            <a:avLst/>
          </a:prstGeom>
          <a:solidFill>
            <a:schemeClr val="accent2">
              <a:lumMod val="20000"/>
              <a:lumOff val="80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t>The Benefit for Bank and U.S SBA</a:t>
            </a:r>
            <a:endParaRPr lang="id-ID" sz="3200" b="1" dirty="0"/>
          </a:p>
        </p:txBody>
      </p:sp>
      <p:sp>
        <p:nvSpPr>
          <p:cNvPr id="11" name="Content Placeholder 2">
            <a:extLst>
              <a:ext uri="{FF2B5EF4-FFF2-40B4-BE49-F238E27FC236}">
                <a16:creationId xmlns:a16="http://schemas.microsoft.com/office/drawing/2014/main" id="{5DF0A775-6283-4718-A742-FB4C216EFE7C}"/>
              </a:ext>
            </a:extLst>
          </p:cNvPr>
          <p:cNvSpPr txBox="1">
            <a:spLocks/>
          </p:cNvSpPr>
          <p:nvPr/>
        </p:nvSpPr>
        <p:spPr>
          <a:xfrm>
            <a:off x="7037294" y="1656924"/>
            <a:ext cx="4336774" cy="282271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early knowing about the probability of default SBA loan for Small Business, Bank could take an action to prevent it by decrease the loan</a:t>
            </a:r>
          </a:p>
          <a:p>
            <a:r>
              <a:rPr lang="en-US" sz="2800" dirty="0"/>
              <a:t>Prevent SBA from </a:t>
            </a:r>
            <a:r>
              <a:rPr lang="en-US" sz="2800" dirty="0" err="1"/>
              <a:t>lossing</a:t>
            </a:r>
            <a:r>
              <a:rPr lang="en-US" sz="2800" dirty="0"/>
              <a:t> due to borrower couldn’t make repayment</a:t>
            </a:r>
          </a:p>
          <a:p>
            <a:endParaRPr lang="id-ID" sz="2800" dirty="0"/>
          </a:p>
        </p:txBody>
      </p:sp>
    </p:spTree>
    <p:extLst>
      <p:ext uri="{BB962C8B-B14F-4D97-AF65-F5344CB8AC3E}">
        <p14:creationId xmlns:p14="http://schemas.microsoft.com/office/powerpoint/2010/main" val="408913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85909"/>
            <a:ext cx="12192000" cy="768084"/>
          </a:xfrm>
        </p:spPr>
        <p:txBody>
          <a:bodyPr>
            <a:normAutofit lnSpcReduction="10000"/>
          </a:bodyPr>
          <a:lstStyle/>
          <a:p>
            <a:pPr marL="0" lvl="0" indent="0" algn="ctr">
              <a:buNone/>
            </a:pPr>
            <a:r>
              <a:rPr lang="en-US" sz="4800" b="1" dirty="0"/>
              <a:t>Dataset</a:t>
            </a:r>
          </a:p>
        </p:txBody>
      </p:sp>
    </p:spTree>
    <p:extLst>
      <p:ext uri="{BB962C8B-B14F-4D97-AF65-F5344CB8AC3E}">
        <p14:creationId xmlns:p14="http://schemas.microsoft.com/office/powerpoint/2010/main" val="264435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84530" y="1673444"/>
            <a:ext cx="3314700" cy="1300188"/>
          </a:xfrm>
          <a:ln>
            <a:solidFill>
              <a:schemeClr val="tx2"/>
            </a:solidFill>
          </a:ln>
        </p:spPr>
        <p:style>
          <a:lnRef idx="2">
            <a:schemeClr val="accent5"/>
          </a:lnRef>
          <a:fillRef idx="1">
            <a:schemeClr val="lt1"/>
          </a:fillRef>
          <a:effectRef idx="0">
            <a:schemeClr val="accent5"/>
          </a:effectRef>
          <a:fontRef idx="minor">
            <a:schemeClr val="dk1"/>
          </a:fontRef>
        </p:style>
        <p:txBody>
          <a:bodyPr>
            <a:normAutofit lnSpcReduction="10000"/>
          </a:bodyPr>
          <a:lstStyle/>
          <a:p>
            <a:pPr algn="l"/>
            <a:r>
              <a:rPr lang="en-US" altLang="ko-KR" sz="2000" b="1" dirty="0"/>
              <a:t>The source :</a:t>
            </a:r>
          </a:p>
          <a:p>
            <a:pPr algn="l"/>
            <a:r>
              <a:rPr lang="id-ID" altLang="ko-KR" sz="2000" dirty="0"/>
              <a:t>https://www.kaggle.com/mirbektoktogaraev/should-this-loan-be-approved-or-denied</a:t>
            </a:r>
            <a:endParaRPr lang="ko-KR" altLang="en-US" sz="2000" dirty="0"/>
          </a:p>
        </p:txBody>
      </p:sp>
      <p:sp>
        <p:nvSpPr>
          <p:cNvPr id="27" name="Rounded Rectangle 7"/>
          <p:cNvSpPr/>
          <p:nvPr/>
        </p:nvSpPr>
        <p:spPr>
          <a:xfrm>
            <a:off x="1476302" y="4128659"/>
            <a:ext cx="406415" cy="350732"/>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797B4F"/>
              </a:solidFill>
            </a:endParaRPr>
          </a:p>
        </p:txBody>
      </p:sp>
      <p:sp>
        <p:nvSpPr>
          <p:cNvPr id="30" name="Rectangle 9"/>
          <p:cNvSpPr/>
          <p:nvPr/>
        </p:nvSpPr>
        <p:spPr>
          <a:xfrm>
            <a:off x="10313815" y="4118047"/>
            <a:ext cx="397351" cy="37195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7" name="Rounded Rectangle 51">
            <a:extLst>
              <a:ext uri="{FF2B5EF4-FFF2-40B4-BE49-F238E27FC236}">
                <a16:creationId xmlns:a16="http://schemas.microsoft.com/office/drawing/2014/main" id="{A71ACDD2-D551-45E3-A4CB-9497F5A38BCA}"/>
              </a:ext>
            </a:extLst>
          </p:cNvPr>
          <p:cNvSpPr/>
          <p:nvPr/>
        </p:nvSpPr>
        <p:spPr>
          <a:xfrm rot="16200000" flipH="1">
            <a:off x="3703761" y="4100283"/>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9" name="Rounded Rectangle 51">
            <a:extLst>
              <a:ext uri="{FF2B5EF4-FFF2-40B4-BE49-F238E27FC236}">
                <a16:creationId xmlns:a16="http://schemas.microsoft.com/office/drawing/2014/main" id="{5786102E-6F2A-44FA-8C8C-C28B24478692}"/>
              </a:ext>
            </a:extLst>
          </p:cNvPr>
          <p:cNvSpPr/>
          <p:nvPr/>
        </p:nvSpPr>
        <p:spPr>
          <a:xfrm rot="16200000" flipH="1">
            <a:off x="8127679" y="4121974"/>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a:extLst>
              <a:ext uri="{FF2B5EF4-FFF2-40B4-BE49-F238E27FC236}">
                <a16:creationId xmlns:a16="http://schemas.microsoft.com/office/drawing/2014/main" id="{BFD444A2-8DCA-4A71-9B31-CD4CAB4A921B}"/>
              </a:ext>
            </a:extLst>
          </p:cNvPr>
          <p:cNvSpPr/>
          <p:nvPr/>
        </p:nvSpPr>
        <p:spPr>
          <a:xfrm>
            <a:off x="1549438" y="3369595"/>
            <a:ext cx="1518128" cy="1518128"/>
          </a:xfrm>
          <a:prstGeom prst="ellipse">
            <a:avLst/>
          </a:prstGeom>
          <a:solidFill>
            <a:schemeClr val="accent2">
              <a:lumMod val="7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27 Features</a:t>
            </a:r>
            <a:endParaRPr lang="id-ID" b="1" dirty="0"/>
          </a:p>
        </p:txBody>
      </p:sp>
      <p:sp>
        <p:nvSpPr>
          <p:cNvPr id="25" name="Text Placeholder 1">
            <a:extLst>
              <a:ext uri="{FF2B5EF4-FFF2-40B4-BE49-F238E27FC236}">
                <a16:creationId xmlns:a16="http://schemas.microsoft.com/office/drawing/2014/main" id="{9CB900A9-19AD-4C27-95A2-AD5CDDF9BF7A}"/>
              </a:ext>
            </a:extLst>
          </p:cNvPr>
          <p:cNvSpPr txBox="1">
            <a:spLocks/>
          </p:cNvSpPr>
          <p:nvPr/>
        </p:nvSpPr>
        <p:spPr>
          <a:xfrm>
            <a:off x="419101" y="388060"/>
            <a:ext cx="2234647" cy="536279"/>
          </a:xfrm>
          <a:prstGeom prst="rect">
            <a:avLst/>
          </a:prstGeom>
        </p:spPr>
        <p:txBody>
          <a:bodyPr vert="horz" lIns="91440" tIns="45720" rIns="91440" bIns="45720" rtlCol="0" anchor="ctr">
            <a:normAutofit lnSpcReduction="10000"/>
          </a:bodyPr>
          <a:lstStyle>
            <a:lvl1pPr marL="0" indent="0" algn="ctr" defTabSz="914400" rtl="0" eaLnBrk="1" latinLnBrk="0" hangingPunct="1">
              <a:spcBef>
                <a:spcPct val="20000"/>
              </a:spcBef>
              <a:buFont typeface="Arial" panose="020B0604020202020204" pitchFamily="34" charset="0"/>
              <a:buNone/>
              <a:defRPr sz="4800" b="0" kern="1200" baseline="0">
                <a:solidFill>
                  <a:schemeClr val="tx1"/>
                </a:solidFill>
                <a:latin typeface="+mj-lt"/>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200" b="1" dirty="0"/>
              <a:t>Dataset</a:t>
            </a:r>
          </a:p>
        </p:txBody>
      </p:sp>
      <p:pic>
        <p:nvPicPr>
          <p:cNvPr id="6" name="Gambar 5">
            <a:extLst>
              <a:ext uri="{FF2B5EF4-FFF2-40B4-BE49-F238E27FC236}">
                <a16:creationId xmlns:a16="http://schemas.microsoft.com/office/drawing/2014/main" id="{A0EEAD78-45A7-4D40-9B4B-94622AA0204A}"/>
              </a:ext>
            </a:extLst>
          </p:cNvPr>
          <p:cNvPicPr>
            <a:picLocks noChangeAspect="1"/>
          </p:cNvPicPr>
          <p:nvPr/>
        </p:nvPicPr>
        <p:blipFill>
          <a:blip r:embed="rId2"/>
          <a:stretch>
            <a:fillRect/>
          </a:stretch>
        </p:blipFill>
        <p:spPr>
          <a:xfrm>
            <a:off x="5748783" y="388060"/>
            <a:ext cx="5105867" cy="6127040"/>
          </a:xfrm>
          <a:prstGeom prst="rect">
            <a:avLst/>
          </a:prstGeom>
        </p:spPr>
      </p:pic>
    </p:spTree>
    <p:extLst>
      <p:ext uri="{BB962C8B-B14F-4D97-AF65-F5344CB8AC3E}">
        <p14:creationId xmlns:p14="http://schemas.microsoft.com/office/powerpoint/2010/main" val="402864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85909"/>
            <a:ext cx="12192000" cy="768084"/>
          </a:xfrm>
        </p:spPr>
        <p:txBody>
          <a:bodyPr>
            <a:normAutofit lnSpcReduction="10000"/>
          </a:bodyPr>
          <a:lstStyle/>
          <a:p>
            <a:pPr marL="0" lvl="0" indent="0" algn="ctr">
              <a:buNone/>
            </a:pPr>
            <a:r>
              <a:rPr lang="en-US" sz="4800" b="1" dirty="0"/>
              <a:t>Data Analyst and Visualization</a:t>
            </a:r>
          </a:p>
        </p:txBody>
      </p:sp>
    </p:spTree>
    <p:extLst>
      <p:ext uri="{BB962C8B-B14F-4D97-AF65-F5344CB8AC3E}">
        <p14:creationId xmlns:p14="http://schemas.microsoft.com/office/powerpoint/2010/main" val="4095191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Thatch</Template>
  <TotalTime>3262</TotalTime>
  <Words>1280</Words>
  <Application>Microsoft Office PowerPoint</Application>
  <PresentationFormat>Layar Lebar</PresentationFormat>
  <Paragraphs>134</Paragraphs>
  <Slides>22</Slides>
  <Notes>10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22</vt:i4>
      </vt:variant>
    </vt:vector>
  </HeadingPairs>
  <TitlesOfParts>
    <vt:vector size="26" baseType="lpstr">
      <vt:lpstr>Arial</vt:lpstr>
      <vt:lpstr>Calibri</vt:lpstr>
      <vt:lpstr>Wingdings</vt:lpstr>
      <vt:lpstr>Office Theme</vt:lpstr>
      <vt:lpstr>Presentasi PowerPoint</vt:lpstr>
      <vt:lpstr>Presentasi PowerPoint</vt:lpstr>
      <vt:lpstr>Presentasi PowerPoint</vt:lpstr>
      <vt:lpstr>Presentasi PowerPoint</vt:lpstr>
      <vt:lpstr>US Small Business Administration (U.S SBA)</vt:lpstr>
      <vt:lpstr>Problem</vt:lpstr>
      <vt:lpstr>Presentasi PowerPoint</vt:lpstr>
      <vt:lpstr>Presentasi PowerPoint</vt:lpstr>
      <vt:lpstr>Presentasi PowerPoint</vt:lpstr>
      <vt:lpstr>Data Analyst and Visualization</vt:lpstr>
      <vt:lpstr>Data Analyst and Visualization</vt:lpstr>
      <vt:lpstr>Data Analyst and Visualization</vt:lpstr>
      <vt:lpstr>Data Analyst and Visualization</vt:lpstr>
      <vt:lpstr>Some Insight from Data Analyst and Visualization</vt:lpstr>
      <vt:lpstr>Some Insight from Data Analyst and Visualization</vt:lpstr>
      <vt:lpstr>Presentasi PowerPoint</vt:lpstr>
      <vt:lpstr>Presentasi PowerPoint</vt:lpstr>
      <vt:lpstr>Presentasi PowerPoint</vt:lpstr>
      <vt:lpstr>Presentasi PowerPoint</vt:lpstr>
      <vt:lpstr>Conclusion</vt:lpstr>
      <vt:lpstr>Recommendation</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Gibson, Patricia M</dc:creator>
  <cp:lastModifiedBy>Asus</cp:lastModifiedBy>
  <cp:revision>232</cp:revision>
  <cp:lastPrinted>2019-03-08T20:11:29Z</cp:lastPrinted>
  <dcterms:created xsi:type="dcterms:W3CDTF">2018-02-28T18:48:09Z</dcterms:created>
  <dcterms:modified xsi:type="dcterms:W3CDTF">2020-12-02T07:38:18Z</dcterms:modified>
</cp:coreProperties>
</file>