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59" r:id="rId8"/>
    <p:sldId id="265" r:id="rId9"/>
    <p:sldId id="263" r:id="rId10"/>
    <p:sldId id="280" r:id="rId11"/>
    <p:sldId id="272" r:id="rId12"/>
    <p:sldId id="294" r:id="rId13"/>
    <p:sldId id="282" r:id="rId14"/>
    <p:sldId id="295" r:id="rId15"/>
    <p:sldId id="283" r:id="rId16"/>
    <p:sldId id="296" r:id="rId17"/>
    <p:sldId id="284" r:id="rId18"/>
    <p:sldId id="297" r:id="rId19"/>
    <p:sldId id="285" r:id="rId20"/>
    <p:sldId id="298" r:id="rId21"/>
    <p:sldId id="286" r:id="rId22"/>
    <p:sldId id="299" r:id="rId23"/>
    <p:sldId id="287" r:id="rId24"/>
    <p:sldId id="300" r:id="rId25"/>
    <p:sldId id="288" r:id="rId26"/>
    <p:sldId id="301" r:id="rId27"/>
    <p:sldId id="289" r:id="rId28"/>
    <p:sldId id="302" r:id="rId29"/>
    <p:sldId id="290" r:id="rId30"/>
    <p:sldId id="303" r:id="rId31"/>
    <p:sldId id="291" r:id="rId32"/>
    <p:sldId id="304" r:id="rId33"/>
    <p:sldId id="292" r:id="rId34"/>
    <p:sldId id="293" r:id="rId35"/>
    <p:sldId id="264" r:id="rId36"/>
    <p:sldId id="266" r:id="rId37"/>
    <p:sldId id="267" r:id="rId38"/>
    <p:sldId id="268" r:id="rId39"/>
    <p:sldId id="269" r:id="rId40"/>
    <p:sldId id="270" r:id="rId41"/>
    <p:sldId id="271" r:id="rId42"/>
    <p:sldId id="273" r:id="rId43"/>
    <p:sldId id="274" r:id="rId44"/>
    <p:sldId id="275" r:id="rId45"/>
    <p:sldId id="276" r:id="rId46"/>
    <p:sldId id="277" r:id="rId47"/>
    <p:sldId id="278" r:id="rId48"/>
    <p:sldId id="279" r:id="rId49"/>
    <p:sldId id="28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45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E78FDE-3C40-4599-A586-ADA94A3FE826}" type="datetimeFigureOut">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0766002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4928657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5750106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9311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2216535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E78FDE-3C40-4599-A586-ADA94A3FE826}" type="datetimeFigureOut">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714607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E78FDE-3C40-4599-A586-ADA94A3FE826}" type="datetimeFigureOut">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7941594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8839784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42309321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8011995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4022330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6282580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78FDE-3C40-4599-A586-ADA94A3FE826}" type="datetimeFigureOut">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4320398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78FDE-3C40-4599-A586-ADA94A3FE826}" type="datetimeFigureOut">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4660776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78FDE-3C40-4599-A586-ADA94A3FE826}" type="datetimeFigureOut">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42377986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9093788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869733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1E78FDE-3C40-4599-A586-ADA94A3FE826}" type="datetimeFigureOut">
              <a:rPr lang="en-US" smtClean="0"/>
              <a:t>6/11/2017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80734F1-99D0-4A51-ADA9-681AA11AE799}" type="slidenum">
              <a:rPr lang="en-US" smtClean="0"/>
              <a:t>‹#›</a:t>
            </a:fld>
            <a:endParaRPr lang="en-US"/>
          </a:p>
        </p:txBody>
      </p:sp>
    </p:spTree>
    <p:extLst>
      <p:ext uri="{BB962C8B-B14F-4D97-AF65-F5344CB8AC3E}">
        <p14:creationId xmlns:p14="http://schemas.microsoft.com/office/powerpoint/2010/main" val="24606173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7603"/>
            <a:ext cx="9144000" cy="1277937"/>
          </a:xfrm>
        </p:spPr>
        <p:txBody>
          <a:bodyPr>
            <a:normAutofit fontScale="90000"/>
          </a:bodyPr>
          <a:lstStyle/>
          <a:p>
            <a:pPr algn="ctr"/>
            <a:r>
              <a:rPr lang="en-US" dirty="0" smtClean="0"/>
              <a:t>KELOMPOK 8</a:t>
            </a:r>
            <a:endParaRPr lang="en-US" dirty="0"/>
          </a:p>
        </p:txBody>
      </p:sp>
      <p:sp>
        <p:nvSpPr>
          <p:cNvPr id="3" name="Subtitle 2"/>
          <p:cNvSpPr>
            <a:spLocks noGrp="1"/>
          </p:cNvSpPr>
          <p:nvPr>
            <p:ph type="subTitle" idx="1"/>
          </p:nvPr>
        </p:nvSpPr>
        <p:spPr>
          <a:xfrm>
            <a:off x="1524000" y="2928937"/>
            <a:ext cx="9144000" cy="2814637"/>
          </a:xfrm>
        </p:spPr>
        <p:txBody>
          <a:bodyPr>
            <a:normAutofit fontScale="92500" lnSpcReduction="20000"/>
          </a:bodyPr>
          <a:lstStyle/>
          <a:p>
            <a:pPr algn="ctr"/>
            <a:r>
              <a:rPr lang="en-US" dirty="0" smtClean="0"/>
              <a:t>APLIKASI PENCATAAN DANA</a:t>
            </a:r>
          </a:p>
          <a:p>
            <a:pPr algn="ctr"/>
            <a:endParaRPr lang="en-US" dirty="0"/>
          </a:p>
          <a:p>
            <a:pPr algn="ctr"/>
            <a:r>
              <a:rPr lang="en-US" dirty="0" smtClean="0"/>
              <a:t>ANGGOTA:</a:t>
            </a:r>
          </a:p>
          <a:p>
            <a:pPr algn="ctr"/>
            <a:r>
              <a:rPr lang="en-US" dirty="0" smtClean="0"/>
              <a:t>CAHYA HEZAK (M0515005)</a:t>
            </a:r>
          </a:p>
          <a:p>
            <a:pPr algn="ctr"/>
            <a:r>
              <a:rPr lang="en-US" dirty="0" smtClean="0"/>
              <a:t>MURDOKO SUSILO (M0515027)</a:t>
            </a:r>
          </a:p>
          <a:p>
            <a:pPr algn="ctr"/>
            <a:r>
              <a:rPr lang="en-US" dirty="0" smtClean="0"/>
              <a:t>SEKAR SANJUNG Y. (M0515037)</a:t>
            </a:r>
            <a:endParaRPr lang="en-US" dirty="0"/>
          </a:p>
        </p:txBody>
      </p:sp>
    </p:spTree>
    <p:extLst>
      <p:ext uri="{BB962C8B-B14F-4D97-AF65-F5344CB8AC3E}">
        <p14:creationId xmlns:p14="http://schemas.microsoft.com/office/powerpoint/2010/main" val="34942205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20" t="5917" r="-220" b="74870"/>
          <a:stretch/>
        </p:blipFill>
        <p:spPr>
          <a:xfrm>
            <a:off x="712177" y="2224454"/>
            <a:ext cx="8001000" cy="1107831"/>
          </a:xfrm>
          <a:prstGeom prst="rect">
            <a:avLst/>
          </a:prstGeom>
        </p:spPr>
      </p:pic>
      <p:sp>
        <p:nvSpPr>
          <p:cNvPr id="2" name="Rectangle 1"/>
          <p:cNvSpPr/>
          <p:nvPr/>
        </p:nvSpPr>
        <p:spPr>
          <a:xfrm>
            <a:off x="712177" y="1635369"/>
            <a:ext cx="2927838" cy="369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Proses </a:t>
            </a:r>
            <a:r>
              <a:rPr lang="en-US" dirty="0" err="1" smtClean="0"/>
              <a:t>bisnis</a:t>
            </a:r>
            <a:r>
              <a:rPr lang="en-US" dirty="0" smtClean="0"/>
              <a:t> </a:t>
            </a:r>
            <a:r>
              <a:rPr lang="en-US" dirty="0" err="1" smtClean="0"/>
              <a:t>sebelum</a:t>
            </a:r>
            <a:endParaRPr lang="en-US" dirty="0"/>
          </a:p>
        </p:txBody>
      </p:sp>
    </p:spTree>
    <p:extLst>
      <p:ext uri="{BB962C8B-B14F-4D97-AF65-F5344CB8AC3E}">
        <p14:creationId xmlns:p14="http://schemas.microsoft.com/office/powerpoint/2010/main" val="328387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36576"/>
            <a:ext cx="10515600" cy="577850"/>
          </a:xfrm>
        </p:spPr>
        <p:txBody>
          <a:bodyPr>
            <a:normAutofit fontScale="90000"/>
          </a:bodyPr>
          <a:lstStyle/>
          <a:p>
            <a:r>
              <a:rPr lang="en-US" b="1" dirty="0" smtClean="0"/>
              <a:t>CLASS</a:t>
            </a:r>
            <a:r>
              <a:rPr lang="id-ID" b="1" dirty="0" smtClean="0"/>
              <a:t> </a:t>
            </a:r>
            <a:r>
              <a:rPr lang="id-ID" b="1" dirty="0"/>
              <a:t>DIAGRAM</a:t>
            </a:r>
            <a:r>
              <a:rPr lang="en-US" dirty="0"/>
              <a:t/>
            </a:r>
            <a:br>
              <a:rPr lang="en-US" dirty="0"/>
            </a:b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907" y="1046285"/>
            <a:ext cx="9161585" cy="5433646"/>
          </a:xfrm>
        </p:spPr>
      </p:pic>
    </p:spTree>
    <p:extLst>
      <p:ext uri="{BB962C8B-B14F-4D97-AF65-F5344CB8AC3E}">
        <p14:creationId xmlns:p14="http://schemas.microsoft.com/office/powerpoint/2010/main" val="9672201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8000" dirty="0" smtClean="0"/>
              <a:t>SINKRONISASI</a:t>
            </a:r>
            <a:endParaRPr lang="en-US" sz="8000" dirty="0"/>
          </a:p>
        </p:txBody>
      </p:sp>
    </p:spTree>
    <p:extLst>
      <p:ext uri="{BB962C8B-B14F-4D97-AF65-F5344CB8AC3E}">
        <p14:creationId xmlns:p14="http://schemas.microsoft.com/office/powerpoint/2010/main" val="41689825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smtClean="0"/>
              <a:t>1. Admin - </a:t>
            </a:r>
            <a:r>
              <a:rPr lang="en-US" sz="2400" dirty="0" err="1" smtClean="0"/>
              <a:t>tambah</a:t>
            </a:r>
            <a:r>
              <a:rPr lang="en-US" sz="2400" dirty="0" smtClean="0"/>
              <a:t> </a:t>
            </a:r>
            <a:r>
              <a:rPr lang="en-US" sz="2400" dirty="0" err="1" smtClean="0"/>
              <a:t>barang</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pic>
        <p:nvPicPr>
          <p:cNvPr id="4" name="Picture 3"/>
          <p:cNvPicPr>
            <a:picLocks noChangeAspect="1"/>
          </p:cNvPicPr>
          <p:nvPr/>
        </p:nvPicPr>
        <p:blipFill>
          <a:blip r:embed="rId2"/>
          <a:stretch>
            <a:fillRect/>
          </a:stretch>
        </p:blipFill>
        <p:spPr>
          <a:xfrm>
            <a:off x="1092873" y="1598416"/>
            <a:ext cx="3292127" cy="3250630"/>
          </a:xfrm>
          <a:prstGeom prst="rect">
            <a:avLst/>
          </a:prstGeom>
        </p:spPr>
      </p:pic>
      <p:pic>
        <p:nvPicPr>
          <p:cNvPr id="5" name="Picture 4"/>
          <p:cNvPicPr>
            <a:picLocks noChangeAspect="1"/>
          </p:cNvPicPr>
          <p:nvPr/>
        </p:nvPicPr>
        <p:blipFill>
          <a:blip r:embed="rId3"/>
          <a:stretch>
            <a:fillRect/>
          </a:stretch>
        </p:blipFill>
        <p:spPr>
          <a:xfrm>
            <a:off x="5824603" y="1503124"/>
            <a:ext cx="5833279" cy="4914900"/>
          </a:xfrm>
          <a:prstGeom prst="rect">
            <a:avLst/>
          </a:prstGeom>
        </p:spPr>
      </p:pic>
      <p:sp>
        <p:nvSpPr>
          <p:cNvPr id="6" name="Content Placeholder 2"/>
          <p:cNvSpPr txBox="1">
            <a:spLocks/>
          </p:cNvSpPr>
          <p:nvPr/>
        </p:nvSpPr>
        <p:spPr>
          <a:xfrm>
            <a:off x="5487596" y="1014608"/>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spTree>
    <p:extLst>
      <p:ext uri="{BB962C8B-B14F-4D97-AF65-F5344CB8AC3E}">
        <p14:creationId xmlns:p14="http://schemas.microsoft.com/office/powerpoint/2010/main" val="814276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0000" y="1825625"/>
            <a:ext cx="7086600" cy="3914775"/>
          </a:xfrm>
          <a:prstGeom prst="rect">
            <a:avLst/>
          </a:prstGeom>
        </p:spPr>
      </p:pic>
    </p:spTree>
    <p:extLst>
      <p:ext uri="{BB962C8B-B14F-4D97-AF65-F5344CB8AC3E}">
        <p14:creationId xmlns:p14="http://schemas.microsoft.com/office/powerpoint/2010/main" val="19749304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a:t>2</a:t>
            </a:r>
            <a:r>
              <a:rPr lang="en-US" sz="2400" dirty="0" smtClean="0"/>
              <a:t>. Admin - </a:t>
            </a:r>
            <a:r>
              <a:rPr lang="en-US" sz="2400" dirty="0" err="1" smtClean="0"/>
              <a:t>hapus</a:t>
            </a:r>
            <a:r>
              <a:rPr lang="en-US" sz="2400" dirty="0" smtClean="0"/>
              <a:t> </a:t>
            </a:r>
            <a:r>
              <a:rPr lang="en-US" sz="2400" dirty="0" err="1" smtClean="0"/>
              <a:t>barang</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174445" y="1100939"/>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7" name="Picture 6"/>
          <p:cNvPicPr>
            <a:picLocks noChangeAspect="1"/>
          </p:cNvPicPr>
          <p:nvPr/>
        </p:nvPicPr>
        <p:blipFill>
          <a:blip r:embed="rId2"/>
          <a:stretch>
            <a:fillRect/>
          </a:stretch>
        </p:blipFill>
        <p:spPr>
          <a:xfrm>
            <a:off x="911333" y="1693624"/>
            <a:ext cx="2974222" cy="2865850"/>
          </a:xfrm>
          <a:prstGeom prst="rect">
            <a:avLst/>
          </a:prstGeom>
        </p:spPr>
      </p:pic>
      <p:pic>
        <p:nvPicPr>
          <p:cNvPr id="9" name="Picture 8"/>
          <p:cNvPicPr>
            <a:picLocks noChangeAspect="1"/>
          </p:cNvPicPr>
          <p:nvPr/>
        </p:nvPicPr>
        <p:blipFill>
          <a:blip r:embed="rId3"/>
          <a:stretch>
            <a:fillRect/>
          </a:stretch>
        </p:blipFill>
        <p:spPr>
          <a:xfrm>
            <a:off x="5319091" y="1522695"/>
            <a:ext cx="6678755" cy="4914900"/>
          </a:xfrm>
          <a:prstGeom prst="rect">
            <a:avLst/>
          </a:prstGeom>
        </p:spPr>
      </p:pic>
    </p:spTree>
    <p:extLst>
      <p:ext uri="{BB962C8B-B14F-4D97-AF65-F5344CB8AC3E}">
        <p14:creationId xmlns:p14="http://schemas.microsoft.com/office/powerpoint/2010/main" val="16049267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pic>
        <p:nvPicPr>
          <p:cNvPr id="5" name="Content Placeholder 4"/>
          <p:cNvPicPr>
            <a:picLocks noGrp="1" noChangeAspect="1"/>
          </p:cNvPicPr>
          <p:nvPr>
            <p:ph idx="1"/>
          </p:nvPr>
        </p:nvPicPr>
        <p:blipFill>
          <a:blip r:embed="rId2"/>
          <a:stretch>
            <a:fillRect/>
          </a:stretch>
        </p:blipFill>
        <p:spPr>
          <a:xfrm>
            <a:off x="1236662" y="1781237"/>
            <a:ext cx="7029450" cy="4000500"/>
          </a:xfrm>
          <a:prstGeom prst="rect">
            <a:avLst/>
          </a:prstGeom>
        </p:spPr>
      </p:pic>
    </p:spTree>
    <p:extLst>
      <p:ext uri="{BB962C8B-B14F-4D97-AF65-F5344CB8AC3E}">
        <p14:creationId xmlns:p14="http://schemas.microsoft.com/office/powerpoint/2010/main" val="3910318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a:t>3</a:t>
            </a:r>
            <a:r>
              <a:rPr lang="en-US" sz="2400" dirty="0" smtClean="0"/>
              <a:t>. Admin – Edit </a:t>
            </a:r>
            <a:r>
              <a:rPr lang="en-US" sz="2400" dirty="0" err="1" smtClean="0"/>
              <a:t>barang</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487596" y="1014608"/>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7" name="Picture 6"/>
          <p:cNvPicPr>
            <a:picLocks noChangeAspect="1"/>
          </p:cNvPicPr>
          <p:nvPr/>
        </p:nvPicPr>
        <p:blipFill>
          <a:blip r:embed="rId2"/>
          <a:stretch>
            <a:fillRect/>
          </a:stretch>
        </p:blipFill>
        <p:spPr>
          <a:xfrm>
            <a:off x="5569994" y="1513868"/>
            <a:ext cx="6365223" cy="4895850"/>
          </a:xfrm>
          <a:prstGeom prst="rect">
            <a:avLst/>
          </a:prstGeom>
        </p:spPr>
      </p:pic>
      <p:pic>
        <p:nvPicPr>
          <p:cNvPr id="8" name="Picture 7"/>
          <p:cNvPicPr>
            <a:picLocks noChangeAspect="1"/>
          </p:cNvPicPr>
          <p:nvPr/>
        </p:nvPicPr>
        <p:blipFill>
          <a:blip r:embed="rId3"/>
          <a:stretch>
            <a:fillRect/>
          </a:stretch>
        </p:blipFill>
        <p:spPr>
          <a:xfrm>
            <a:off x="969723" y="1608354"/>
            <a:ext cx="3269761" cy="3201641"/>
          </a:xfrm>
          <a:prstGeom prst="rect">
            <a:avLst/>
          </a:prstGeom>
        </p:spPr>
      </p:pic>
    </p:spTree>
    <p:extLst>
      <p:ext uri="{BB962C8B-B14F-4D97-AF65-F5344CB8AC3E}">
        <p14:creationId xmlns:p14="http://schemas.microsoft.com/office/powerpoint/2010/main" val="14711299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6570" y="1825625"/>
            <a:ext cx="7000875" cy="3848100"/>
          </a:xfrm>
          <a:prstGeom prst="rect">
            <a:avLst/>
          </a:prstGeom>
        </p:spPr>
      </p:pic>
    </p:spTree>
    <p:extLst>
      <p:ext uri="{BB962C8B-B14F-4D97-AF65-F5344CB8AC3E}">
        <p14:creationId xmlns:p14="http://schemas.microsoft.com/office/powerpoint/2010/main" val="895476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smtClean="0"/>
              <a:t>4. Admin – </a:t>
            </a:r>
            <a:r>
              <a:rPr lang="en-US" sz="2400" dirty="0" err="1" smtClean="0"/>
              <a:t>lihat</a:t>
            </a:r>
            <a:r>
              <a:rPr lang="en-US" sz="2400" dirty="0" smtClean="0"/>
              <a:t> </a:t>
            </a:r>
            <a:r>
              <a:rPr lang="en-US" sz="2400" dirty="0" err="1" smtClean="0"/>
              <a:t>Pembukuan</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500122" y="1122966"/>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4" name="Picture 3"/>
          <p:cNvPicPr>
            <a:picLocks noChangeAspect="1"/>
          </p:cNvPicPr>
          <p:nvPr/>
        </p:nvPicPr>
        <p:blipFill>
          <a:blip r:embed="rId2"/>
          <a:stretch>
            <a:fillRect/>
          </a:stretch>
        </p:blipFill>
        <p:spPr>
          <a:xfrm>
            <a:off x="972203" y="1573777"/>
            <a:ext cx="3474537" cy="3293861"/>
          </a:xfrm>
          <a:prstGeom prst="rect">
            <a:avLst/>
          </a:prstGeom>
        </p:spPr>
      </p:pic>
      <p:pic>
        <p:nvPicPr>
          <p:cNvPr id="5" name="Picture 4"/>
          <p:cNvPicPr>
            <a:picLocks noChangeAspect="1"/>
          </p:cNvPicPr>
          <p:nvPr/>
        </p:nvPicPr>
        <p:blipFill>
          <a:blip r:embed="rId3"/>
          <a:stretch>
            <a:fillRect/>
          </a:stretch>
        </p:blipFill>
        <p:spPr>
          <a:xfrm>
            <a:off x="5500123" y="1687181"/>
            <a:ext cx="6566942" cy="3067050"/>
          </a:xfrm>
          <a:prstGeom prst="rect">
            <a:avLst/>
          </a:prstGeom>
        </p:spPr>
      </p:pic>
      <p:pic>
        <p:nvPicPr>
          <p:cNvPr id="9" name="Picture 8"/>
          <p:cNvPicPr>
            <a:picLocks noChangeAspect="1"/>
          </p:cNvPicPr>
          <p:nvPr/>
        </p:nvPicPr>
        <p:blipFill rotWithShape="1">
          <a:blip r:embed="rId4"/>
          <a:srcRect b="41186"/>
          <a:stretch/>
        </p:blipFill>
        <p:spPr>
          <a:xfrm>
            <a:off x="5500122" y="4271612"/>
            <a:ext cx="6566942" cy="2093667"/>
          </a:xfrm>
          <a:prstGeom prst="rect">
            <a:avLst/>
          </a:prstGeom>
        </p:spPr>
      </p:pic>
    </p:spTree>
    <p:extLst>
      <p:ext uri="{BB962C8B-B14F-4D97-AF65-F5344CB8AC3E}">
        <p14:creationId xmlns:p14="http://schemas.microsoft.com/office/powerpoint/2010/main" val="34777031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a:t>
            </a:r>
            <a:r>
              <a:rPr lang="en-US" dirty="0" err="1" smtClean="0"/>
              <a:t>Proyek</a:t>
            </a:r>
            <a:endParaRPr lang="en-US" dirty="0"/>
          </a:p>
        </p:txBody>
      </p:sp>
      <p:sp>
        <p:nvSpPr>
          <p:cNvPr id="3" name="Content Placeholder 2"/>
          <p:cNvSpPr>
            <a:spLocks noGrp="1"/>
          </p:cNvSpPr>
          <p:nvPr>
            <p:ph idx="1"/>
          </p:nvPr>
        </p:nvSpPr>
        <p:spPr>
          <a:xfrm>
            <a:off x="838200" y="1485900"/>
            <a:ext cx="10515600" cy="4691063"/>
          </a:xfrm>
        </p:spPr>
        <p:txBody>
          <a:bodyPr>
            <a:normAutofit fontScale="92500" lnSpcReduction="10000"/>
          </a:bodyPr>
          <a:lstStyle/>
          <a:p>
            <a:pPr marL="0" indent="0">
              <a:buNone/>
            </a:pPr>
            <a:r>
              <a:rPr lang="en-US" b="1" dirty="0" err="1" smtClean="0"/>
              <a:t>Profil</a:t>
            </a:r>
            <a:r>
              <a:rPr lang="en-US" b="1" dirty="0" smtClean="0"/>
              <a:t> Client:</a:t>
            </a:r>
          </a:p>
          <a:p>
            <a:pPr marL="0" indent="457200" algn="just">
              <a:buNone/>
            </a:pPr>
            <a:r>
              <a:rPr lang="id-ID" dirty="0"/>
              <a:t>Toko Aji Guna merupakan sebuah toko yang menjual berbagai kebutuhan dapur, namun utamanya menjual bahan-bahan sembako seperti bumbu-bumbuan (bawang, tumbar, merica bubuk, dan lain-lain), telur, beras, susu, kopi, gula, garam, mie instan, dan sebagainya. Di toko ini juga menjual Aqua galon, gas tabung, berbagai jenis makanan ringan seperti Cheetos atau Taro beserta roti kering maupun roti basah, minuman botol dan camilan ringan lainnya. Berbagai kebutuhan untuk konsumsi pangan/kebutuhan dapur lainnya tersedia lengkap di toko Aji Guna.</a:t>
            </a:r>
            <a:endParaRPr lang="en-US" dirty="0"/>
          </a:p>
          <a:p>
            <a:pPr marL="0" indent="457200">
              <a:buNone/>
            </a:pPr>
            <a:endParaRPr lang="en-US" dirty="0" smtClean="0"/>
          </a:p>
          <a:p>
            <a:pPr marL="0" indent="457200">
              <a:buNone/>
            </a:pPr>
            <a:r>
              <a:rPr lang="id-ID" dirty="0"/>
              <a:t>Tujuan dibuatnya program ini adalah agar admin (pemilik) bisa melihat biaya pengeluaran dan pemasukkan. Untuk pembukuan tersebut akan disajikan dalam bentuk tabel.</a:t>
            </a:r>
            <a:endParaRPr lang="en-US" dirty="0"/>
          </a:p>
        </p:txBody>
      </p:sp>
    </p:spTree>
    <p:extLst>
      <p:ext uri="{BB962C8B-B14F-4D97-AF65-F5344CB8AC3E}">
        <p14:creationId xmlns:p14="http://schemas.microsoft.com/office/powerpoint/2010/main" val="35152801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20000" y="1825624"/>
            <a:ext cx="4858769" cy="2913429"/>
          </a:xfrm>
          <a:prstGeom prst="rect">
            <a:avLst/>
          </a:prstGeom>
        </p:spPr>
      </p:pic>
    </p:spTree>
    <p:extLst>
      <p:ext uri="{BB962C8B-B14F-4D97-AF65-F5344CB8AC3E}">
        <p14:creationId xmlns:p14="http://schemas.microsoft.com/office/powerpoint/2010/main" val="40575472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smtClean="0"/>
              <a:t>5. Admin – </a:t>
            </a:r>
            <a:r>
              <a:rPr lang="en-US" sz="2400" dirty="0" err="1" smtClean="0"/>
              <a:t>konfirmasi</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487596" y="1014608"/>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4" name="Picture 3"/>
          <p:cNvPicPr>
            <a:picLocks noChangeAspect="1"/>
          </p:cNvPicPr>
          <p:nvPr/>
        </p:nvPicPr>
        <p:blipFill>
          <a:blip r:embed="rId2"/>
          <a:stretch>
            <a:fillRect/>
          </a:stretch>
        </p:blipFill>
        <p:spPr>
          <a:xfrm>
            <a:off x="952957" y="1610116"/>
            <a:ext cx="3606517" cy="3591038"/>
          </a:xfrm>
          <a:prstGeom prst="rect">
            <a:avLst/>
          </a:prstGeom>
        </p:spPr>
      </p:pic>
      <p:pic>
        <p:nvPicPr>
          <p:cNvPr id="5" name="Picture 4"/>
          <p:cNvPicPr>
            <a:picLocks noChangeAspect="1"/>
          </p:cNvPicPr>
          <p:nvPr/>
        </p:nvPicPr>
        <p:blipFill>
          <a:blip r:embed="rId3"/>
          <a:stretch>
            <a:fillRect/>
          </a:stretch>
        </p:blipFill>
        <p:spPr>
          <a:xfrm>
            <a:off x="5699300" y="1488816"/>
            <a:ext cx="6204559" cy="4905375"/>
          </a:xfrm>
          <a:prstGeom prst="rect">
            <a:avLst/>
          </a:prstGeom>
        </p:spPr>
      </p:pic>
    </p:spTree>
    <p:extLst>
      <p:ext uri="{BB962C8B-B14F-4D97-AF65-F5344CB8AC3E}">
        <p14:creationId xmlns:p14="http://schemas.microsoft.com/office/powerpoint/2010/main" val="39982734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119999" y="1825625"/>
            <a:ext cx="3654223" cy="3095616"/>
          </a:xfrm>
          <a:prstGeom prst="rect">
            <a:avLst/>
          </a:prstGeom>
        </p:spPr>
      </p:pic>
    </p:spTree>
    <p:extLst>
      <p:ext uri="{BB962C8B-B14F-4D97-AF65-F5344CB8AC3E}">
        <p14:creationId xmlns:p14="http://schemas.microsoft.com/office/powerpoint/2010/main" val="19718341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smtClean="0"/>
              <a:t>6. </a:t>
            </a:r>
            <a:r>
              <a:rPr lang="en-US" sz="2400" dirty="0" err="1" smtClean="0"/>
              <a:t>Pegawai</a:t>
            </a:r>
            <a:r>
              <a:rPr lang="en-US" sz="2400" dirty="0" smtClean="0"/>
              <a:t> – </a:t>
            </a:r>
            <a:r>
              <a:rPr lang="en-US" sz="2400" dirty="0" err="1" smtClean="0"/>
              <a:t>pilih</a:t>
            </a:r>
            <a:r>
              <a:rPr lang="en-US" sz="2400" dirty="0" smtClean="0"/>
              <a:t> </a:t>
            </a:r>
            <a:r>
              <a:rPr lang="en-US" sz="2400" dirty="0" err="1" smtClean="0"/>
              <a:t>paket</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500122" y="1122966"/>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7" name="Picture 6"/>
          <p:cNvPicPr>
            <a:picLocks noChangeAspect="1"/>
          </p:cNvPicPr>
          <p:nvPr/>
        </p:nvPicPr>
        <p:blipFill>
          <a:blip r:embed="rId2"/>
          <a:stretch>
            <a:fillRect/>
          </a:stretch>
        </p:blipFill>
        <p:spPr>
          <a:xfrm>
            <a:off x="828936" y="1534568"/>
            <a:ext cx="3726330" cy="2974801"/>
          </a:xfrm>
          <a:prstGeom prst="rect">
            <a:avLst/>
          </a:prstGeom>
        </p:spPr>
      </p:pic>
      <p:pic>
        <p:nvPicPr>
          <p:cNvPr id="8" name="Picture 7"/>
          <p:cNvPicPr>
            <a:picLocks noChangeAspect="1"/>
          </p:cNvPicPr>
          <p:nvPr/>
        </p:nvPicPr>
        <p:blipFill>
          <a:blip r:embed="rId3"/>
          <a:stretch>
            <a:fillRect/>
          </a:stretch>
        </p:blipFill>
        <p:spPr>
          <a:xfrm>
            <a:off x="5736920" y="1534568"/>
            <a:ext cx="6295503" cy="4876800"/>
          </a:xfrm>
          <a:prstGeom prst="rect">
            <a:avLst/>
          </a:prstGeom>
        </p:spPr>
      </p:pic>
    </p:spTree>
    <p:extLst>
      <p:ext uri="{BB962C8B-B14F-4D97-AF65-F5344CB8AC3E}">
        <p14:creationId xmlns:p14="http://schemas.microsoft.com/office/powerpoint/2010/main" val="31732572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pic>
        <p:nvPicPr>
          <p:cNvPr id="5" name="Content Placeholder 4"/>
          <p:cNvPicPr>
            <a:picLocks noGrp="1" noChangeAspect="1"/>
          </p:cNvPicPr>
          <p:nvPr>
            <p:ph idx="1"/>
          </p:nvPr>
        </p:nvPicPr>
        <p:blipFill>
          <a:blip r:embed="rId2"/>
          <a:stretch>
            <a:fillRect/>
          </a:stretch>
        </p:blipFill>
        <p:spPr>
          <a:xfrm>
            <a:off x="882162" y="1767681"/>
            <a:ext cx="5685692" cy="4059748"/>
          </a:xfrm>
          <a:prstGeom prst="rect">
            <a:avLst/>
          </a:prstGeom>
        </p:spPr>
      </p:pic>
    </p:spTree>
    <p:extLst>
      <p:ext uri="{BB962C8B-B14F-4D97-AF65-F5344CB8AC3E}">
        <p14:creationId xmlns:p14="http://schemas.microsoft.com/office/powerpoint/2010/main" val="15368976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smtClean="0"/>
              <a:t>7. </a:t>
            </a:r>
            <a:r>
              <a:rPr lang="en-US" sz="2400" dirty="0" err="1" smtClean="0"/>
              <a:t>Pegawai</a:t>
            </a:r>
            <a:r>
              <a:rPr lang="en-US" sz="2400" dirty="0" smtClean="0"/>
              <a:t> – </a:t>
            </a:r>
            <a:r>
              <a:rPr lang="en-US" sz="2400" dirty="0" err="1" smtClean="0"/>
              <a:t>konfirmasi</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500122" y="1122966"/>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4" name="Picture 3"/>
          <p:cNvPicPr>
            <a:picLocks noChangeAspect="1"/>
          </p:cNvPicPr>
          <p:nvPr/>
        </p:nvPicPr>
        <p:blipFill>
          <a:blip r:embed="rId2"/>
          <a:stretch>
            <a:fillRect/>
          </a:stretch>
        </p:blipFill>
        <p:spPr>
          <a:xfrm>
            <a:off x="5649238" y="1646194"/>
            <a:ext cx="6416000" cy="4943475"/>
          </a:xfrm>
          <a:prstGeom prst="rect">
            <a:avLst/>
          </a:prstGeom>
        </p:spPr>
      </p:pic>
      <p:pic>
        <p:nvPicPr>
          <p:cNvPr id="5" name="Picture 4"/>
          <p:cNvPicPr>
            <a:picLocks noChangeAspect="1"/>
          </p:cNvPicPr>
          <p:nvPr/>
        </p:nvPicPr>
        <p:blipFill>
          <a:blip r:embed="rId3"/>
          <a:stretch>
            <a:fillRect/>
          </a:stretch>
        </p:blipFill>
        <p:spPr>
          <a:xfrm>
            <a:off x="836699" y="1646194"/>
            <a:ext cx="4093231" cy="3151274"/>
          </a:xfrm>
          <a:prstGeom prst="rect">
            <a:avLst/>
          </a:prstGeom>
        </p:spPr>
      </p:pic>
    </p:spTree>
    <p:extLst>
      <p:ext uri="{BB962C8B-B14F-4D97-AF65-F5344CB8AC3E}">
        <p14:creationId xmlns:p14="http://schemas.microsoft.com/office/powerpoint/2010/main" val="778991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pic>
        <p:nvPicPr>
          <p:cNvPr id="5" name="Content Placeholder 4"/>
          <p:cNvPicPr>
            <a:picLocks noGrp="1" noChangeAspect="1"/>
          </p:cNvPicPr>
          <p:nvPr>
            <p:ph idx="1"/>
          </p:nvPr>
        </p:nvPicPr>
        <p:blipFill>
          <a:blip r:embed="rId2"/>
          <a:stretch>
            <a:fillRect/>
          </a:stretch>
        </p:blipFill>
        <p:spPr>
          <a:xfrm>
            <a:off x="955675" y="1810544"/>
            <a:ext cx="3713040" cy="3092088"/>
          </a:xfrm>
          <a:prstGeom prst="rect">
            <a:avLst/>
          </a:prstGeom>
        </p:spPr>
      </p:pic>
    </p:spTree>
    <p:extLst>
      <p:ext uri="{BB962C8B-B14F-4D97-AF65-F5344CB8AC3E}">
        <p14:creationId xmlns:p14="http://schemas.microsoft.com/office/powerpoint/2010/main" val="29519515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1890"/>
          </a:xfrm>
        </p:spPr>
        <p:txBody>
          <a:bodyPr/>
          <a:lstStyle/>
          <a:p>
            <a:r>
              <a:rPr lang="en-US" sz="2400" dirty="0"/>
              <a:t>8</a:t>
            </a:r>
            <a:r>
              <a:rPr lang="en-US" sz="2400" dirty="0" smtClean="0"/>
              <a:t>. </a:t>
            </a:r>
            <a:r>
              <a:rPr lang="en-US" sz="2400" dirty="0" err="1" smtClean="0"/>
              <a:t>Pegawai</a:t>
            </a:r>
            <a:r>
              <a:rPr lang="en-US" sz="2400" dirty="0" smtClean="0"/>
              <a:t> – input data </a:t>
            </a:r>
            <a:r>
              <a:rPr lang="en-US" sz="2400" dirty="0" err="1" smtClean="0"/>
              <a:t>penjualan</a:t>
            </a:r>
            <a:endParaRPr lang="en-US" sz="2400" dirty="0"/>
          </a:p>
        </p:txBody>
      </p:sp>
      <p:sp>
        <p:nvSpPr>
          <p:cNvPr id="3" name="Content Placeholder 2"/>
          <p:cNvSpPr>
            <a:spLocks noGrp="1"/>
          </p:cNvSpPr>
          <p:nvPr>
            <p:ph idx="1"/>
          </p:nvPr>
        </p:nvSpPr>
        <p:spPr>
          <a:xfrm>
            <a:off x="572749" y="1125991"/>
            <a:ext cx="4746343" cy="4195481"/>
          </a:xfrm>
        </p:spPr>
        <p:txBody>
          <a:bodyPr/>
          <a:lstStyle/>
          <a:p>
            <a:pPr marL="0" indent="0">
              <a:buNone/>
            </a:pPr>
            <a:r>
              <a:rPr lang="en-US" dirty="0" smtClean="0"/>
              <a:t>a. Class diagram</a:t>
            </a:r>
            <a:endParaRPr lang="en-US" dirty="0"/>
          </a:p>
        </p:txBody>
      </p:sp>
      <p:sp>
        <p:nvSpPr>
          <p:cNvPr id="6" name="Content Placeholder 2"/>
          <p:cNvSpPr txBox="1">
            <a:spLocks/>
          </p:cNvSpPr>
          <p:nvPr/>
        </p:nvSpPr>
        <p:spPr>
          <a:xfrm>
            <a:off x="5500122" y="1122966"/>
            <a:ext cx="474634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b. Program</a:t>
            </a:r>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a:p>
            <a:pPr marL="457200" indent="-457200">
              <a:buFont typeface="Wingdings 3" charset="2"/>
              <a:buAutoNum type="alphaLcPeriod"/>
            </a:pPr>
            <a:endParaRPr lang="en-US" dirty="0" smtClean="0"/>
          </a:p>
        </p:txBody>
      </p:sp>
      <p:pic>
        <p:nvPicPr>
          <p:cNvPr id="4" name="Picture 3"/>
          <p:cNvPicPr>
            <a:picLocks noChangeAspect="1"/>
          </p:cNvPicPr>
          <p:nvPr/>
        </p:nvPicPr>
        <p:blipFill>
          <a:blip r:embed="rId2"/>
          <a:stretch>
            <a:fillRect/>
          </a:stretch>
        </p:blipFill>
        <p:spPr>
          <a:xfrm>
            <a:off x="5761972" y="1702822"/>
            <a:ext cx="6245399" cy="4905375"/>
          </a:xfrm>
          <a:prstGeom prst="rect">
            <a:avLst/>
          </a:prstGeom>
        </p:spPr>
      </p:pic>
      <p:pic>
        <p:nvPicPr>
          <p:cNvPr id="5" name="Picture 4"/>
          <p:cNvPicPr>
            <a:picLocks noChangeAspect="1"/>
          </p:cNvPicPr>
          <p:nvPr/>
        </p:nvPicPr>
        <p:blipFill>
          <a:blip r:embed="rId3"/>
          <a:stretch>
            <a:fillRect/>
          </a:stretch>
        </p:blipFill>
        <p:spPr>
          <a:xfrm>
            <a:off x="646111" y="1702821"/>
            <a:ext cx="4416177" cy="3307589"/>
          </a:xfrm>
          <a:prstGeom prst="rect">
            <a:avLst/>
          </a:prstGeom>
        </p:spPr>
      </p:pic>
    </p:spTree>
    <p:extLst>
      <p:ext uri="{BB962C8B-B14F-4D97-AF65-F5344CB8AC3E}">
        <p14:creationId xmlns:p14="http://schemas.microsoft.com/office/powerpoint/2010/main" val="40745002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1238249"/>
            <a:ext cx="10125808" cy="301626"/>
          </a:xfrm>
        </p:spPr>
        <p:txBody>
          <a:bodyPr>
            <a:noAutofit/>
          </a:bodyPr>
          <a:lstStyle/>
          <a:p>
            <a:r>
              <a:rPr lang="en-US" sz="2800" dirty="0" smtClean="0"/>
              <a:t>c. Activity diagram</a:t>
            </a:r>
            <a:endParaRPr lang="en-US" sz="2800" dirty="0"/>
          </a:p>
        </p:txBody>
      </p:sp>
      <p:pic>
        <p:nvPicPr>
          <p:cNvPr id="5" name="Content Placeholder 4"/>
          <p:cNvPicPr>
            <a:picLocks noGrp="1" noChangeAspect="1"/>
          </p:cNvPicPr>
          <p:nvPr>
            <p:ph idx="1"/>
          </p:nvPr>
        </p:nvPicPr>
        <p:blipFill>
          <a:blip r:embed="rId2"/>
          <a:stretch>
            <a:fillRect/>
          </a:stretch>
        </p:blipFill>
        <p:spPr>
          <a:xfrm>
            <a:off x="1022716" y="1780503"/>
            <a:ext cx="6877050" cy="2647950"/>
          </a:xfrm>
          <a:prstGeom prst="rect">
            <a:avLst/>
          </a:prstGeom>
        </p:spPr>
      </p:pic>
    </p:spTree>
    <p:extLst>
      <p:ext uri="{BB962C8B-B14F-4D97-AF65-F5344CB8AC3E}">
        <p14:creationId xmlns:p14="http://schemas.microsoft.com/office/powerpoint/2010/main" val="9962094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r>
              <a:rPr lang="en-US" dirty="0" err="1" smtClean="0"/>
              <a:t>dan</a:t>
            </a:r>
            <a:r>
              <a:rPr lang="en-US" dirty="0" smtClean="0"/>
              <a:t> Code</a:t>
            </a:r>
            <a:endParaRPr lang="en-US" dirty="0"/>
          </a:p>
        </p:txBody>
      </p:sp>
      <p:sp>
        <p:nvSpPr>
          <p:cNvPr id="3" name="Content Placeholder 2"/>
          <p:cNvSpPr>
            <a:spLocks noGrp="1"/>
          </p:cNvSpPr>
          <p:nvPr>
            <p:ph idx="1"/>
          </p:nvPr>
        </p:nvSpPr>
        <p:spPr>
          <a:xfrm>
            <a:off x="489536" y="1414090"/>
            <a:ext cx="8946541" cy="4195481"/>
          </a:xfrm>
        </p:spPr>
        <p:txBody>
          <a:bodyPr/>
          <a:lstStyle/>
          <a:p>
            <a:pPr marL="0" indent="0">
              <a:buNone/>
            </a:pPr>
            <a:r>
              <a:rPr lang="en-US" dirty="0" smtClean="0"/>
              <a:t>1. Admin </a:t>
            </a:r>
            <a:endParaRPr lang="en-US" dirty="0"/>
          </a:p>
        </p:txBody>
      </p:sp>
      <p:pic>
        <p:nvPicPr>
          <p:cNvPr id="4" name="Picture 3"/>
          <p:cNvPicPr>
            <a:picLocks noChangeAspect="1"/>
          </p:cNvPicPr>
          <p:nvPr/>
        </p:nvPicPr>
        <p:blipFill>
          <a:blip r:embed="rId2"/>
          <a:stretch>
            <a:fillRect/>
          </a:stretch>
        </p:blipFill>
        <p:spPr>
          <a:xfrm>
            <a:off x="843939" y="1853248"/>
            <a:ext cx="3897775" cy="3756323"/>
          </a:xfrm>
          <a:prstGeom prst="rect">
            <a:avLst/>
          </a:prstGeom>
        </p:spPr>
      </p:pic>
      <p:pic>
        <p:nvPicPr>
          <p:cNvPr id="5" name="Picture 4"/>
          <p:cNvPicPr>
            <a:picLocks noChangeAspect="1"/>
          </p:cNvPicPr>
          <p:nvPr/>
        </p:nvPicPr>
        <p:blipFill>
          <a:blip r:embed="rId3"/>
          <a:stretch>
            <a:fillRect/>
          </a:stretch>
        </p:blipFill>
        <p:spPr>
          <a:xfrm>
            <a:off x="5093811" y="1627991"/>
            <a:ext cx="6773675" cy="4942952"/>
          </a:xfrm>
          <a:prstGeom prst="rect">
            <a:avLst/>
          </a:prstGeom>
        </p:spPr>
      </p:pic>
    </p:spTree>
    <p:extLst>
      <p:ext uri="{BB962C8B-B14F-4D97-AF65-F5344CB8AC3E}">
        <p14:creationId xmlns:p14="http://schemas.microsoft.com/office/powerpoint/2010/main" val="18206782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lnSpcReduction="10000"/>
          </a:bodyPr>
          <a:lstStyle/>
          <a:p>
            <a:pPr marL="0" indent="457200" algn="just">
              <a:buNone/>
            </a:pPr>
            <a:r>
              <a:rPr lang="id-ID" dirty="0"/>
              <a:t>Pada menu Lihat Pembukuan, di tab Pembukuan Keluar, berisi tanggal, nama-nama barang beserta jumlah dan harga barang dimana barang-barang tersebut sebelumnya telah dibeli oleh Pegawai, dan nota pembeliannya telah diberikan kepada admin. Setelah admin menerima nota, admin memasukkan kode barang, nama barang, jumlah barang, dan harga barang ke dalam sistem. Di tab Pembukuan Keluar, berisi tanggal, nama-nama barang beserta jumlah dan harga barang dimana barang tersebut merupakan barang yang sudah dibeli. </a:t>
            </a:r>
            <a:endParaRPr lang="en-US" dirty="0"/>
          </a:p>
          <a:p>
            <a:pPr marL="0" indent="457200" algn="just">
              <a:buNone/>
            </a:pPr>
            <a:r>
              <a:rPr lang="id-ID" dirty="0"/>
              <a:t>Admin mempunyai data berupa nomor identitas. Untuk memasuki sistem, admin harus memiliki username dan password terlebih dahulu. Setelah admin memasuki sistem, admin dapat melakukan penambahan paket, menghapus paket, mengedit paket, menambah barang ke pembukuan, mengonfirmasi nota pembelian barang, dan melihat pembukuan.</a:t>
            </a:r>
            <a:endParaRPr lang="en-US" dirty="0"/>
          </a:p>
          <a:p>
            <a:pPr marL="0" indent="0">
              <a:buNone/>
            </a:pPr>
            <a:endParaRPr lang="en-US" dirty="0"/>
          </a:p>
        </p:txBody>
      </p:sp>
    </p:spTree>
    <p:extLst>
      <p:ext uri="{BB962C8B-B14F-4D97-AF65-F5344CB8AC3E}">
        <p14:creationId xmlns:p14="http://schemas.microsoft.com/office/powerpoint/2010/main" val="40759503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Admin </a:t>
            </a:r>
          </a:p>
          <a:p>
            <a:pPr marL="0" indent="0">
              <a:buNone/>
            </a:pPr>
            <a:endParaRPr lang="en-US" dirty="0"/>
          </a:p>
        </p:txBody>
      </p:sp>
      <p:pic>
        <p:nvPicPr>
          <p:cNvPr id="4" name="Picture 3"/>
          <p:cNvPicPr>
            <a:picLocks noChangeAspect="1"/>
          </p:cNvPicPr>
          <p:nvPr/>
        </p:nvPicPr>
        <p:blipFill>
          <a:blip r:embed="rId2"/>
          <a:stretch>
            <a:fillRect/>
          </a:stretch>
        </p:blipFill>
        <p:spPr>
          <a:xfrm>
            <a:off x="912425" y="2379785"/>
            <a:ext cx="6150231" cy="2728546"/>
          </a:xfrm>
          <a:prstGeom prst="rect">
            <a:avLst/>
          </a:prstGeom>
        </p:spPr>
      </p:pic>
    </p:spTree>
    <p:extLst>
      <p:ext uri="{BB962C8B-B14F-4D97-AF65-F5344CB8AC3E}">
        <p14:creationId xmlns:p14="http://schemas.microsoft.com/office/powerpoint/2010/main" val="25883939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r>
              <a:rPr lang="en-US" dirty="0" err="1" smtClean="0"/>
              <a:t>dan</a:t>
            </a:r>
            <a:r>
              <a:rPr lang="en-US" dirty="0" smtClean="0"/>
              <a:t> Code</a:t>
            </a:r>
            <a:endParaRPr lang="en-US" dirty="0"/>
          </a:p>
        </p:txBody>
      </p:sp>
      <p:sp>
        <p:nvSpPr>
          <p:cNvPr id="3" name="Content Placeholder 2"/>
          <p:cNvSpPr>
            <a:spLocks noGrp="1"/>
          </p:cNvSpPr>
          <p:nvPr>
            <p:ph idx="1"/>
          </p:nvPr>
        </p:nvSpPr>
        <p:spPr>
          <a:xfrm>
            <a:off x="489536" y="1414090"/>
            <a:ext cx="8946541" cy="4195481"/>
          </a:xfrm>
        </p:spPr>
        <p:txBody>
          <a:bodyPr/>
          <a:lstStyle/>
          <a:p>
            <a:pPr marL="0" indent="0">
              <a:buNone/>
            </a:pPr>
            <a:r>
              <a:rPr lang="en-US" dirty="0"/>
              <a:t>2</a:t>
            </a:r>
            <a:r>
              <a:rPr lang="en-US" dirty="0" smtClean="0"/>
              <a:t>. </a:t>
            </a:r>
            <a:r>
              <a:rPr lang="en-US" dirty="0" err="1" smtClean="0"/>
              <a:t>Pegawai</a:t>
            </a:r>
            <a:endParaRPr lang="en-US" dirty="0"/>
          </a:p>
        </p:txBody>
      </p:sp>
      <p:pic>
        <p:nvPicPr>
          <p:cNvPr id="6" name="Picture 5"/>
          <p:cNvPicPr>
            <a:picLocks noChangeAspect="1"/>
          </p:cNvPicPr>
          <p:nvPr/>
        </p:nvPicPr>
        <p:blipFill>
          <a:blip r:embed="rId2"/>
          <a:stretch>
            <a:fillRect/>
          </a:stretch>
        </p:blipFill>
        <p:spPr>
          <a:xfrm>
            <a:off x="4801705" y="1853247"/>
            <a:ext cx="6981553" cy="4084089"/>
          </a:xfrm>
          <a:prstGeom prst="rect">
            <a:avLst/>
          </a:prstGeom>
        </p:spPr>
      </p:pic>
      <p:pic>
        <p:nvPicPr>
          <p:cNvPr id="7" name="Picture 6"/>
          <p:cNvPicPr>
            <a:picLocks noChangeAspect="1"/>
          </p:cNvPicPr>
          <p:nvPr/>
        </p:nvPicPr>
        <p:blipFill>
          <a:blip r:embed="rId3"/>
          <a:stretch>
            <a:fillRect/>
          </a:stretch>
        </p:blipFill>
        <p:spPr>
          <a:xfrm>
            <a:off x="466486" y="1920722"/>
            <a:ext cx="4005306" cy="3016549"/>
          </a:xfrm>
          <a:prstGeom prst="rect">
            <a:avLst/>
          </a:prstGeom>
        </p:spPr>
      </p:pic>
    </p:spTree>
    <p:extLst>
      <p:ext uri="{BB962C8B-B14F-4D97-AF65-F5344CB8AC3E}">
        <p14:creationId xmlns:p14="http://schemas.microsoft.com/office/powerpoint/2010/main" val="27240456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r>
              <a:rPr lang="en-US" dirty="0" err="1" smtClean="0"/>
              <a:t>Pegawai</a:t>
            </a: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1119999" y="2477293"/>
            <a:ext cx="4762055" cy="2454893"/>
          </a:xfrm>
          <a:prstGeom prst="rect">
            <a:avLst/>
          </a:prstGeom>
        </p:spPr>
      </p:pic>
    </p:spTree>
    <p:extLst>
      <p:ext uri="{BB962C8B-B14F-4D97-AF65-F5344CB8AC3E}">
        <p14:creationId xmlns:p14="http://schemas.microsoft.com/office/powerpoint/2010/main" val="12139709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r>
              <a:rPr lang="en-US" dirty="0" err="1" smtClean="0"/>
              <a:t>dan</a:t>
            </a:r>
            <a:r>
              <a:rPr lang="en-US" dirty="0" smtClean="0"/>
              <a:t> Code</a:t>
            </a:r>
            <a:endParaRPr lang="en-US" dirty="0"/>
          </a:p>
        </p:txBody>
      </p:sp>
      <p:sp>
        <p:nvSpPr>
          <p:cNvPr id="3" name="Content Placeholder 2"/>
          <p:cNvSpPr>
            <a:spLocks noGrp="1"/>
          </p:cNvSpPr>
          <p:nvPr>
            <p:ph idx="1"/>
          </p:nvPr>
        </p:nvSpPr>
        <p:spPr>
          <a:xfrm>
            <a:off x="489536" y="1414090"/>
            <a:ext cx="8946541" cy="4195481"/>
          </a:xfrm>
        </p:spPr>
        <p:txBody>
          <a:bodyPr/>
          <a:lstStyle/>
          <a:p>
            <a:pPr marL="0" indent="0">
              <a:buNone/>
            </a:pPr>
            <a:r>
              <a:rPr lang="en-US" dirty="0" smtClean="0"/>
              <a:t>3. </a:t>
            </a:r>
            <a:r>
              <a:rPr lang="en-US" dirty="0" err="1" smtClean="0"/>
              <a:t>Paket</a:t>
            </a:r>
            <a:endParaRPr lang="en-US" dirty="0"/>
          </a:p>
        </p:txBody>
      </p:sp>
      <p:pic>
        <p:nvPicPr>
          <p:cNvPr id="5" name="Picture 4"/>
          <p:cNvPicPr>
            <a:picLocks noChangeAspect="1"/>
          </p:cNvPicPr>
          <p:nvPr/>
        </p:nvPicPr>
        <p:blipFill>
          <a:blip r:embed="rId2"/>
          <a:stretch>
            <a:fillRect/>
          </a:stretch>
        </p:blipFill>
        <p:spPr>
          <a:xfrm>
            <a:off x="646110" y="1911630"/>
            <a:ext cx="2497923" cy="2590439"/>
          </a:xfrm>
          <a:prstGeom prst="rect">
            <a:avLst/>
          </a:prstGeom>
        </p:spPr>
      </p:pic>
      <p:pic>
        <p:nvPicPr>
          <p:cNvPr id="7" name="Picture 6"/>
          <p:cNvPicPr>
            <a:picLocks noChangeAspect="1"/>
          </p:cNvPicPr>
          <p:nvPr/>
        </p:nvPicPr>
        <p:blipFill>
          <a:blip r:embed="rId3"/>
          <a:stretch>
            <a:fillRect/>
          </a:stretch>
        </p:blipFill>
        <p:spPr>
          <a:xfrm>
            <a:off x="5348472" y="1940087"/>
            <a:ext cx="5389931" cy="3669484"/>
          </a:xfrm>
          <a:prstGeom prst="rect">
            <a:avLst/>
          </a:prstGeom>
        </p:spPr>
      </p:pic>
    </p:spTree>
    <p:extLst>
      <p:ext uri="{BB962C8B-B14F-4D97-AF65-F5344CB8AC3E}">
        <p14:creationId xmlns:p14="http://schemas.microsoft.com/office/powerpoint/2010/main" val="13754288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r>
              <a:rPr lang="en-US" dirty="0" err="1" smtClean="0"/>
              <a:t>dan</a:t>
            </a:r>
            <a:r>
              <a:rPr lang="en-US" dirty="0" smtClean="0"/>
              <a:t> Code</a:t>
            </a:r>
            <a:endParaRPr lang="en-US" dirty="0"/>
          </a:p>
        </p:txBody>
      </p:sp>
      <p:sp>
        <p:nvSpPr>
          <p:cNvPr id="3" name="Content Placeholder 2"/>
          <p:cNvSpPr>
            <a:spLocks noGrp="1"/>
          </p:cNvSpPr>
          <p:nvPr>
            <p:ph idx="1"/>
          </p:nvPr>
        </p:nvSpPr>
        <p:spPr>
          <a:xfrm>
            <a:off x="489536" y="1414090"/>
            <a:ext cx="8946541" cy="4195481"/>
          </a:xfrm>
        </p:spPr>
        <p:txBody>
          <a:bodyPr/>
          <a:lstStyle/>
          <a:p>
            <a:pPr marL="0" indent="0">
              <a:buNone/>
            </a:pPr>
            <a:r>
              <a:rPr lang="en-US" dirty="0" smtClean="0"/>
              <a:t>3. </a:t>
            </a:r>
            <a:r>
              <a:rPr lang="en-US" dirty="0" err="1" smtClean="0"/>
              <a:t>Barang</a:t>
            </a:r>
            <a:endParaRPr lang="en-US" dirty="0"/>
          </a:p>
        </p:txBody>
      </p:sp>
      <p:pic>
        <p:nvPicPr>
          <p:cNvPr id="4" name="Picture 3"/>
          <p:cNvPicPr>
            <a:picLocks noChangeAspect="1"/>
          </p:cNvPicPr>
          <p:nvPr/>
        </p:nvPicPr>
        <p:blipFill>
          <a:blip r:embed="rId2"/>
          <a:stretch>
            <a:fillRect/>
          </a:stretch>
        </p:blipFill>
        <p:spPr>
          <a:xfrm>
            <a:off x="646111" y="1864990"/>
            <a:ext cx="2575989" cy="1592194"/>
          </a:xfrm>
          <a:prstGeom prst="rect">
            <a:avLst/>
          </a:prstGeom>
        </p:spPr>
      </p:pic>
      <p:pic>
        <p:nvPicPr>
          <p:cNvPr id="6" name="Picture 5"/>
          <p:cNvPicPr>
            <a:picLocks noChangeAspect="1"/>
          </p:cNvPicPr>
          <p:nvPr/>
        </p:nvPicPr>
        <p:blipFill>
          <a:blip r:embed="rId3"/>
          <a:stretch>
            <a:fillRect/>
          </a:stretch>
        </p:blipFill>
        <p:spPr>
          <a:xfrm>
            <a:off x="3596521" y="1853248"/>
            <a:ext cx="8387429" cy="3432736"/>
          </a:xfrm>
          <a:prstGeom prst="rect">
            <a:avLst/>
          </a:prstGeom>
        </p:spPr>
      </p:pic>
    </p:spTree>
    <p:extLst>
      <p:ext uri="{BB962C8B-B14F-4D97-AF65-F5344CB8AC3E}">
        <p14:creationId xmlns:p14="http://schemas.microsoft.com/office/powerpoint/2010/main" val="30998364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fontScale="90000"/>
          </a:bodyPr>
          <a:lstStyle/>
          <a:p>
            <a:r>
              <a:rPr lang="id-ID" b="1" dirty="0"/>
              <a:t>USECASE DESCRIPTION</a:t>
            </a:r>
            <a:r>
              <a:rPr lang="en-US" dirty="0"/>
              <a:t/>
            </a:r>
            <a:br>
              <a:rPr lang="en-US" dirty="0"/>
            </a:br>
            <a:endParaRPr lang="en-US" dirty="0"/>
          </a:p>
        </p:txBody>
      </p:sp>
      <p:pic>
        <p:nvPicPr>
          <p:cNvPr id="8" name="Content Placeholder 7"/>
          <p:cNvPicPr>
            <a:picLocks noGrp="1" noChangeAspect="1"/>
          </p:cNvPicPr>
          <p:nvPr>
            <p:ph idx="1"/>
          </p:nvPr>
        </p:nvPicPr>
        <p:blipFill>
          <a:blip r:embed="rId2"/>
          <a:stretch>
            <a:fillRect/>
          </a:stretch>
        </p:blipFill>
        <p:spPr>
          <a:xfrm>
            <a:off x="838200" y="1158240"/>
            <a:ext cx="7562850" cy="2247900"/>
          </a:xfrm>
          <a:prstGeom prst="rect">
            <a:avLst/>
          </a:prstGeom>
        </p:spPr>
      </p:pic>
      <p:pic>
        <p:nvPicPr>
          <p:cNvPr id="9" name="Picture 8"/>
          <p:cNvPicPr>
            <a:picLocks noChangeAspect="1"/>
          </p:cNvPicPr>
          <p:nvPr/>
        </p:nvPicPr>
        <p:blipFill>
          <a:blip r:embed="rId3"/>
          <a:stretch>
            <a:fillRect/>
          </a:stretch>
        </p:blipFill>
        <p:spPr>
          <a:xfrm>
            <a:off x="819150" y="3543300"/>
            <a:ext cx="7581900" cy="2209800"/>
          </a:xfrm>
          <a:prstGeom prst="rect">
            <a:avLst/>
          </a:prstGeom>
        </p:spPr>
      </p:pic>
    </p:spTree>
    <p:extLst>
      <p:ext uri="{BB962C8B-B14F-4D97-AF65-F5344CB8AC3E}">
        <p14:creationId xmlns:p14="http://schemas.microsoft.com/office/powerpoint/2010/main" val="41544814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2940" y="1006634"/>
            <a:ext cx="7543800" cy="2209800"/>
          </a:xfrm>
          <a:prstGeom prst="rect">
            <a:avLst/>
          </a:prstGeom>
        </p:spPr>
      </p:pic>
      <p:pic>
        <p:nvPicPr>
          <p:cNvPr id="5" name="Picture 4"/>
          <p:cNvPicPr>
            <a:picLocks noChangeAspect="1"/>
          </p:cNvPicPr>
          <p:nvPr/>
        </p:nvPicPr>
        <p:blipFill>
          <a:blip r:embed="rId3"/>
          <a:stretch>
            <a:fillRect/>
          </a:stretch>
        </p:blipFill>
        <p:spPr>
          <a:xfrm>
            <a:off x="662940" y="3370897"/>
            <a:ext cx="7543800" cy="2371725"/>
          </a:xfrm>
          <a:prstGeom prst="rect">
            <a:avLst/>
          </a:prstGeom>
        </p:spPr>
      </p:pic>
    </p:spTree>
    <p:extLst>
      <p:ext uri="{BB962C8B-B14F-4D97-AF65-F5344CB8AC3E}">
        <p14:creationId xmlns:p14="http://schemas.microsoft.com/office/powerpoint/2010/main" val="25082031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7255" y="624681"/>
            <a:ext cx="7562850" cy="2790825"/>
          </a:xfrm>
          <a:prstGeom prst="rect">
            <a:avLst/>
          </a:prstGeom>
        </p:spPr>
      </p:pic>
      <p:pic>
        <p:nvPicPr>
          <p:cNvPr id="5" name="Picture 4"/>
          <p:cNvPicPr>
            <a:picLocks noChangeAspect="1"/>
          </p:cNvPicPr>
          <p:nvPr/>
        </p:nvPicPr>
        <p:blipFill>
          <a:blip r:embed="rId3"/>
          <a:stretch>
            <a:fillRect/>
          </a:stretch>
        </p:blipFill>
        <p:spPr>
          <a:xfrm>
            <a:off x="868680" y="3552825"/>
            <a:ext cx="7591425" cy="2647950"/>
          </a:xfrm>
          <a:prstGeom prst="rect">
            <a:avLst/>
          </a:prstGeom>
        </p:spPr>
      </p:pic>
    </p:spTree>
    <p:extLst>
      <p:ext uri="{BB962C8B-B14F-4D97-AF65-F5344CB8AC3E}">
        <p14:creationId xmlns:p14="http://schemas.microsoft.com/office/powerpoint/2010/main" val="42623646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9580" y="3143885"/>
            <a:ext cx="7620000" cy="2266950"/>
          </a:xfrm>
          <a:prstGeom prst="rect">
            <a:avLst/>
          </a:prstGeom>
        </p:spPr>
      </p:pic>
      <p:pic>
        <p:nvPicPr>
          <p:cNvPr id="5" name="Picture 4"/>
          <p:cNvPicPr>
            <a:picLocks noChangeAspect="1"/>
          </p:cNvPicPr>
          <p:nvPr/>
        </p:nvPicPr>
        <p:blipFill>
          <a:blip r:embed="rId3"/>
          <a:stretch>
            <a:fillRect/>
          </a:stretch>
        </p:blipFill>
        <p:spPr>
          <a:xfrm>
            <a:off x="525780" y="516255"/>
            <a:ext cx="7543800" cy="2228850"/>
          </a:xfrm>
          <a:prstGeom prst="rect">
            <a:avLst/>
          </a:prstGeom>
        </p:spPr>
      </p:pic>
    </p:spTree>
    <p:extLst>
      <p:ext uri="{BB962C8B-B14F-4D97-AF65-F5344CB8AC3E}">
        <p14:creationId xmlns:p14="http://schemas.microsoft.com/office/powerpoint/2010/main" val="20333623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49885"/>
            <a:ext cx="10515600" cy="610235"/>
          </a:xfrm>
        </p:spPr>
        <p:txBody>
          <a:bodyPr>
            <a:normAutofit fontScale="90000"/>
          </a:bodyPr>
          <a:lstStyle/>
          <a:p>
            <a:r>
              <a:rPr lang="en-US" b="1" dirty="0" smtClean="0"/>
              <a:t>SEQUENCE DIAGRAM</a:t>
            </a:r>
            <a:endParaRPr lang="en-US" b="1" dirty="0"/>
          </a:p>
        </p:txBody>
      </p:sp>
      <p:pic>
        <p:nvPicPr>
          <p:cNvPr id="4" name="Content Placeholder 3"/>
          <p:cNvPicPr>
            <a:picLocks noGrp="1" noChangeAspect="1"/>
          </p:cNvPicPr>
          <p:nvPr>
            <p:ph idx="1"/>
          </p:nvPr>
        </p:nvPicPr>
        <p:blipFill>
          <a:blip r:embed="rId2"/>
          <a:stretch>
            <a:fillRect/>
          </a:stretch>
        </p:blipFill>
        <p:spPr>
          <a:xfrm>
            <a:off x="548640" y="1257141"/>
            <a:ext cx="7200900" cy="4238625"/>
          </a:xfrm>
          <a:prstGeom prst="rect">
            <a:avLst/>
          </a:prstGeom>
        </p:spPr>
      </p:pic>
    </p:spTree>
    <p:extLst>
      <p:ext uri="{BB962C8B-B14F-4D97-AF65-F5344CB8AC3E}">
        <p14:creationId xmlns:p14="http://schemas.microsoft.com/office/powerpoint/2010/main" val="25219546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a:bodyPr>
          <a:lstStyle/>
          <a:p>
            <a:pPr marL="0" indent="457200" algn="just">
              <a:buNone/>
            </a:pPr>
            <a:r>
              <a:rPr lang="id-ID" dirty="0"/>
              <a:t>Pegawai mempunyai data berupa nomor  identitas. Untuk memasuki sistem, admin harus memiliki username dan password terlebih dahulu. Setelah pegawai memasuki sistem, pegawai dapat memilih paket yang akan dibelinya. Ketika paket yang berisi daftar barang telah dibeli, maka harus dikonfirmasi terlebih dahulu ke admin, dengan cara memberikan nota pembeliannya. Kegiatan pegawai telah selesai ketika sudah mendapatkan validasi dari admin.</a:t>
            </a:r>
            <a:endParaRPr lang="en-US" dirty="0"/>
          </a:p>
          <a:p>
            <a:pPr marL="0" indent="457200" algn="just">
              <a:buNone/>
            </a:pPr>
            <a:r>
              <a:rPr lang="id-ID" dirty="0"/>
              <a:t>Paket pembelian pada sistem ini merupakan daftar dari nama-nama barang yang hendak dibeli. Paket ini akan dikelompokkan menjadi 2 bagian, yaitu Paket A yang berisi daftar belanjaan makanan dan minuman. Sedangkan Paket B berisi daftar belanjaan seperti gas tabung, sabun, odol, shampoo, dan barang lain yang berhubungan dengan kebutuhan rumah tangga.</a:t>
            </a:r>
            <a:endParaRPr lang="en-US" dirty="0"/>
          </a:p>
          <a:p>
            <a:pPr marL="0" indent="0">
              <a:buNone/>
            </a:pPr>
            <a:endParaRPr lang="en-US" dirty="0"/>
          </a:p>
        </p:txBody>
      </p:sp>
    </p:spTree>
    <p:extLst>
      <p:ext uri="{BB962C8B-B14F-4D97-AF65-F5344CB8AC3E}">
        <p14:creationId xmlns:p14="http://schemas.microsoft.com/office/powerpoint/2010/main" val="12832836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8657" y="271305"/>
            <a:ext cx="7068503" cy="3066256"/>
          </a:xfrm>
          <a:prstGeom prst="rect">
            <a:avLst/>
          </a:prstGeom>
        </p:spPr>
      </p:pic>
      <p:pic>
        <p:nvPicPr>
          <p:cNvPr id="5" name="Picture 4"/>
          <p:cNvPicPr>
            <a:picLocks noChangeAspect="1"/>
          </p:cNvPicPr>
          <p:nvPr/>
        </p:nvPicPr>
        <p:blipFill>
          <a:blip r:embed="rId3"/>
          <a:stretch>
            <a:fillRect/>
          </a:stretch>
        </p:blipFill>
        <p:spPr>
          <a:xfrm>
            <a:off x="688656" y="3497580"/>
            <a:ext cx="7068504" cy="3201489"/>
          </a:xfrm>
          <a:prstGeom prst="rect">
            <a:avLst/>
          </a:prstGeom>
        </p:spPr>
      </p:pic>
    </p:spTree>
    <p:extLst>
      <p:ext uri="{BB962C8B-B14F-4D97-AF65-F5344CB8AC3E}">
        <p14:creationId xmlns:p14="http://schemas.microsoft.com/office/powerpoint/2010/main" val="13695062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9582" y="954246"/>
            <a:ext cx="7229475" cy="3838575"/>
          </a:xfrm>
          <a:prstGeom prst="rect">
            <a:avLst/>
          </a:prstGeom>
        </p:spPr>
      </p:pic>
    </p:spTree>
    <p:extLst>
      <p:ext uri="{BB962C8B-B14F-4D97-AF65-F5344CB8AC3E}">
        <p14:creationId xmlns:p14="http://schemas.microsoft.com/office/powerpoint/2010/main" val="30713566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0550" y="206533"/>
            <a:ext cx="6892290" cy="3070068"/>
          </a:xfrm>
          <a:prstGeom prst="rect">
            <a:avLst/>
          </a:prstGeom>
        </p:spPr>
      </p:pic>
      <p:pic>
        <p:nvPicPr>
          <p:cNvPr id="5" name="Picture 4"/>
          <p:cNvPicPr>
            <a:picLocks noChangeAspect="1"/>
          </p:cNvPicPr>
          <p:nvPr/>
        </p:nvPicPr>
        <p:blipFill>
          <a:blip r:embed="rId3"/>
          <a:stretch>
            <a:fillRect/>
          </a:stretch>
        </p:blipFill>
        <p:spPr>
          <a:xfrm>
            <a:off x="590550" y="3459480"/>
            <a:ext cx="6602730" cy="3174681"/>
          </a:xfrm>
          <a:prstGeom prst="rect">
            <a:avLst/>
          </a:prstGeom>
        </p:spPr>
      </p:pic>
    </p:spTree>
    <p:extLst>
      <p:ext uri="{BB962C8B-B14F-4D97-AF65-F5344CB8AC3E}">
        <p14:creationId xmlns:p14="http://schemas.microsoft.com/office/powerpoint/2010/main" val="33377498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1259" y="1017905"/>
            <a:ext cx="6438661" cy="4150119"/>
          </a:xfrm>
          <a:prstGeom prst="rect">
            <a:avLst/>
          </a:prstGeom>
        </p:spPr>
      </p:pic>
    </p:spTree>
    <p:extLst>
      <p:ext uri="{BB962C8B-B14F-4D97-AF65-F5344CB8AC3E}">
        <p14:creationId xmlns:p14="http://schemas.microsoft.com/office/powerpoint/2010/main" val="17657658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602"/>
            <a:ext cx="10515600" cy="534035"/>
          </a:xfrm>
        </p:spPr>
        <p:txBody>
          <a:bodyPr>
            <a:normAutofit fontScale="90000"/>
          </a:bodyPr>
          <a:lstStyle/>
          <a:p>
            <a:r>
              <a:rPr lang="id-ID" b="1" dirty="0"/>
              <a:t>DATA DESIGN DAN TABEL DICTIONARY</a:t>
            </a:r>
            <a:r>
              <a:rPr lang="en-US" dirty="0"/>
              <a:t/>
            </a:r>
            <a:br>
              <a:rPr lang="en-US" dirty="0"/>
            </a:br>
            <a:endParaRPr lang="en-US" dirty="0"/>
          </a:p>
        </p:txBody>
      </p:sp>
      <p:sp>
        <p:nvSpPr>
          <p:cNvPr id="3" name="Content Placeholder 2"/>
          <p:cNvSpPr>
            <a:spLocks noGrp="1"/>
          </p:cNvSpPr>
          <p:nvPr>
            <p:ph idx="1"/>
          </p:nvPr>
        </p:nvSpPr>
        <p:spPr>
          <a:xfrm>
            <a:off x="838200" y="1532096"/>
            <a:ext cx="2225040" cy="548640"/>
          </a:xfrm>
        </p:spPr>
        <p:txBody>
          <a:bodyPr>
            <a:normAutofit/>
          </a:bodyPr>
          <a:lstStyle/>
          <a:p>
            <a:pPr marL="0" indent="0">
              <a:buNone/>
            </a:pPr>
            <a:r>
              <a:rPr lang="en-US" dirty="0" smtClean="0"/>
              <a:t>Data Design :</a:t>
            </a:r>
            <a:endParaRPr lang="en-US" dirty="0"/>
          </a:p>
        </p:txBody>
      </p:sp>
      <p:pic>
        <p:nvPicPr>
          <p:cNvPr id="4" name="Picture 3" descr="ERD.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736"/>
            <a:ext cx="7117080" cy="4175760"/>
          </a:xfrm>
          <a:prstGeom prst="rect">
            <a:avLst/>
          </a:prstGeom>
          <a:noFill/>
          <a:ln>
            <a:noFill/>
          </a:ln>
        </p:spPr>
      </p:pic>
    </p:spTree>
    <p:extLst>
      <p:ext uri="{BB962C8B-B14F-4D97-AF65-F5344CB8AC3E}">
        <p14:creationId xmlns:p14="http://schemas.microsoft.com/office/powerpoint/2010/main" val="1707642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95387" y="1476216"/>
            <a:ext cx="8277225" cy="3952875"/>
          </a:xfrm>
          <a:prstGeom prst="rect">
            <a:avLst/>
          </a:prstGeom>
        </p:spPr>
      </p:pic>
    </p:spTree>
    <p:extLst>
      <p:ext uri="{BB962C8B-B14F-4D97-AF65-F5344CB8AC3E}">
        <p14:creationId xmlns:p14="http://schemas.microsoft.com/office/powerpoint/2010/main" val="36630434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24840" y="518160"/>
            <a:ext cx="2560320" cy="746760"/>
          </a:xfrm>
        </p:spPr>
        <p:txBody>
          <a:bodyPr>
            <a:normAutofit fontScale="92500"/>
          </a:bodyPr>
          <a:lstStyle/>
          <a:p>
            <a:pPr marL="0" indent="0">
              <a:buNone/>
            </a:pPr>
            <a:r>
              <a:rPr lang="en-US" dirty="0" smtClean="0"/>
              <a:t>Table Dictionary </a:t>
            </a:r>
            <a:endParaRPr lang="en-US" dirty="0"/>
          </a:p>
        </p:txBody>
      </p:sp>
      <p:pic>
        <p:nvPicPr>
          <p:cNvPr id="6" name="Picture 5"/>
          <p:cNvPicPr>
            <a:picLocks noChangeAspect="1"/>
          </p:cNvPicPr>
          <p:nvPr/>
        </p:nvPicPr>
        <p:blipFill>
          <a:blip r:embed="rId2"/>
          <a:stretch>
            <a:fillRect/>
          </a:stretch>
        </p:blipFill>
        <p:spPr>
          <a:xfrm>
            <a:off x="624840" y="1021080"/>
            <a:ext cx="8702040" cy="5334000"/>
          </a:xfrm>
          <a:prstGeom prst="rect">
            <a:avLst/>
          </a:prstGeom>
        </p:spPr>
      </p:pic>
    </p:spTree>
    <p:extLst>
      <p:ext uri="{BB962C8B-B14F-4D97-AF65-F5344CB8AC3E}">
        <p14:creationId xmlns:p14="http://schemas.microsoft.com/office/powerpoint/2010/main" val="10603633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4360" y="624841"/>
            <a:ext cx="8732520" cy="5394960"/>
          </a:xfrm>
          <a:prstGeom prst="rect">
            <a:avLst/>
          </a:prstGeom>
        </p:spPr>
      </p:pic>
    </p:spTree>
    <p:extLst>
      <p:ext uri="{BB962C8B-B14F-4D97-AF65-F5344CB8AC3E}">
        <p14:creationId xmlns:p14="http://schemas.microsoft.com/office/powerpoint/2010/main" val="7208715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3877" y="780891"/>
            <a:ext cx="8405920" cy="4888389"/>
          </a:xfrm>
          <a:prstGeom prst="rect">
            <a:avLst/>
          </a:prstGeom>
        </p:spPr>
      </p:pic>
    </p:spTree>
    <p:extLst>
      <p:ext uri="{BB962C8B-B14F-4D97-AF65-F5344CB8AC3E}">
        <p14:creationId xmlns:p14="http://schemas.microsoft.com/office/powerpoint/2010/main" val="33644235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185545"/>
            <a:ext cx="10515600" cy="4351338"/>
          </a:xfrm>
        </p:spPr>
        <p:txBody>
          <a:bodyPr/>
          <a:lstStyle/>
          <a:p>
            <a:pPr marL="0" indent="0" algn="ctr">
              <a:buNone/>
            </a:pPr>
            <a:endParaRPr lang="en-US" b="1" dirty="0" smtClean="0">
              <a:latin typeface="Algerian" panose="04020705040A02060702" pitchFamily="82" charset="0"/>
            </a:endParaRPr>
          </a:p>
          <a:p>
            <a:pPr marL="0" indent="0" algn="ctr">
              <a:buNone/>
            </a:pPr>
            <a:endParaRPr lang="en-US" b="1" dirty="0">
              <a:latin typeface="Algerian" panose="04020705040A02060702" pitchFamily="82" charset="0"/>
            </a:endParaRPr>
          </a:p>
          <a:p>
            <a:pPr marL="0" indent="0" algn="ctr">
              <a:buNone/>
            </a:pPr>
            <a:endParaRPr lang="en-US" b="1" dirty="0" smtClean="0">
              <a:latin typeface="Algerian" panose="04020705040A02060702" pitchFamily="82" charset="0"/>
            </a:endParaRPr>
          </a:p>
          <a:p>
            <a:pPr marL="0" indent="0" algn="ctr">
              <a:buNone/>
            </a:pPr>
            <a:endParaRPr lang="en-US" b="1" dirty="0">
              <a:latin typeface="Algerian" panose="04020705040A02060702" pitchFamily="82" charset="0"/>
            </a:endParaRPr>
          </a:p>
          <a:p>
            <a:pPr marL="0" indent="0" algn="ctr">
              <a:buNone/>
            </a:pPr>
            <a:r>
              <a:rPr lang="en-US" sz="4800" b="1" dirty="0" smtClean="0">
                <a:latin typeface="Algerian" panose="04020705040A02060702" pitchFamily="82" charset="0"/>
              </a:rPr>
              <a:t>Thanks for your attention!</a:t>
            </a:r>
            <a:endParaRPr lang="en-US" sz="4800" b="1" dirty="0">
              <a:latin typeface="Algerian" panose="04020705040A02060702" pitchFamily="82" charset="0"/>
            </a:endParaRPr>
          </a:p>
        </p:txBody>
      </p:sp>
    </p:spTree>
    <p:extLst>
      <p:ext uri="{BB962C8B-B14F-4D97-AF65-F5344CB8AC3E}">
        <p14:creationId xmlns:p14="http://schemas.microsoft.com/office/powerpoint/2010/main" val="25613391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587"/>
            <a:ext cx="10515600" cy="4905375"/>
          </a:xfrm>
        </p:spPr>
        <p:txBody>
          <a:bodyPr>
            <a:normAutofit/>
          </a:bodyPr>
          <a:lstStyle/>
          <a:p>
            <a:pPr marL="0" indent="457200" algn="just">
              <a:buNone/>
            </a:pPr>
            <a:r>
              <a:rPr lang="id-ID" dirty="0"/>
              <a:t>Pada Pembukuan, akan ada beberapa kolom pada Pembukuan. Kolom Pengeluaran yang terdapat dalam Pembukuan akan berisi daftar belanjaan yang sudah dibeli sesuai tanggalnya dimana barang tersebut akan dimasukkan oleh admin. Kolom Pendapatan yang terdapat dalam Pembukuan akan berisi daftar barang yang telah dibeli. </a:t>
            </a:r>
            <a:endParaRPr lang="en-US" dirty="0"/>
          </a:p>
          <a:p>
            <a:pPr marL="0" indent="0">
              <a:buNone/>
            </a:pPr>
            <a:endParaRPr lang="en-US" dirty="0"/>
          </a:p>
        </p:txBody>
      </p:sp>
    </p:spTree>
    <p:extLst>
      <p:ext uri="{BB962C8B-B14F-4D97-AF65-F5344CB8AC3E}">
        <p14:creationId xmlns:p14="http://schemas.microsoft.com/office/powerpoint/2010/main" val="42522788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a:t>
            </a:r>
            <a:r>
              <a:rPr lang="en-US" dirty="0" err="1" smtClean="0"/>
              <a:t>dan</a:t>
            </a:r>
            <a:r>
              <a:rPr lang="en-US" dirty="0" smtClean="0"/>
              <a:t> Non Functional Requirement</a:t>
            </a:r>
            <a:endParaRPr lang="en-US" dirty="0"/>
          </a:p>
        </p:txBody>
      </p:sp>
      <p:sp>
        <p:nvSpPr>
          <p:cNvPr id="3" name="Content Placeholder 2"/>
          <p:cNvSpPr>
            <a:spLocks noGrp="1"/>
          </p:cNvSpPr>
          <p:nvPr>
            <p:ph idx="1"/>
          </p:nvPr>
        </p:nvSpPr>
        <p:spPr>
          <a:xfrm>
            <a:off x="838200" y="1485900"/>
            <a:ext cx="10515600" cy="4691063"/>
          </a:xfrm>
        </p:spPr>
        <p:txBody>
          <a:bodyPr>
            <a:normAutofit/>
          </a:bodyPr>
          <a:lstStyle/>
          <a:p>
            <a:pPr marL="0" indent="0">
              <a:buNone/>
            </a:pPr>
            <a:endParaRPr lang="en-US" b="1" dirty="0" smtClean="0"/>
          </a:p>
          <a:p>
            <a:pPr marL="285750" lvl="2" indent="0">
              <a:buNone/>
            </a:pPr>
            <a:r>
              <a:rPr lang="id-ID" sz="2400" b="1" dirty="0"/>
              <a:t>Fungsional Requirement</a:t>
            </a:r>
            <a:endParaRPr lang="en-US" sz="2400" dirty="0"/>
          </a:p>
          <a:p>
            <a:pPr lvl="0"/>
            <a:r>
              <a:rPr lang="id-ID" sz="2400" dirty="0"/>
              <a:t>Sistem dapat menampilkan informasi mengenai Pembukuan (Pengeluaran dan Pemasukan)</a:t>
            </a:r>
            <a:endParaRPr lang="en-US" sz="2400" dirty="0"/>
          </a:p>
          <a:p>
            <a:pPr lvl="0"/>
            <a:r>
              <a:rPr lang="id-ID" sz="2400" dirty="0"/>
              <a:t>Admin bisa menambahkan data di dalam sistem</a:t>
            </a:r>
            <a:endParaRPr lang="en-US" sz="2400" dirty="0"/>
          </a:p>
          <a:p>
            <a:pPr lvl="0"/>
            <a:r>
              <a:rPr lang="id-ID" sz="2400" dirty="0"/>
              <a:t>Admin bisa mengubah data di dalam sistem</a:t>
            </a:r>
            <a:endParaRPr lang="en-US" sz="2400" dirty="0"/>
          </a:p>
          <a:p>
            <a:pPr lvl="0"/>
            <a:r>
              <a:rPr lang="id-ID" sz="2400" dirty="0"/>
              <a:t>Admin bisa menghapus data di dalam sistem</a:t>
            </a:r>
            <a:endParaRPr lang="en-US" sz="2400" dirty="0"/>
          </a:p>
          <a:p>
            <a:pPr lvl="0"/>
            <a:r>
              <a:rPr lang="id-ID" sz="2400" dirty="0"/>
              <a:t>Admin bisa melihat Pembukuan</a:t>
            </a:r>
            <a:endParaRPr lang="en-US" sz="2400" dirty="0"/>
          </a:p>
          <a:p>
            <a:pPr lvl="0"/>
            <a:r>
              <a:rPr lang="id-ID" sz="2400" dirty="0"/>
              <a:t>Karyawan bisa memilih Paket Barang yang hendak dibeli</a:t>
            </a:r>
            <a:endParaRPr lang="en-US" sz="2400" dirty="0"/>
          </a:p>
          <a:p>
            <a:pPr marL="0" indent="0">
              <a:buNone/>
            </a:pPr>
            <a:endParaRPr lang="en-US" sz="2400" dirty="0"/>
          </a:p>
        </p:txBody>
      </p:sp>
    </p:spTree>
    <p:extLst>
      <p:ext uri="{BB962C8B-B14F-4D97-AF65-F5344CB8AC3E}">
        <p14:creationId xmlns:p14="http://schemas.microsoft.com/office/powerpoint/2010/main" val="19000029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lvl="2" indent="0">
              <a:buNone/>
            </a:pPr>
            <a:r>
              <a:rPr lang="id-ID" sz="2400" b="1" dirty="0" smtClean="0"/>
              <a:t>Non Fungsional Requirement</a:t>
            </a:r>
            <a:endParaRPr lang="en-US" sz="2400" dirty="0" smtClean="0"/>
          </a:p>
          <a:p>
            <a:pPr lvl="0"/>
            <a:r>
              <a:rPr lang="id-ID" sz="2400" dirty="0" smtClean="0"/>
              <a:t>Sistem disajikan dalam Bahasa Indonesia</a:t>
            </a:r>
            <a:endParaRPr lang="en-US" sz="2400" dirty="0" smtClean="0"/>
          </a:p>
          <a:p>
            <a:pPr lvl="0"/>
            <a:r>
              <a:rPr lang="id-ID" sz="2400" dirty="0" smtClean="0"/>
              <a:t>Sistem selalu responsive</a:t>
            </a:r>
            <a:endParaRPr lang="en-US" sz="2400" dirty="0" smtClean="0"/>
          </a:p>
          <a:p>
            <a:pPr lvl="0"/>
            <a:r>
              <a:rPr lang="id-ID" sz="2400" dirty="0" smtClean="0"/>
              <a:t>Sistem menggunakan bahasa Java</a:t>
            </a:r>
            <a:endParaRPr lang="en-US" sz="2400" dirty="0" smtClean="0"/>
          </a:p>
          <a:p>
            <a:pPr lvl="0"/>
            <a:r>
              <a:rPr lang="id-ID" sz="2400" dirty="0" smtClean="0"/>
              <a:t>Hanya admin yang bisa menghapus, menambah, dan mengedit data</a:t>
            </a:r>
            <a:endParaRPr lang="en-US" sz="2400" dirty="0" smtClean="0"/>
          </a:p>
          <a:p>
            <a:pPr lvl="0"/>
            <a:r>
              <a:rPr lang="id-ID" sz="2400" dirty="0" smtClean="0"/>
              <a:t>Hanya karyawan yang terdaftar yang dapat mengambil Paket</a:t>
            </a:r>
            <a:endParaRPr lang="en-US" sz="2400" dirty="0" smtClean="0"/>
          </a:p>
          <a:p>
            <a:pPr lvl="0"/>
            <a:r>
              <a:rPr lang="id-ID" sz="2400" dirty="0" smtClean="0"/>
              <a:t>Paket yang sudah terambil tidak bisa di ambil oleh karyawan yang lain</a:t>
            </a:r>
            <a:endParaRPr lang="en-US" sz="2400" dirty="0" smtClean="0"/>
          </a:p>
          <a:p>
            <a:pPr marL="0" indent="0">
              <a:buNone/>
            </a:pPr>
            <a:endParaRPr lang="en-US" sz="2400" dirty="0"/>
          </a:p>
        </p:txBody>
      </p:sp>
    </p:spTree>
    <p:extLst>
      <p:ext uri="{BB962C8B-B14F-4D97-AF65-F5344CB8AC3E}">
        <p14:creationId xmlns:p14="http://schemas.microsoft.com/office/powerpoint/2010/main" val="7217834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576"/>
            <a:ext cx="10515600" cy="577850"/>
          </a:xfrm>
        </p:spPr>
        <p:txBody>
          <a:bodyPr>
            <a:normAutofit fontScale="90000"/>
          </a:bodyPr>
          <a:lstStyle/>
          <a:p>
            <a:r>
              <a:rPr lang="en-US" b="1" dirty="0" smtClean="0"/>
              <a:t>USECASE</a:t>
            </a:r>
            <a:r>
              <a:rPr lang="id-ID" b="1" dirty="0" smtClean="0"/>
              <a:t> </a:t>
            </a:r>
            <a:r>
              <a:rPr lang="id-ID" b="1" dirty="0"/>
              <a:t>DIAGRAM</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832" y="1114426"/>
            <a:ext cx="8159260" cy="5084151"/>
          </a:xfrm>
        </p:spPr>
      </p:pic>
    </p:spTree>
    <p:extLst>
      <p:ext uri="{BB962C8B-B14F-4D97-AF65-F5344CB8AC3E}">
        <p14:creationId xmlns:p14="http://schemas.microsoft.com/office/powerpoint/2010/main" val="5187131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576"/>
            <a:ext cx="10515600" cy="577850"/>
          </a:xfrm>
        </p:spPr>
        <p:txBody>
          <a:bodyPr>
            <a:normAutofit fontScale="90000"/>
          </a:bodyPr>
          <a:lstStyle/>
          <a:p>
            <a:r>
              <a:rPr lang="id-ID" b="1" dirty="0"/>
              <a:t>ACTIVITY DIAGRAM</a:t>
            </a:r>
            <a:r>
              <a:rPr lang="en-US" dirty="0"/>
              <a:t/>
            </a:r>
            <a:br>
              <a:rPr lang="en-US" dirty="0"/>
            </a:br>
            <a:endParaRPr lang="en-US" dirty="0"/>
          </a:p>
        </p:txBody>
      </p:sp>
      <p:sp>
        <p:nvSpPr>
          <p:cNvPr id="6" name="Rectangle 5"/>
          <p:cNvSpPr/>
          <p:nvPr/>
        </p:nvSpPr>
        <p:spPr>
          <a:xfrm>
            <a:off x="984738" y="1114426"/>
            <a:ext cx="2927838" cy="369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Proses </a:t>
            </a:r>
            <a:r>
              <a:rPr lang="en-US" dirty="0" err="1" smtClean="0"/>
              <a:t>bisnis</a:t>
            </a:r>
            <a:r>
              <a:rPr lang="en-US" dirty="0" smtClean="0"/>
              <a:t> </a:t>
            </a:r>
            <a:r>
              <a:rPr lang="en-US" dirty="0" err="1" smtClean="0"/>
              <a:t>sesudah</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7300" y="1573822"/>
            <a:ext cx="9275885" cy="4941277"/>
          </a:xfrm>
        </p:spPr>
      </p:pic>
    </p:spTree>
    <p:extLst>
      <p:ext uri="{BB962C8B-B14F-4D97-AF65-F5344CB8AC3E}">
        <p14:creationId xmlns:p14="http://schemas.microsoft.com/office/powerpoint/2010/main" val="19696417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185</TotalTime>
  <Words>752</Words>
  <Application>Microsoft Office PowerPoint</Application>
  <PresentationFormat>Widescreen</PresentationFormat>
  <Paragraphs>134</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Algerian</vt:lpstr>
      <vt:lpstr>Arial</vt:lpstr>
      <vt:lpstr>Corbel</vt:lpstr>
      <vt:lpstr>Wingdings 3</vt:lpstr>
      <vt:lpstr>Depth</vt:lpstr>
      <vt:lpstr>KELOMPOK 8</vt:lpstr>
      <vt:lpstr>Deskripsi Proyek</vt:lpstr>
      <vt:lpstr>PowerPoint Presentation</vt:lpstr>
      <vt:lpstr>PowerPoint Presentation</vt:lpstr>
      <vt:lpstr>PowerPoint Presentation</vt:lpstr>
      <vt:lpstr>Function dan Non Functional Requirement</vt:lpstr>
      <vt:lpstr>PowerPoint Presentation</vt:lpstr>
      <vt:lpstr>USECASE DIAGRAM </vt:lpstr>
      <vt:lpstr>ACTIVITY DIAGRAM </vt:lpstr>
      <vt:lpstr>PowerPoint Presentation</vt:lpstr>
      <vt:lpstr>CLASS DIAGRAM </vt:lpstr>
      <vt:lpstr>PowerPoint Presentation</vt:lpstr>
      <vt:lpstr>1. Admin - tambah barang</vt:lpstr>
      <vt:lpstr>c. Activity diagram</vt:lpstr>
      <vt:lpstr>2. Admin - hapus barang</vt:lpstr>
      <vt:lpstr>c. Activity diagram</vt:lpstr>
      <vt:lpstr>3. Admin – Edit barang</vt:lpstr>
      <vt:lpstr>c. Activity diagram</vt:lpstr>
      <vt:lpstr>4. Admin – lihat Pembukuan</vt:lpstr>
      <vt:lpstr>c. Activity diagram</vt:lpstr>
      <vt:lpstr>5. Admin – konfirmasi</vt:lpstr>
      <vt:lpstr>c. Activity diagram</vt:lpstr>
      <vt:lpstr>6. Pegawai – pilih paket</vt:lpstr>
      <vt:lpstr>c. Activity diagram</vt:lpstr>
      <vt:lpstr>7. Pegawai – konfirmasi</vt:lpstr>
      <vt:lpstr>c. Activity diagram</vt:lpstr>
      <vt:lpstr>8. Pegawai – input data penjualan</vt:lpstr>
      <vt:lpstr>c. Activity diagram</vt:lpstr>
      <vt:lpstr>Class Diagram dan Code</vt:lpstr>
      <vt:lpstr>PowerPoint Presentation</vt:lpstr>
      <vt:lpstr>Class Diagram dan Code</vt:lpstr>
      <vt:lpstr>PowerPoint Presentation</vt:lpstr>
      <vt:lpstr>Class Diagram dan Code</vt:lpstr>
      <vt:lpstr>Class Diagram dan Code</vt:lpstr>
      <vt:lpstr>USECASE DESCRIPTION </vt:lpstr>
      <vt:lpstr>PowerPoint Presentation</vt:lpstr>
      <vt:lpstr>PowerPoint Presentation</vt:lpstr>
      <vt:lpstr>PowerPoint Presentation</vt:lpstr>
      <vt:lpstr>SEQUENCE DIAGRAM</vt:lpstr>
      <vt:lpstr>PowerPoint Presentation</vt:lpstr>
      <vt:lpstr>PowerPoint Presentation</vt:lpstr>
      <vt:lpstr>PowerPoint Presentation</vt:lpstr>
      <vt:lpstr>PowerPoint Presentation</vt:lpstr>
      <vt:lpstr>DATA DESIGN DAN TABEL DICTIONARY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8</dc:title>
  <dc:creator>Cahya Hezak</dc:creator>
  <cp:lastModifiedBy>Cahya Hezak</cp:lastModifiedBy>
  <cp:revision>28</cp:revision>
  <dcterms:created xsi:type="dcterms:W3CDTF">2017-05-16T22:15:43Z</dcterms:created>
  <dcterms:modified xsi:type="dcterms:W3CDTF">2017-06-10T18:13:50Z</dcterms:modified>
</cp:coreProperties>
</file>