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311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2" r:id="rId15"/>
    <p:sldId id="341" r:id="rId16"/>
    <p:sldId id="343" r:id="rId17"/>
    <p:sldId id="344" r:id="rId18"/>
    <p:sldId id="345" r:id="rId19"/>
    <p:sldId id="346" r:id="rId20"/>
    <p:sldId id="34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赵 云飞" initials="赵" lastIdx="3" clrIdx="0">
    <p:extLst>
      <p:ext uri="{19B8F6BF-5375-455C-9EA6-DF929625EA0E}">
        <p15:presenceInfo xmlns:p15="http://schemas.microsoft.com/office/powerpoint/2012/main" userId="b103389530e093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82803" autoAdjust="0"/>
  </p:normalViewPr>
  <p:slideViewPr>
    <p:cSldViewPr snapToGrid="0">
      <p:cViewPr varScale="1">
        <p:scale>
          <a:sx n="71" d="100"/>
          <a:sy n="71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7881-65B9-486C-B091-B2E998A6293D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DDB-E5B6-44DD-82B2-37418BC2DB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3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2.acl-long.436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第一个一作是 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NatGen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Codit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(Dis)-Similarity of Source Code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的作者之一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b="1" i="0" u="none" strike="noStrike" dirty="0">
              <a:solidFill>
                <a:srgbClr val="446E9B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244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0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134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跨文件上下文包含很多信息，而其中只有小部分与当前目标相关，对每个跨文件实体只保留长度为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的表示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79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450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283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12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734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83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155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00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00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55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93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84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9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16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9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DDB-E5B6-44DD-82B2-37418BC2DBC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96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7B36-B014-48CA-93B4-626D046E8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E47E96-64F1-4F9D-A02A-00CCDCFC5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4C48DE-5E11-4738-8418-26F4E2E6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20AC9-EE29-4FDD-B722-986445E4F472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E8575-8F6C-46E2-AF02-070D0705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C2C50-8E3D-4FA1-968A-22412DE4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9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BEBF3-F183-422A-8222-64973C79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AC19C3-586F-41DA-8861-CBC86810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33617-F6B4-463F-837A-E29BD58A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002-7D17-4C15-894F-A2FE30B6239A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1852DF-99F0-424C-BC98-B19D27D0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8CFB6-B8A4-4B73-89D2-446E8D98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2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EE06CD-FC52-4FB9-B9B8-E7C929F6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90157D-4414-4512-AC25-4554209A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CDB10-993B-4B86-B0EB-DA0F22D8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F17-4E34-4C6A-9A0C-D11D3E568B2D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FF0AD-9C9A-4DB7-B9A0-6D429ED9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B861-53E6-403F-84B8-FF72798A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D5F40-973D-46D9-BE8F-4E3382F9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55A0A1-E4A4-4437-B3BF-8DC0C4AE2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FBE699-248C-44A9-A187-BADDB40D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CA976-CB0E-45C7-BD5E-9601FFAFCEFB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F88D3-C441-4F1F-9F95-6B10F212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AE4CB-AB93-4A4A-9012-87B11CE3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8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7351D-8D4E-49F8-A787-3EE4139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0AE28-F664-4576-8F57-D7B7BE839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1160E-BFFC-42F7-88D5-70F52E22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3650-79DD-4B98-AC38-7F192D96C05A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5BD4D-35E2-42B6-A003-423DD42D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46D82-04D8-4297-BDA7-0FC3BF31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4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BBD4F-1683-4BAD-A106-EE92CB77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0FF06-B10A-4EDE-93CB-94A0789A3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AADF9-751D-40ED-A48F-963AC649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4D280-9AF0-4264-9619-7891FA8A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19CC2-6836-41C6-A8EF-A45DA5AF5EA5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88FF2A-2D2D-48E2-8BCE-98F2F95A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9EEFB0-3E83-4FD7-8CC7-82CB8A01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56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98BE-F887-4B20-8C51-C56EBB4B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BA34A5-775F-46EC-8319-AD3A115A0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C77473-FDE0-4880-8395-78E3F40F9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0D432F-EA90-4E12-AF9D-9EFEEDDD40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7A62C5-5FF5-46DF-8638-78DF0F847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02DAB9-674E-4195-B3D8-142E70A1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93443-A4DD-4EB2-AC9F-7D4468B15D17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C34990-82E9-4739-A409-D99E18E3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A06262-9265-41C5-92DD-CB752011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0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7543B-867F-4445-96A8-0C75DC8AD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81ADF-6B04-4D8E-A56E-281C9F7B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8F0F7-26B1-454F-AB09-23FC9C15EEDD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EAE31-5A7D-4F31-AEFC-F8A0B3A2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473536-0EA4-4A9B-B6DF-7A788B81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36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4A58B-86D9-4D3C-913E-35BBDE2A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073D8-E180-493C-A9D9-7B077AE4ADDF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644FCB-25B1-4A10-871D-07D4043F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4015B4-1CEE-44CF-A4B3-5754C52A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00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8FF9B-283D-4C90-9A7D-0B4F57AB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FA661-FB7F-49AA-86FF-134ED410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94CED-E2EB-42CF-9E12-77C24A56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BBCF4-65D1-4110-9423-9DD4CF64E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717-F4C6-4F0C-AD41-16C49DC0850B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A77E6-2504-4E98-9718-CB2BD71F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9D2295-3EF6-4E1F-9B41-01F6957E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8E43B-D3C8-4B87-83FD-BE085C0E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0F7D0C-2F13-4321-9C4C-B96FA6D48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AE3F95-812E-42BA-A25C-572234DEC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73998D-BABE-40CC-8428-2D190BA6D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54ED-4DD1-4F12-BD67-FAE51748B51E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445CEF-14F8-4505-8756-A872B6A3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88DD12-3DD7-400B-B345-511FD25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3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DBD982-F5C6-4006-BA58-F5C67451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E272C2-2EC6-407A-A76C-B6D76A9F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45727-976F-4527-856B-2E19465FF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63E4-8C15-413A-BC98-41E8087AA3C6}" type="datetime1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9D69D-09EC-45FF-BA0E-E9790C808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E335BF-EFDB-45D6-A3E4-C5ACE8AE5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9586-14D4-4A92-AE8D-2EFA5976A7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47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53B8E3-EF28-4297-A550-DFF12B1EF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775" y="1563241"/>
            <a:ext cx="9346450" cy="124613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4D449A-84AF-4210-888A-BA914D4E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738BDC7-0925-4D2A-B3E0-402CD32124B2}"/>
              </a:ext>
            </a:extLst>
          </p:cNvPr>
          <p:cNvSpPr txBox="1">
            <a:spLocks/>
          </p:cNvSpPr>
          <p:nvPr/>
        </p:nvSpPr>
        <p:spPr>
          <a:xfrm>
            <a:off x="3704263" y="6149662"/>
            <a:ext cx="4783472" cy="57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arXiv: 2212.10007</a:t>
            </a:r>
            <a:endParaRPr lang="zh-CN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C97296-5CF6-22E4-EB04-36FF98148A77}"/>
              </a:ext>
            </a:extLst>
          </p:cNvPr>
          <p:cNvSpPr txBox="1"/>
          <p:nvPr/>
        </p:nvSpPr>
        <p:spPr>
          <a:xfrm>
            <a:off x="9351258" y="635214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3"/>
                </a:solidFill>
              </a:rPr>
              <a:t>2023.2.11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7D07AAF2-6FC4-4BEF-8BFF-DD0DFDD20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22" y="3221937"/>
            <a:ext cx="8573620" cy="1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1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CCFinder: Cross-file Context Finder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D1D5C1-B740-49D6-8359-E455CF94A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1440"/>
                <a:ext cx="10964694" cy="496658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Cross-file Context Retrieval</a:t>
                </a:r>
              </a:p>
              <a:p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extract the </a:t>
                </a:r>
                <a:r>
                  <a:rPr lang="en-US" altLang="zh-CN" sz="24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import</a:t>
                </a:r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statements from the incomplete code file</a:t>
                </a:r>
              </a:p>
              <a:p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locate these imported entities in the project-level context graph</a:t>
                </a:r>
              </a:p>
              <a:p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retrieve their neighbors within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hops</a:t>
                </a:r>
              </a:p>
              <a:p>
                <a:r>
                  <a:rPr lang="en-US" altLang="zh-CN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re-order the nodes in original code order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D1D5C1-B740-49D6-8359-E455CF94A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1440"/>
                <a:ext cx="10964694" cy="4966580"/>
              </a:xfrm>
              <a:blipFill>
                <a:blip r:embed="rId3"/>
                <a:stretch>
                  <a:fillRect l="-890" t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D2B4152-B3ED-DACC-C5D9-E7C17D34E0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17"/>
          <a:stretch/>
        </p:blipFill>
        <p:spPr>
          <a:xfrm>
            <a:off x="296081" y="4043680"/>
            <a:ext cx="11193437" cy="17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CoCoMIC 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CoCoMIC: use a shared decoder-only LM to encode: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in-file code snippet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retrieved-context entities 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at max 128 project entities, each entity contains up to 128 tokens</a:t>
            </a:r>
          </a:p>
          <a:p>
            <a:pPr lvl="1"/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1272BD-A678-AEC0-F6D2-2C153A96F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208" y="1855190"/>
            <a:ext cx="1989902" cy="4264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46D99C-1E94-0B3B-FA55-9D1F0AF05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599" y="2305721"/>
            <a:ext cx="1962424" cy="381053"/>
          </a:xfrm>
          <a:prstGeom prst="rect">
            <a:avLst/>
          </a:prstGeom>
        </p:spPr>
      </p:pic>
      <p:pic>
        <p:nvPicPr>
          <p:cNvPr id="17" name="内容占位符 6" descr="图示&#10;&#10;描述已自动生成">
            <a:extLst>
              <a:ext uri="{FF2B5EF4-FFF2-40B4-BE49-F238E27FC236}">
                <a16:creationId xmlns:a16="http://schemas.microsoft.com/office/drawing/2014/main" id="{1ED8BFC5-F4FB-CC59-DED7-1DD622F533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695" y="3112230"/>
            <a:ext cx="7238609" cy="32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8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CoCoMIC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Encoding cross-file context into a single representation.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Input to model:</a:t>
            </a:r>
          </a:p>
          <a:p>
            <a:pPr marL="0" indent="0">
              <a:buNone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zh-C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locale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: indicates context’s hierarchical relationship as a comment</a:t>
            </a: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[SUM]: a special token to learn the summarization of the entity</a:t>
            </a:r>
          </a:p>
          <a:p>
            <a:pPr lvl="1"/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Takes the hidden state of the last token [SUM]: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62A19A-052F-1317-46DB-D93D5586E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98" y="2433187"/>
            <a:ext cx="5258842" cy="45868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00F238-7A0B-271D-6B5A-6880BA633568}"/>
              </a:ext>
            </a:extLst>
          </p:cNvPr>
          <p:cNvSpPr/>
          <p:nvPr/>
        </p:nvSpPr>
        <p:spPr>
          <a:xfrm>
            <a:off x="9140974" y="2891869"/>
            <a:ext cx="2854960" cy="775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2"/>
                </a:solidFill>
              </a:rPr>
              <a:t># git.list_tags</a:t>
            </a:r>
          </a:p>
          <a:p>
            <a:r>
              <a:rPr lang="en-US" altLang="zh-CN" dirty="0"/>
              <a:t>def list_tags():</a:t>
            </a:r>
          </a:p>
        </p:txBody>
      </p:sp>
      <p:pic>
        <p:nvPicPr>
          <p:cNvPr id="11" name="图片 10" descr="文本, 信件&#10;&#10;描述已自动生成">
            <a:extLst>
              <a:ext uri="{FF2B5EF4-FFF2-40B4-BE49-F238E27FC236}">
                <a16:creationId xmlns:a16="http://schemas.microsoft.com/office/drawing/2014/main" id="{202270DB-1E56-1D97-340D-E02C2E342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97" y="4824330"/>
            <a:ext cx="398200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23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CoCoMIC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Modeling In-file and Cross-file Context for Code Completion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in-file context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cross-file context</a:t>
            </a:r>
          </a:p>
          <a:p>
            <a:pPr marL="457200" lvl="1" indent="0">
              <a:buNone/>
            </a:pP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Joint attention to In-file and Cross-file Context</a:t>
            </a:r>
          </a:p>
          <a:p>
            <a:pPr marL="0" indent="0">
              <a:buNone/>
            </a:pPr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2AC6D1-F37B-6209-965D-224BFFEC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419" y="1896905"/>
            <a:ext cx="5345181" cy="400037"/>
          </a:xfrm>
          <a:prstGeom prst="rect">
            <a:avLst/>
          </a:prstGeom>
        </p:spPr>
      </p:pic>
      <p:pic>
        <p:nvPicPr>
          <p:cNvPr id="10" name="图片 9" descr="文本, 信件&#10;&#10;描述已自动生成">
            <a:extLst>
              <a:ext uri="{FF2B5EF4-FFF2-40B4-BE49-F238E27FC236}">
                <a16:creationId xmlns:a16="http://schemas.microsoft.com/office/drawing/2014/main" id="{6D2AA3D8-7D6B-717E-C751-E4F6C25DFD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91" b="10125"/>
          <a:stretch/>
        </p:blipFill>
        <p:spPr>
          <a:xfrm>
            <a:off x="3465484" y="2358639"/>
            <a:ext cx="3764752" cy="348781"/>
          </a:xfrm>
          <a:prstGeom prst="rect">
            <a:avLst/>
          </a:prstGeom>
        </p:spPr>
      </p:pic>
      <p:pic>
        <p:nvPicPr>
          <p:cNvPr id="15" name="图片 14" descr="文本, 信件&#10;&#10;描述已自动生成">
            <a:extLst>
              <a:ext uri="{FF2B5EF4-FFF2-40B4-BE49-F238E27FC236}">
                <a16:creationId xmlns:a16="http://schemas.microsoft.com/office/drawing/2014/main" id="{78E5B424-94B3-AAA0-6D82-8DFD1206C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82" y="4389814"/>
            <a:ext cx="4606604" cy="919968"/>
          </a:xfrm>
          <a:prstGeom prst="rect">
            <a:avLst/>
          </a:prstGeom>
        </p:spPr>
      </p:pic>
      <p:pic>
        <p:nvPicPr>
          <p:cNvPr id="17" name="图片 16" descr="文本, 信件&#10;&#10;描述已自动生成">
            <a:extLst>
              <a:ext uri="{FF2B5EF4-FFF2-40B4-BE49-F238E27FC236}">
                <a16:creationId xmlns:a16="http://schemas.microsoft.com/office/drawing/2014/main" id="{912A6660-1553-DF5A-2875-BFBD27C47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009" y="4188154"/>
            <a:ext cx="4606604" cy="18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7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Data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Data Source: </a:t>
            </a:r>
            <a:r>
              <a:rPr lang="it-IT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Python Package Index (PyPI) data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filter out</a:t>
            </a:r>
            <a:r>
              <a:rPr lang="it-IT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 with too few files (&lt;5)</a:t>
            </a:r>
          </a:p>
          <a:p>
            <a:pPr lvl="1"/>
            <a:r>
              <a:rPr lang="it-IT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filter out packages with too large project-context graph (&gt;5k nodes)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ending up with 60,891 packages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Divide the dataset into train, validation, and test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80%, 10%, 10%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split with different sets of packages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only include projects with no leakage as test data (packages like </a:t>
            </a:r>
            <a:r>
              <a:rPr lang="en-US" altLang="zh-C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PingFang SC"/>
              </a:rPr>
              <a:t> 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are widely used)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prompts by cutting the source file at the location where completion requires cross-file contexts for testing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ended up with 15k held-out prompts for evaluation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7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Setup 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CoCoMIC Model: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finetuned CodeGen-350M-Mono</a:t>
            </a: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Task: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statement-level completion</a:t>
            </a: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Baselines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: CodeGen-350M-Mono 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zero-shot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finetune w/o cross-file context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finetune w/ cross-file context, reserve 128 tokens</a:t>
            </a: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Evaluation Metrics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exact match (EM) and BLEU-4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exact match, precision, and recall of identifiers (API usage)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32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内容占位符 6" descr="表格&#10;&#10;描述已自动生成">
            <a:extLst>
              <a:ext uri="{FF2B5EF4-FFF2-40B4-BE49-F238E27FC236}">
                <a16:creationId xmlns:a16="http://schemas.microsoft.com/office/drawing/2014/main" id="{AE46E3D8-70E9-A293-FC77-AAEA7F82A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40" y="1736136"/>
            <a:ext cx="10214720" cy="4247173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5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9525F-0B5F-B85E-3276-F8639043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Locales help CoCoMIC learn better cross-file context</a:t>
            </a:r>
          </a:p>
          <a:p>
            <a:r>
              <a:rPr lang="en-US" altLang="zh-CN" sz="2400" dirty="0"/>
              <a:t>MTL:</a:t>
            </a:r>
            <a:r>
              <a:rPr lang="zh-CN" altLang="en-US" sz="2400" dirty="0"/>
              <a:t> </a:t>
            </a:r>
            <a:r>
              <a:rPr lang="en-US" altLang="zh-CN" sz="2400" dirty="0"/>
              <a:t>train the model with an auxiliary edge prediction task among cross-file entities. (97.2% accuracy)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pic>
        <p:nvPicPr>
          <p:cNvPr id="13" name="图片 12" descr="表格&#10;&#10;描述已自动生成">
            <a:extLst>
              <a:ext uri="{FF2B5EF4-FFF2-40B4-BE49-F238E27FC236}">
                <a16:creationId xmlns:a16="http://schemas.microsoft.com/office/drawing/2014/main" id="{C97421DB-66E5-6420-272C-E081CB79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2738613"/>
            <a:ext cx="529663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5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9525F-0B5F-B85E-3276-F8639043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[SUM] token effectively summarizes cross-file contexts and significantly outperforms the mean pooling strategy</a:t>
            </a:r>
            <a:r>
              <a:rPr lang="en-US" altLang="zh-CN" dirty="0"/>
              <a:t>	</a:t>
            </a:r>
          </a:p>
          <a:p>
            <a:endParaRPr lang="zh-CN" altLang="en-US" dirty="0"/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7E808051-05E7-F9FA-5FAF-76140B2C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680" y="2659510"/>
            <a:ext cx="5296639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6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9525F-0B5F-B85E-3276-F8639043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Does CCFinder Retrieve Relevant Cross-file Context?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while CCFinder increases identifier recall by 37.11%, only a 3.81% improvement in predict identifier recall of CoCoMIC</a:t>
            </a:r>
          </a:p>
          <a:p>
            <a:endParaRPr lang="zh-CN" altLang="en-US" dirty="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F2B9CAF2-F24F-C556-7C70-E9DF5B0C9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92" y="2269672"/>
            <a:ext cx="5674615" cy="215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A0D7482E-008E-5D58-FD83-D0B9ABB4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372"/>
            <a:ext cx="10515600" cy="62648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Abstract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1201400" cy="4693195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Motivation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: Code LMs complete code conditioned only on the contents within the file, ignore the rich semantics in other files within the same project</a:t>
            </a: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: Locates and retrieves the most relevant cross-file context. Learn the in-file and cross-file context jointly</a:t>
            </a:r>
          </a:p>
          <a:p>
            <a:r>
              <a:rPr lang="en-US" altLang="zh-C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Experiments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: Improves the existing code LM with a 19.30% relative increase in exact match and a 15.41% relative increase in identifier matching for code completion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C1780D-7508-8B5B-C237-8093FB7FBFE8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57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69525F-0B5F-B85E-3276-F8639043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/>
          <a:lstStyle/>
          <a:p>
            <a:r>
              <a:rPr lang="en-US" altLang="zh-CN" sz="2400" dirty="0"/>
              <a:t>Bring the cross-file context into the view of the model</a:t>
            </a:r>
          </a:p>
          <a:p>
            <a:r>
              <a:rPr lang="en-US" altLang="zh-CN" sz="2400" dirty="0"/>
              <a:t>Compress the representation of cross-file entries to extract key information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While CCFinder increases identifier recall by 37.11%, only a 3.81% improvement in predict identifier recall of </a:t>
            </a:r>
            <a:r>
              <a:rPr lang="en-US" altLang="zh-CN" sz="2400" dirty="0" err="1"/>
              <a:t>CoCoMIC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9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Modular programming divides the complex software functionality into several independent components (e.g., files, classes, and functions)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Developing under the modular programming paradigm requires knowledge from the current file and the whole project (</a:t>
            </a: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cross-file context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Code LMs only considers </a:t>
            </a: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in-file context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and lacks visibility to various significant references for code completion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generating hallucinated class member functions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function calls with unexpected arguments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39D2CFB-7CC1-5885-997C-8657F1724917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9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Problem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Code LMs only considers </a:t>
            </a: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in-file context </a:t>
            </a: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and lacks visibility to various significant references for code completion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BF15543C-CB35-6FB1-C9ED-8C78DFD22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51" y="2590800"/>
            <a:ext cx="5808498" cy="318742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F7D339-7B83-D8DD-D127-314A29545F1F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7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Challenges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How to identify the most relevant and useful cross-file context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project could be of varied sizes and always defines its individual and complex hierarchy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How to aggregating the information from the in-file and cross-file contexts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in-file and cross-file contexts represent distinct types of contextual information</a:t>
            </a:r>
          </a:p>
          <a:p>
            <a:pPr lvl="1"/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model’s input length is limited</a:t>
            </a:r>
          </a:p>
          <a:p>
            <a:pPr lvl="1"/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2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CCFinder: Cross-file Context Finder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Builds a project context graph + Retrieve the neighbors as the cross-file context</a:t>
            </a:r>
          </a:p>
          <a:p>
            <a:endParaRPr lang="en-US" altLang="zh-C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98C7330-5953-2B47-64CC-47D4F178F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78" y="2026010"/>
            <a:ext cx="9889244" cy="385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CCFinder: Cross-file Context Finder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Project-level Context Graph: Entities &amp; Relations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Project Entities: files, global variables, classes, functions</a:t>
            </a:r>
          </a:p>
          <a:p>
            <a:pPr lvl="1"/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file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: file names and file docstrings</a:t>
            </a:r>
          </a:p>
          <a:p>
            <a:pPr lvl="1"/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global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: variable names and their values</a:t>
            </a:r>
          </a:p>
          <a:p>
            <a:pPr lvl="1"/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class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: class signatures, docstrings, and fields</a:t>
            </a:r>
          </a:p>
          <a:p>
            <a:pPr lvl="1"/>
            <a:r>
              <a:rPr lang="en-US" altLang="zh-C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>
              <a:rPr lang="en-US" altLang="zh-CN" sz="2000" dirty="0">
                <a:latin typeface="Segoe UI" panose="020B0502040204020203" pitchFamily="34" charset="0"/>
                <a:cs typeface="Segoe UI" panose="020B0502040204020203" pitchFamily="34" charset="0"/>
              </a:rPr>
              <a:t>: function signatures, docstrings, and bodies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4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CCFinder: Cross-file Context Finder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Project-level Context Graph: Entities &amp; Relations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Entity Relations: intra-file, inter-file</a:t>
            </a:r>
            <a:endParaRPr lang="en-US" altLang="zh-C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2544481C-E86B-738F-6132-D553102FF8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69" y="2252178"/>
            <a:ext cx="6166355" cy="407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20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39BA6-7997-4D55-9C2A-E78DEAE1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979"/>
            <a:ext cx="10515600" cy="67482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CCFinder: Cross-file Context Finder</a:t>
            </a:r>
            <a:endParaRPr lang="zh-CN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1D5C1-B740-49D6-8359-E455CF94A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964694" cy="4966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Build Project-level Context Graph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root node for the project and connect it with all file nodes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each file node builds its own sub-graph from top to down</a:t>
            </a:r>
          </a:p>
          <a:p>
            <a:r>
              <a:rPr lang="en-US" altLang="zh-CN" sz="2400" dirty="0">
                <a:latin typeface="Segoe UI" panose="020B0502040204020203" pitchFamily="34" charset="0"/>
                <a:cs typeface="Segoe UI" panose="020B0502040204020203" pitchFamily="34" charset="0"/>
              </a:rPr>
              <a:t>build edges between files according to the import statement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01A21-D590-4573-B369-A58D9E90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9586-14D4-4A92-AE8D-2EFA5976A74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C00585-2B53-643B-FFAB-B69288385C2E}"/>
              </a:ext>
            </a:extLst>
          </p:cNvPr>
          <p:cNvSpPr txBox="1"/>
          <p:nvPr/>
        </p:nvSpPr>
        <p:spPr>
          <a:xfrm>
            <a:off x="2991098" y="6352143"/>
            <a:ext cx="8061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CoCoMIC: Code Completion By Jointly Modeling In-file and Cross-file Context</a:t>
            </a:r>
            <a:endParaRPr lang="zh-CN" altLang="en-US" dirty="0">
              <a:solidFill>
                <a:schemeClr val="accent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5ECE331-6A8A-E452-CF1C-B5A2FBA599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" t="9388" r="-856" b="49724"/>
          <a:stretch/>
        </p:blipFill>
        <p:spPr>
          <a:xfrm>
            <a:off x="1258680" y="3844730"/>
            <a:ext cx="979424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43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13091</TotalTime>
  <Words>1074</Words>
  <Application>Microsoft Office PowerPoint</Application>
  <PresentationFormat>宽屏</PresentationFormat>
  <Paragraphs>175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-apple-system</vt:lpstr>
      <vt:lpstr>PingFang SC</vt:lpstr>
      <vt:lpstr>等线</vt:lpstr>
      <vt:lpstr>等线 Light</vt:lpstr>
      <vt:lpstr>Arial</vt:lpstr>
      <vt:lpstr>Cambria Math</vt:lpstr>
      <vt:lpstr>Segoe UI</vt:lpstr>
      <vt:lpstr>Office 主题​​</vt:lpstr>
      <vt:lpstr>CoCoMIC: Code Completion By Jointly Modeling In-file and Cross-file Context</vt:lpstr>
      <vt:lpstr>Abstract</vt:lpstr>
      <vt:lpstr>Problem</vt:lpstr>
      <vt:lpstr>Problem</vt:lpstr>
      <vt:lpstr>Challenges</vt:lpstr>
      <vt:lpstr>CCFinder: Cross-file Context Finder</vt:lpstr>
      <vt:lpstr>CCFinder: Cross-file Context Finder</vt:lpstr>
      <vt:lpstr>CCFinder: Cross-file Context Finder</vt:lpstr>
      <vt:lpstr>CCFinder: Cross-file Context Finder</vt:lpstr>
      <vt:lpstr>CCFinder: Cross-file Context Finder</vt:lpstr>
      <vt:lpstr>CoCoMIC </vt:lpstr>
      <vt:lpstr>CoCoMIC</vt:lpstr>
      <vt:lpstr>CoCoMIC</vt:lpstr>
      <vt:lpstr>Experiment Data</vt:lpstr>
      <vt:lpstr>Experiment Setup </vt:lpstr>
      <vt:lpstr>Results</vt:lpstr>
      <vt:lpstr>Analysis</vt:lpstr>
      <vt:lpstr>Analysis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SEEK: Segmented Embedding of Knowledge Graphs</dc:title>
  <dc:creator>赵 云飞</dc:creator>
  <cp:lastModifiedBy>赵 云飞</cp:lastModifiedBy>
  <cp:revision>1361</cp:revision>
  <dcterms:created xsi:type="dcterms:W3CDTF">2020-08-09T12:19:13Z</dcterms:created>
  <dcterms:modified xsi:type="dcterms:W3CDTF">2023-02-13T09:01:03Z</dcterms:modified>
</cp:coreProperties>
</file>