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</Relationships>
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</Relationships>
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2" name="Shape 1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Regular languages is the smallest class of formal languages</a:t>
            </a:r>
            <a:r>
              <a:rPr>
                <a:solidFill>
                  <a:srgbClr val="FF0000"/>
                </a:solidFill>
              </a:rPr>
              <a:t> </a:t>
            </a:r>
            <a:r>
              <a:t>in Chomsky hierarchy. </a:t>
            </a:r>
            <a:r>
              <a:t>乔姆斯基</a:t>
            </a:r>
          </a:p>
          <a:p>
            <a:pPr/>
            <a:r>
              <a:t>A -&gt; aB, A -&gt; a </a:t>
            </a:r>
            <a:r>
              <a:t>右线性</a:t>
            </a:r>
          </a:p>
          <a:p>
            <a:pPr/>
            <a:r>
              <a:t>A -&gt; Ba, A -&gt; a </a:t>
            </a:r>
            <a:r>
              <a:t>左线性</a:t>
            </a:r>
          </a:p>
          <a:p>
            <a:pPr/>
            <a:r>
              <a:t>3</a:t>
            </a:r>
            <a:r>
              <a:t>型文法，正则文法，</a:t>
            </a:r>
            <a:r>
              <a:t>DFA</a:t>
            </a:r>
          </a:p>
          <a:p>
            <a:pPr/>
            <a:r>
              <a:t>2</a:t>
            </a:r>
            <a:r>
              <a:t>型文法，上下文无关文法，下推自动机</a:t>
            </a:r>
          </a:p>
          <a:p>
            <a:pPr/>
            <a:r>
              <a:t>1</a:t>
            </a:r>
            <a:r>
              <a:t>型文法，上下文有关文法，线性有界自动机</a:t>
            </a:r>
          </a:p>
          <a:p>
            <a:pPr/>
            <a:r>
              <a:t>0</a:t>
            </a:r>
            <a:r>
              <a:t>型文法，无限制文法，图灵机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8" name="Shape 2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Apply the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^∗</a:t>
            </a:r>
            <a:r>
              <a:t> </a:t>
            </a:r>
            <a:r>
              <a:t>algorithm as a learner and the RNN as an oracle.</a:t>
            </a:r>
          </a:p>
          <a:p>
            <a:pPr/>
            <a:r>
              <a:t>Exactly equivalent DFA =&gt; observably equivalent DFA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Exact learning: concepts (set of instances) are learned precisely from a minimally adequate teacher – an oracle capable to answering queries.</a:t>
            </a:r>
          </a:p>
          <a:p>
            <a:pPr lvl="1" indent="457200"/>
            <a:r>
              <a:t>Membership query – to label a given instance.</a:t>
            </a:r>
          </a:p>
          <a:p>
            <a:pPr lvl="1" indent="457200"/>
            <a:r>
              <a:t>Equivalence query – to state whether a given hypothesis (set of instances) is equal to the concept held by the teacher. If not, return a counterexample.</a:t>
            </a:r>
          </a:p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1" name="Shape 2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Given an RNN acceptor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t> </a:t>
            </a:r>
            <a:r>
              <a:t>trained over a finite alphabet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Σ</a:t>
            </a:r>
            <a:r>
              <a:t>, and a DFA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t> </a:t>
            </a:r>
            <a:r>
              <a:t>over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Σ</a:t>
            </a:r>
            <a:r>
              <a:t>, determine whether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t> </a:t>
            </a:r>
            <a:r>
              <a:t>and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t> </a:t>
            </a:r>
            <a:r>
              <a:t>are equivalent, and return a counterexample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∈Σ^∗</a:t>
            </a:r>
            <a:r>
              <a:t> </a:t>
            </a:r>
            <a:r>
              <a:t>is not.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6" name="Shape 2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Approximate equivalence query – A finite abstraction (retrieved through </a:t>
            </a:r>
            <a:r>
              <a:rPr b="1"/>
              <a:t>random sampling</a:t>
            </a:r>
            <a:r>
              <a:t>) of the RNN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t> </a:t>
            </a:r>
            <a:r>
              <a:t>is applied to answer equivalence queries. The finite abstraction and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t> </a:t>
            </a:r>
            <a:r>
              <a:t>must at least be equivalent to each other. If the two disagree on some sample, find its true classification in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�, and determine whether it’s a counterexample, or to perform a refinement to the abstraction.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1" name="Shape 2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Network abstraction – Given a NN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t> </a:t>
            </a:r>
            <a:r>
              <a:t>with state space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t> </a:t>
            </a:r>
            <a:r>
              <a:t>and alphabet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Σ</a:t>
            </a:r>
            <a:r>
              <a:t>, and a partitioning function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:�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→�</a:t>
            </a:r>
            <a:r>
              <a:t>�, a DFA can be extracted by regarding every state is a partition from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�, and the state transitions and classifications are defined by a single sample from each partition.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6" name="Shape 2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proposed DFA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t> </a:t>
            </a:r>
            <a:r>
              <a:t>and the abstraction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^(�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,�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t> </a:t>
            </a:r>
            <a:r>
              <a:t>will converge, which means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and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^(�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,�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t> are equivalent, (which does not guarantee that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and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are equivalent,) after sufficient refinements.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0" name="Shape 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Every counterexample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is inherently true (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_�</a:t>
            </a:r>
            <a:r>
              <a:t>�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(�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)≠�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_�</a:t>
            </a:r>
            <a:r>
              <a:t>�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(�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t>).</a:t>
            </a:r>
          </a:p>
          <a:p>
            <a:pPr/>
            <a:r>
              <a:t>Property 1. Every separate state in the final extracted DFA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is justified by concrete input to the RNN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�.</a:t>
            </a:r>
          </a:p>
          <a:p>
            <a:pPr/>
            <a:r>
              <a:t>Property 2. Every refinement to the partitioning function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is justified by concrete input to the RNN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457200"/>
            <a:r>
              <a:t>Abstract classification conflicts – A(n) Acc/Rej A-state is associated with a(n) Rej/Acc L-state.</a:t>
            </a:r>
          </a:p>
          <a:p>
            <a:pPr lvl="2" indent="914400"/>
            <a:r>
              <a:t>The classification of an A-state is determined by the R-state when it was first reached. It covers all abstract classification conflicts.</a:t>
            </a:r>
          </a:p>
          <a:p>
            <a:pPr lvl="1" indent="457200"/>
            <a:r>
              <a:t>Clustering conflicts – An A-state is associated with 2 different L-states.</a:t>
            </a:r>
          </a:p>
          <a:p>
            <a:pPr lvl="1" indent="457200"/>
            <a:r>
              <a:t>Classification conflicts – Classification of each R-state is not identical to that of the L-state, during parallel traversal.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9" name="Shape 3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classification of an A-state is determined by the R-state when it was first reached. It covers all abstract classification conflicts.</a:t>
            </a:r>
          </a:p>
          <a:p>
            <a:pPr/>
          </a:p>
          <a:p>
            <a:pPr/>
            <a:r>
              <a:t>Refinement – The parallel exploration associates an A-state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∈�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_(�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,�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t> </a:t>
            </a:r>
            <a:r>
              <a:t>with an L-state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_2</a:t>
            </a:r>
            <a:r>
              <a:t>, after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t> </a:t>
            </a:r>
            <a:r>
              <a:t>has already been associated with an L-state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_1≠�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_2</a:t>
            </a:r>
            <a:r>
              <a:t>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4" name="Shape 3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Refinement –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:�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,ℎ,�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→�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′</a:t>
            </a:r>
            <a:r>
              <a:t>, where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:�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→�</a:t>
            </a:r>
            <a:r>
              <a:t>�</a:t>
            </a:r>
            <a:r>
              <a:t> </a:t>
            </a:r>
            <a:r>
              <a:t>is a partitioning</a:t>
            </a:r>
            <a:r>
              <a:t> </a:t>
            </a:r>
            <a:r>
              <a:t>on the R-state space,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ℎ</a:t>
            </a:r>
            <a:r>
              <a:t> </a:t>
            </a:r>
            <a:r>
              <a:t>is an RNN-state, and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⊂�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/{ℎ}</a:t>
            </a:r>
            <a:r>
              <a:t> </a:t>
            </a:r>
            <a:r>
              <a:t>is a set of R-states, and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′</a:t>
            </a:r>
            <a:r>
              <a:t> satisfies</a:t>
            </a:r>
          </a:p>
          <a:p>
            <a:pPr lvl="1" indent="457200"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t>∀ℎ_1∈�</a:t>
            </a:r>
            <a:r>
              <a:t>�</a:t>
            </a:r>
            <a:r>
              <a:t>, �</a:t>
            </a:r>
            <a:r>
              <a:t>�</a:t>
            </a:r>
            <a:r>
              <a:t>^′ (ℎ)≠�</a:t>
            </a:r>
            <a:r>
              <a:t>�</a:t>
            </a:r>
            <a:r>
              <a:t>^′ (ℎ_1 )</a:t>
            </a:r>
          </a:p>
          <a:p>
            <a:pPr lvl="1" indent="457200"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t>∀ℎ_1,ℎ_2∈�</a:t>
            </a:r>
            <a:r>
              <a:t>�</a:t>
            </a:r>
            <a:r>
              <a:t>, �</a:t>
            </a:r>
            <a:r>
              <a:t>�</a:t>
            </a:r>
            <a:r>
              <a:t>(ℎ_1 )≠�</a:t>
            </a:r>
            <a:r>
              <a:t>�</a:t>
            </a:r>
            <a:r>
              <a:t>(ℎ_2 )⇒�</a:t>
            </a:r>
            <a:r>
              <a:t>�</a:t>
            </a:r>
            <a:r>
              <a:t>^′ (ℎ_1 )≠�</a:t>
            </a:r>
            <a:r>
              <a:t>�</a:t>
            </a:r>
            <a:r>
              <a:t>^′ (ℎ_2 )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Grammatical inference problem: inferring grammars from samples of strings of an unknown regular language.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9" name="Shape 3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Initial partitioning – Do no separation at all to keep the abstraction as small as possible.</a:t>
            </a:r>
          </a:p>
          <a:p>
            <a:pPr/>
          </a:p>
          <a:p>
            <a:pPr/>
            <a:r>
              <a:t>Support-vector based refinement –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∀ℎ^′∈�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, 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(ℎ^′ )=�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(ℎ)</a:t>
            </a:r>
            <a:r>
              <a:t>. The target is to allocate a region around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ℎ</a:t>
            </a:r>
            <a:r>
              <a:t> </a:t>
            </a:r>
            <a:r>
              <a:t>that is large enough to contain other similar R-states, but separate from R-states such as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ℎ′</a:t>
            </a:r>
            <a:r>
              <a:t>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4" name="Shape 3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Avoid accepting very small but wrong DFA’s</a:t>
            </a:r>
          </a:p>
          <a:p>
            <a:pPr lvl="1" indent="457200"/>
            <a:r>
              <a:t>Use an aggressive approach to generate  a large number of A-states in the first refinement.</a:t>
            </a:r>
          </a:p>
          <a:p>
            <a:pPr lvl="1" indent="457200"/>
            <a:r>
              <a:t>A pair of Acc/Rej sequences are provided to the teacher as potential counterexamples to be considered at every equivalence query.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8" name="Shape 3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 RNNs for 7 grammars in Tomita grammars.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7" name="Shape 3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^∗</a:t>
            </a:r>
            <a:r>
              <a:t> </a:t>
            </a:r>
            <a:r>
              <a:t>algorithm is able to find small and accurate DFA’s representing a given RNN, when such DFA’s are really available.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7" name="Shape 3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457200"/>
            <a:r>
              <a:t>Extraction on complicated networks is extremely slow.</a:t>
            </a:r>
          </a:p>
          <a:p>
            <a:pPr lvl="1" indent="457200"/>
            <a:r>
              <a:t>The number of states of DFA’s extracted from complicated RNN is large.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457200"/>
            <a:r>
              <a:t>[1]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1^∗</a:t>
            </a:r>
          </a:p>
          <a:p>
            <a:pPr lvl="1" indent="457200"/>
            <a:r>
              <a:t>[2]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(10)^∗</a:t>
            </a:r>
          </a:p>
          <a:p>
            <a:pPr lvl="1" indent="457200"/>
            <a:r>
              <a:t>[3] all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without containing an odd number of consecutive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t>’s after an odd number of consecutive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t>’s</a:t>
            </a:r>
          </a:p>
          <a:p>
            <a:pPr lvl="1" indent="457200"/>
            <a:r>
              <a:t>[4] all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without containing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000</a:t>
            </a:r>
          </a:p>
          <a:p>
            <a:pPr lvl="1" indent="457200"/>
            <a:r>
              <a:t>[5] all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for which the number of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t>’s and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t>’s are even</a:t>
            </a:r>
          </a:p>
          <a:p>
            <a:pPr lvl="1" indent="457200"/>
            <a:r>
              <a:t>[6] all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that the difference between the numbers of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t>’s and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t>’s is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3�</a:t>
            </a:r>
            <a:r>
              <a:t>� </a:t>
            </a:r>
          </a:p>
          <a:p>
            <a:pPr lvl="1" indent="457200"/>
            <a:r>
              <a:t>[7]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0^∗ 1^∗ 0^∗ 1^∗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RNN can be regarded as a deterministic infinite-state automaton.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hidden states tend to cluster.</a:t>
            </a:r>
          </a:p>
          <a:p>
            <a:pPr/>
            <a:r>
              <a:t>The hypothesis is that the collections of the clusters correspond to the states of the DFA the network has learned.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simple solution, where correctness is not guaranteed.</a:t>
            </a:r>
          </a:p>
          <a:p>
            <a:pPr lvl="1" indent="457200"/>
            <a:r>
              <a:t>Divide the output of each cell (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in total) into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 intervals of equal size.</a:t>
            </a:r>
          </a:p>
          <a:p>
            <a:pPr lvl="1" indent="457200"/>
            <a:r>
              <a:t>Yield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^�</a:t>
            </a:r>
            <a:r>
              <a:t>� partitions in the hidden state space.</a:t>
            </a:r>
          </a:p>
          <a:p>
            <a:pPr lvl="1" indent="457200">
              <a:defRPr>
                <a:latin typeface="Cambria Math"/>
                <a:ea typeface="Cambria Math"/>
                <a:cs typeface="Cambria Math"/>
                <a:sym typeface="Cambria Math"/>
              </a:defRPr>
            </a:pPr>
            <a:r>
              <a:t>�</a:t>
            </a:r>
            <a:r>
              <a:t>�</a:t>
            </a:r>
            <a:r>
              <a:rPr>
                <a:latin typeface="+mn-lt"/>
                <a:ea typeface="+mn-ea"/>
                <a:cs typeface="+mn-cs"/>
                <a:sym typeface="等线"/>
              </a:rPr>
              <a:t> – quantization level</a:t>
            </a:r>
            <a:endParaRPr>
              <a:latin typeface="+mn-lt"/>
              <a:ea typeface="+mn-ea"/>
              <a:cs typeface="+mn-cs"/>
              <a:sym typeface="等线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When a previously visited partition is reached, then only the new transition is defined between the previous and the current partition. Under such circumstances, no new DFA state is created.</a:t>
            </a:r>
          </a:p>
          <a:p>
            <a:pPr/>
            <a:r>
              <a:t>2. Choose the transition which first reached a partition, if there are many different possible transitions.</a:t>
            </a:r>
          </a:p>
          <a:p>
            <a:pPr/>
            <a:r>
              <a:t>3. Create a loop from a partition immediately to the same partition.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DFA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t> </a:t>
            </a:r>
            <a:r>
              <a:t>is consistent if it correctly classifies all strings of the training set</a:t>
            </a:r>
          </a:p>
          <a:p>
            <a:pPr/>
            <a:r>
              <a:t>If several DFAs are extracted with different quantization levels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_�</a:t>
            </a:r>
            <a:r>
              <a:t>�, then one or more of the extracted DFA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_(�</a:t>
            </a:r>
            <a:r>
              <a:t>�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_�</a:t>
            </a:r>
            <a:r>
              <a:t>� </a:t>
            </a:r>
            <a:r>
              <a:rPr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t> may be consistent with the training set.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9" name="Shape 2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Notice, the task in this paper is too easy, leading to many consistent hypotheses. Under other complicated circumstances, there would be fewer or none consistent hypotheses.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3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02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/>
          <p:nvPr>
            <p:ph type="body" sz="quarter" idx="1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/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图片占位符 2"/>
          <p:cNvSpPr/>
          <p:nvPr>
            <p:ph type="pic" sz="half" idx="13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zhang_hz@pku.edu.cn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7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标题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5346"/>
            </a:lvl1pPr>
          </a:lstStyle>
          <a:p>
            <a:pPr/>
            <a:r>
              <a:t>Extracting Deterministic Finite-State Automaton from Recurrent Neural Networks</a:t>
            </a:r>
          </a:p>
        </p:txBody>
      </p:sp>
      <p:sp>
        <p:nvSpPr>
          <p:cNvPr id="113" name="副标题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Zhang Huangzhao</a:t>
            </a:r>
          </a:p>
          <a:p>
            <a:pPr/>
            <a:r>
              <a:t>Yuan Pei College</a:t>
            </a:r>
          </a:p>
          <a:p>
            <a:pP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zhang_hz@pku.edu.cn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RNN vs. DFA (2)</a:t>
            </a:r>
          </a:p>
        </p:txBody>
      </p:sp>
      <p:sp>
        <p:nvSpPr>
          <p:cNvPr id="149" name="内容占位符 2"/>
          <p:cNvSpPr txBox="1"/>
          <p:nvPr>
            <p:ph type="body" sz="half" idx="1"/>
          </p:nvPr>
        </p:nvSpPr>
        <p:spPr>
          <a:xfrm>
            <a:off x="838199" y="1825625"/>
            <a:ext cx="5257801" cy="435133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grpSp>
        <p:nvGrpSpPr>
          <p:cNvPr id="152" name="内容占位符 2"/>
          <p:cNvGrpSpPr/>
          <p:nvPr/>
        </p:nvGrpSpPr>
        <p:grpSpPr>
          <a:xfrm>
            <a:off x="6095999" y="1825625"/>
            <a:ext cx="5257801" cy="4351338"/>
            <a:chOff x="0" y="0"/>
            <a:chExt cx="5257799" cy="4351337"/>
          </a:xfrm>
        </p:grpSpPr>
        <p:sp>
          <p:nvSpPr>
            <p:cNvPr id="150" name="矩形"/>
            <p:cNvSpPr/>
            <p:nvPr/>
          </p:nvSpPr>
          <p:spPr>
            <a:xfrm>
              <a:off x="-1" y="0"/>
              <a:ext cx="5257801" cy="4351338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1" name="文本"/>
            <p:cNvSpPr txBox="1"/>
            <p:nvPr/>
          </p:nvSpPr>
          <p:spPr>
            <a:xfrm>
              <a:off x="-1" y="0"/>
              <a:ext cx="5257801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/>
              <a:r>
                <a:t> 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5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087247"/>
            <a:ext cx="10515600" cy="2683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Observation &amp; Hypothesis </a:t>
            </a:r>
          </a:p>
        </p:txBody>
      </p:sp>
      <p:sp>
        <p:nvSpPr>
          <p:cNvPr id="161" name="内容占位符 2"/>
          <p:cNvSpPr txBox="1"/>
          <p:nvPr>
            <p:ph type="body" sz="half" idx="1"/>
          </p:nvPr>
        </p:nvSpPr>
        <p:spPr>
          <a:xfrm>
            <a:off x="838200" y="1825625"/>
            <a:ext cx="6301307" cy="435133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pic>
        <p:nvPicPr>
          <p:cNvPr id="162" name="图片 3" descr="图片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39506" y="728888"/>
            <a:ext cx="5052494" cy="5763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图片 4" descr="图片 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39506" y="2641436"/>
            <a:ext cx="5004411" cy="1553094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矩形 5"/>
          <p:cNvSpPr txBox="1"/>
          <p:nvPr/>
        </p:nvSpPr>
        <p:spPr>
          <a:xfrm>
            <a:off x="0" y="6211668"/>
            <a:ext cx="609600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[4] Bo-Jian Hou, Zhi-Hua Zhou. Learning with Interpretable Structure from RNN. arXiv:1810.10708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" dur="500" fill="hold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9" dur="500" fill="hold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1"/>
      <p:bldP build="whole" bldLvl="1" animBg="1" rev="0" advAuto="0" spid="163" grpId="3"/>
      <p:bldP build="whole" bldLvl="1" animBg="1" rev="0" advAuto="0" spid="164" grpId="2"/>
      <p:bldP build="whole" bldLvl="1" animBg="1" rev="0" advAuto="0" spid="164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Hidden State Space to Discrete states?</a:t>
            </a:r>
          </a:p>
        </p:txBody>
      </p:sp>
      <p:sp>
        <p:nvSpPr>
          <p:cNvPr id="169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grpSp>
        <p:nvGrpSpPr>
          <p:cNvPr id="218" name="组合 26"/>
          <p:cNvGrpSpPr/>
          <p:nvPr/>
        </p:nvGrpSpPr>
        <p:grpSpPr>
          <a:xfrm>
            <a:off x="8806543" y="2724093"/>
            <a:ext cx="2547257" cy="2554403"/>
            <a:chOff x="0" y="0"/>
            <a:chExt cx="2547255" cy="2554401"/>
          </a:xfrm>
        </p:grpSpPr>
        <p:grpSp>
          <p:nvGrpSpPr>
            <p:cNvPr id="172" name="矩形 4"/>
            <p:cNvGrpSpPr/>
            <p:nvPr/>
          </p:nvGrpSpPr>
          <p:grpSpPr>
            <a:xfrm>
              <a:off x="636813" y="636814"/>
              <a:ext cx="636815" cy="636815"/>
              <a:chOff x="0" y="0"/>
              <a:chExt cx="636813" cy="636813"/>
            </a:xfrm>
          </p:grpSpPr>
          <p:sp>
            <p:nvSpPr>
              <p:cNvPr id="170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71" name="5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5</a:t>
                </a:r>
              </a:p>
            </p:txBody>
          </p:sp>
        </p:grpSp>
        <p:grpSp>
          <p:nvGrpSpPr>
            <p:cNvPr id="175" name="矩形 5"/>
            <p:cNvGrpSpPr/>
            <p:nvPr/>
          </p:nvGrpSpPr>
          <p:grpSpPr>
            <a:xfrm>
              <a:off x="1273627" y="636814"/>
              <a:ext cx="636815" cy="636815"/>
              <a:chOff x="0" y="0"/>
              <a:chExt cx="636813" cy="636813"/>
            </a:xfrm>
          </p:grpSpPr>
          <p:sp>
            <p:nvSpPr>
              <p:cNvPr id="173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74" name="6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6</a:t>
                </a:r>
              </a:p>
            </p:txBody>
          </p:sp>
        </p:grpSp>
        <p:grpSp>
          <p:nvGrpSpPr>
            <p:cNvPr id="178" name="矩形 6"/>
            <p:cNvGrpSpPr/>
            <p:nvPr/>
          </p:nvGrpSpPr>
          <p:grpSpPr>
            <a:xfrm>
              <a:off x="1910441" y="636814"/>
              <a:ext cx="636815" cy="636815"/>
              <a:chOff x="0" y="0"/>
              <a:chExt cx="636813" cy="636813"/>
            </a:xfrm>
          </p:grpSpPr>
          <p:sp>
            <p:nvSpPr>
              <p:cNvPr id="176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77" name="7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181" name="矩形 7"/>
            <p:cNvGrpSpPr/>
            <p:nvPr/>
          </p:nvGrpSpPr>
          <p:grpSpPr>
            <a:xfrm>
              <a:off x="636813" y="1273627"/>
              <a:ext cx="636815" cy="636815"/>
              <a:chOff x="0" y="0"/>
              <a:chExt cx="636813" cy="636813"/>
            </a:xfrm>
          </p:grpSpPr>
          <p:sp>
            <p:nvSpPr>
              <p:cNvPr id="179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80" name="9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184" name="矩形 8"/>
            <p:cNvGrpSpPr/>
            <p:nvPr/>
          </p:nvGrpSpPr>
          <p:grpSpPr>
            <a:xfrm>
              <a:off x="1273627" y="1273627"/>
              <a:ext cx="636815" cy="636815"/>
              <a:chOff x="0" y="0"/>
              <a:chExt cx="636813" cy="636813"/>
            </a:xfrm>
          </p:grpSpPr>
          <p:sp>
            <p:nvSpPr>
              <p:cNvPr id="182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83" name="10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10</a:t>
                </a:r>
              </a:p>
            </p:txBody>
          </p:sp>
        </p:grpSp>
        <p:grpSp>
          <p:nvGrpSpPr>
            <p:cNvPr id="187" name="矩形 9"/>
            <p:cNvGrpSpPr/>
            <p:nvPr/>
          </p:nvGrpSpPr>
          <p:grpSpPr>
            <a:xfrm>
              <a:off x="1910441" y="1273627"/>
              <a:ext cx="636815" cy="636815"/>
              <a:chOff x="0" y="0"/>
              <a:chExt cx="636813" cy="636813"/>
            </a:xfrm>
          </p:grpSpPr>
          <p:sp>
            <p:nvSpPr>
              <p:cNvPr id="185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86" name="11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11</a:t>
                </a:r>
              </a:p>
            </p:txBody>
          </p:sp>
        </p:grpSp>
        <p:grpSp>
          <p:nvGrpSpPr>
            <p:cNvPr id="190" name="矩形 10"/>
            <p:cNvGrpSpPr/>
            <p:nvPr/>
          </p:nvGrpSpPr>
          <p:grpSpPr>
            <a:xfrm>
              <a:off x="636813" y="1910442"/>
              <a:ext cx="636815" cy="636815"/>
              <a:chOff x="0" y="0"/>
              <a:chExt cx="636813" cy="636813"/>
            </a:xfrm>
          </p:grpSpPr>
          <p:sp>
            <p:nvSpPr>
              <p:cNvPr id="188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89" name="13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13</a:t>
                </a:r>
              </a:p>
            </p:txBody>
          </p:sp>
        </p:grpSp>
        <p:grpSp>
          <p:nvGrpSpPr>
            <p:cNvPr id="193" name="矩形 11"/>
            <p:cNvGrpSpPr/>
            <p:nvPr/>
          </p:nvGrpSpPr>
          <p:grpSpPr>
            <a:xfrm>
              <a:off x="1273627" y="1910442"/>
              <a:ext cx="636815" cy="636815"/>
              <a:chOff x="0" y="0"/>
              <a:chExt cx="636813" cy="636813"/>
            </a:xfrm>
          </p:grpSpPr>
          <p:sp>
            <p:nvSpPr>
              <p:cNvPr id="191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92" name="14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14</a:t>
                </a:r>
              </a:p>
            </p:txBody>
          </p:sp>
        </p:grpSp>
        <p:grpSp>
          <p:nvGrpSpPr>
            <p:cNvPr id="196" name="矩形 12"/>
            <p:cNvGrpSpPr/>
            <p:nvPr/>
          </p:nvGrpSpPr>
          <p:grpSpPr>
            <a:xfrm>
              <a:off x="1910441" y="1917587"/>
              <a:ext cx="636815" cy="636815"/>
              <a:chOff x="0" y="0"/>
              <a:chExt cx="636813" cy="636813"/>
            </a:xfrm>
          </p:grpSpPr>
          <p:sp>
            <p:nvSpPr>
              <p:cNvPr id="194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95" name="15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15</a:t>
                </a:r>
              </a:p>
            </p:txBody>
          </p:sp>
        </p:grpSp>
        <p:grpSp>
          <p:nvGrpSpPr>
            <p:cNvPr id="199" name="矩形 16"/>
            <p:cNvGrpSpPr/>
            <p:nvPr/>
          </p:nvGrpSpPr>
          <p:grpSpPr>
            <a:xfrm>
              <a:off x="-1" y="636814"/>
              <a:ext cx="636815" cy="636815"/>
              <a:chOff x="0" y="0"/>
              <a:chExt cx="636813" cy="636813"/>
            </a:xfrm>
          </p:grpSpPr>
          <p:sp>
            <p:nvSpPr>
              <p:cNvPr id="197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198" name="4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4</a:t>
                </a:r>
              </a:p>
            </p:txBody>
          </p:sp>
        </p:grpSp>
        <p:grpSp>
          <p:nvGrpSpPr>
            <p:cNvPr id="202" name="矩形 17"/>
            <p:cNvGrpSpPr/>
            <p:nvPr/>
          </p:nvGrpSpPr>
          <p:grpSpPr>
            <a:xfrm>
              <a:off x="-1" y="1273627"/>
              <a:ext cx="636815" cy="636815"/>
              <a:chOff x="0" y="0"/>
              <a:chExt cx="636813" cy="636813"/>
            </a:xfrm>
          </p:grpSpPr>
          <p:sp>
            <p:nvSpPr>
              <p:cNvPr id="200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01" name="8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205" name="矩形 18"/>
            <p:cNvGrpSpPr/>
            <p:nvPr/>
          </p:nvGrpSpPr>
          <p:grpSpPr>
            <a:xfrm>
              <a:off x="-1" y="1910442"/>
              <a:ext cx="636815" cy="636815"/>
              <a:chOff x="0" y="0"/>
              <a:chExt cx="636813" cy="636813"/>
            </a:xfrm>
          </p:grpSpPr>
          <p:sp>
            <p:nvSpPr>
              <p:cNvPr id="203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04" name="12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12</a:t>
                </a:r>
              </a:p>
            </p:txBody>
          </p:sp>
        </p:grpSp>
        <p:grpSp>
          <p:nvGrpSpPr>
            <p:cNvPr id="208" name="矩形 22"/>
            <p:cNvGrpSpPr/>
            <p:nvPr/>
          </p:nvGrpSpPr>
          <p:grpSpPr>
            <a:xfrm>
              <a:off x="636813" y="0"/>
              <a:ext cx="636815" cy="636814"/>
              <a:chOff x="0" y="0"/>
              <a:chExt cx="636813" cy="636813"/>
            </a:xfrm>
          </p:grpSpPr>
          <p:sp>
            <p:nvSpPr>
              <p:cNvPr id="206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07" name="1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1</a:t>
                </a:r>
              </a:p>
            </p:txBody>
          </p:sp>
        </p:grpSp>
        <p:grpSp>
          <p:nvGrpSpPr>
            <p:cNvPr id="211" name="矩形 23"/>
            <p:cNvGrpSpPr/>
            <p:nvPr/>
          </p:nvGrpSpPr>
          <p:grpSpPr>
            <a:xfrm>
              <a:off x="1273627" y="0"/>
              <a:ext cx="636815" cy="636814"/>
              <a:chOff x="0" y="0"/>
              <a:chExt cx="636813" cy="636813"/>
            </a:xfrm>
          </p:grpSpPr>
          <p:sp>
            <p:nvSpPr>
              <p:cNvPr id="209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10" name="2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2</a:t>
                </a:r>
              </a:p>
            </p:txBody>
          </p:sp>
        </p:grpSp>
        <p:grpSp>
          <p:nvGrpSpPr>
            <p:cNvPr id="214" name="矩形 24"/>
            <p:cNvGrpSpPr/>
            <p:nvPr/>
          </p:nvGrpSpPr>
          <p:grpSpPr>
            <a:xfrm>
              <a:off x="1910441" y="7146"/>
              <a:ext cx="636815" cy="636814"/>
              <a:chOff x="0" y="0"/>
              <a:chExt cx="636813" cy="636813"/>
            </a:xfrm>
          </p:grpSpPr>
          <p:sp>
            <p:nvSpPr>
              <p:cNvPr id="212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13" name="3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3</a:t>
                </a:r>
              </a:p>
            </p:txBody>
          </p:sp>
        </p:grpSp>
        <p:grpSp>
          <p:nvGrpSpPr>
            <p:cNvPr id="217" name="矩形 25"/>
            <p:cNvGrpSpPr/>
            <p:nvPr/>
          </p:nvGrpSpPr>
          <p:grpSpPr>
            <a:xfrm>
              <a:off x="-1" y="0"/>
              <a:ext cx="636815" cy="636814"/>
              <a:chOff x="0" y="0"/>
              <a:chExt cx="636813" cy="636813"/>
            </a:xfrm>
          </p:grpSpPr>
          <p:sp>
            <p:nvSpPr>
              <p:cNvPr id="215" name="正方形"/>
              <p:cNvSpPr/>
              <p:nvPr/>
            </p:nvSpPr>
            <p:spPr>
              <a:xfrm>
                <a:off x="0" y="0"/>
                <a:ext cx="636814" cy="636814"/>
              </a:xfrm>
              <a:prstGeom prst="rect">
                <a:avLst/>
              </a:prstGeom>
              <a:solidFill>
                <a:srgbClr val="EDEDED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400"/>
                </a:pPr>
              </a:p>
            </p:txBody>
          </p:sp>
          <p:sp>
            <p:nvSpPr>
              <p:cNvPr id="216" name="0"/>
              <p:cNvSpPr txBox="1"/>
              <p:nvPr/>
            </p:nvSpPr>
            <p:spPr>
              <a:xfrm>
                <a:off x="0" y="88536"/>
                <a:ext cx="63681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/>
                </a:lvl1pPr>
              </a:lstStyle>
              <a:p>
                <a:pPr/>
                <a:r>
                  <a:t>0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标题 1"/>
          <p:cNvSpPr txBox="1"/>
          <p:nvPr>
            <p:ph type="title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sp>
        <p:nvSpPr>
          <p:cNvPr id="223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标题 1"/>
          <p:cNvSpPr txBox="1"/>
          <p:nvPr>
            <p:ph type="title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sp>
        <p:nvSpPr>
          <p:cNvPr id="228" name="内容占位符 2"/>
          <p:cNvSpPr txBox="1"/>
          <p:nvPr>
            <p:ph type="body" sz="half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/>
          <a:lstStyle/>
          <a:p>
            <a:pPr/>
            <a:r>
              <a:t>An example</a:t>
            </a:r>
          </a:p>
        </p:txBody>
      </p:sp>
      <p:pic>
        <p:nvPicPr>
          <p:cNvPr id="229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46282" y="0"/>
            <a:ext cx="6145718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DFA Selection</a:t>
            </a:r>
          </a:p>
        </p:txBody>
      </p:sp>
      <p:sp>
        <p:nvSpPr>
          <p:cNvPr id="232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DFA Selection (2)</a:t>
            </a:r>
          </a:p>
        </p:txBody>
      </p:sp>
      <p:sp>
        <p:nvSpPr>
          <p:cNvPr id="237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2304002"/>
            <a:ext cx="10515600" cy="22499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Brief Idea</a:t>
            </a:r>
          </a:p>
        </p:txBody>
      </p:sp>
      <p:sp>
        <p:nvSpPr>
          <p:cNvPr id="246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16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sp>
        <p:nvSpPr>
          <p:cNvPr id="117" name="文本框 3"/>
          <p:cNvSpPr txBox="1"/>
          <p:nvPr/>
        </p:nvSpPr>
        <p:spPr>
          <a:xfrm>
            <a:off x="0" y="5576797"/>
            <a:ext cx="12192000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1"/>
            <a:r>
              <a:t>[1] Christian W. Omlin, C.Lee Giles. Extraction of rules from discrete-time recurrent neural networks[J]. Neural Networks, 1996, 9(1):41-52.</a:t>
            </a:r>
          </a:p>
          <a:p>
            <a:pPr lvl="1"/>
            <a:r>
              <a:t>[2] Weiss G, Goldberg Y, Yahav E. Extracting Automata from Recurrent Neural Networks Using Queries and Counterexamples. In Proceedings of the 35</a:t>
            </a:r>
            <a:r>
              <a:rPr baseline="30000"/>
              <a:t>th</a:t>
            </a:r>
            <a:r>
              <a:t> International Conference on Machine Learning.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标题 1"/>
          <p:cNvSpPr txBox="1"/>
          <p:nvPr>
            <p:ph type="title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sp>
        <p:nvSpPr>
          <p:cNvPr id="251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标题 1"/>
          <p:cNvSpPr txBox="1"/>
          <p:nvPr>
            <p:ph type="title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sp>
        <p:nvSpPr>
          <p:cNvPr id="256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Equivalence Query</a:t>
            </a:r>
          </a:p>
        </p:txBody>
      </p:sp>
      <p:sp>
        <p:nvSpPr>
          <p:cNvPr id="259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Equivalence Query (2)</a:t>
            </a:r>
          </a:p>
        </p:txBody>
      </p:sp>
      <p:sp>
        <p:nvSpPr>
          <p:cNvPr id="264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Equivalence Query (3)</a:t>
            </a:r>
          </a:p>
        </p:txBody>
      </p:sp>
      <p:sp>
        <p:nvSpPr>
          <p:cNvPr id="269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Equivalence Query (4)</a:t>
            </a:r>
          </a:p>
        </p:txBody>
      </p:sp>
      <p:sp>
        <p:nvSpPr>
          <p:cNvPr id="274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Notations</a:t>
            </a:r>
          </a:p>
        </p:txBody>
      </p:sp>
      <p:sp>
        <p:nvSpPr>
          <p:cNvPr id="279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Notations (2)</a:t>
            </a:r>
          </a:p>
        </p:txBody>
      </p:sp>
      <p:sp>
        <p:nvSpPr>
          <p:cNvPr id="282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Notations (3)</a:t>
            </a:r>
          </a:p>
        </p:txBody>
      </p:sp>
      <p:sp>
        <p:nvSpPr>
          <p:cNvPr id="285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Answering Equivalence Queries</a:t>
            </a:r>
          </a:p>
        </p:txBody>
      </p:sp>
      <p:sp>
        <p:nvSpPr>
          <p:cNvPr id="288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Regular Language</a:t>
            </a:r>
          </a:p>
        </p:txBody>
      </p:sp>
      <p:sp>
        <p:nvSpPr>
          <p:cNvPr id="120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Answering Equivalence Queries (2)</a:t>
            </a:r>
          </a:p>
        </p:txBody>
      </p:sp>
      <p:sp>
        <p:nvSpPr>
          <p:cNvPr id="293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grpSp>
        <p:nvGrpSpPr>
          <p:cNvPr id="296" name="箭头: 左 4"/>
          <p:cNvGrpSpPr/>
          <p:nvPr/>
        </p:nvGrpSpPr>
        <p:grpSpPr>
          <a:xfrm>
            <a:off x="9062357" y="1525933"/>
            <a:ext cx="2291443" cy="1154066"/>
            <a:chOff x="0" y="0"/>
            <a:chExt cx="2291441" cy="1154065"/>
          </a:xfrm>
        </p:grpSpPr>
        <p:sp>
          <p:nvSpPr>
            <p:cNvPr id="294" name="箭头"/>
            <p:cNvSpPr/>
            <p:nvPr/>
          </p:nvSpPr>
          <p:spPr>
            <a:xfrm>
              <a:off x="0" y="0"/>
              <a:ext cx="2291442" cy="1154066"/>
            </a:xfrm>
            <a:prstGeom prst="leftArrow">
              <a:avLst>
                <a:gd name="adj1" fmla="val 70022"/>
                <a:gd name="adj2" fmla="val 50000"/>
              </a:avLst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</a:p>
          </p:txBody>
        </p:sp>
        <p:sp>
          <p:nvSpPr>
            <p:cNvPr id="295" name="Sample"/>
            <p:cNvSpPr txBox="1"/>
            <p:nvPr/>
          </p:nvSpPr>
          <p:spPr>
            <a:xfrm>
              <a:off x="404050" y="315412"/>
              <a:ext cx="188739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/>
              </a:lvl1pPr>
            </a:lstStyle>
            <a:p>
              <a:pPr/>
              <a:r>
                <a:t>Sample</a:t>
              </a:r>
            </a:p>
          </p:txBody>
        </p:sp>
      </p:grpSp>
      <p:grpSp>
        <p:nvGrpSpPr>
          <p:cNvPr id="299" name="箭头: 左 5"/>
          <p:cNvGrpSpPr/>
          <p:nvPr/>
        </p:nvGrpSpPr>
        <p:grpSpPr>
          <a:xfrm>
            <a:off x="9062359" y="2851967"/>
            <a:ext cx="2291442" cy="1154066"/>
            <a:chOff x="0" y="0"/>
            <a:chExt cx="2291440" cy="1154065"/>
          </a:xfrm>
        </p:grpSpPr>
        <p:sp>
          <p:nvSpPr>
            <p:cNvPr id="297" name="箭头"/>
            <p:cNvSpPr/>
            <p:nvPr/>
          </p:nvSpPr>
          <p:spPr>
            <a:xfrm>
              <a:off x="0" y="0"/>
              <a:ext cx="2291441" cy="1154066"/>
            </a:xfrm>
            <a:prstGeom prst="leftArrow">
              <a:avLst>
                <a:gd name="adj1" fmla="val 70022"/>
                <a:gd name="adj2" fmla="val 50000"/>
              </a:avLst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</a:p>
          </p:txBody>
        </p:sp>
        <p:sp>
          <p:nvSpPr>
            <p:cNvPr id="298" name="Refine"/>
            <p:cNvSpPr txBox="1"/>
            <p:nvPr/>
          </p:nvSpPr>
          <p:spPr>
            <a:xfrm>
              <a:off x="404049" y="315412"/>
              <a:ext cx="188739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/>
              </a:lvl1pPr>
            </a:lstStyle>
            <a:p>
              <a:pPr/>
              <a:r>
                <a:t>Refine</a:t>
              </a:r>
            </a:p>
          </p:txBody>
        </p:sp>
      </p:grpSp>
      <p:grpSp>
        <p:nvGrpSpPr>
          <p:cNvPr id="302" name="箭头: 左 6"/>
          <p:cNvGrpSpPr/>
          <p:nvPr/>
        </p:nvGrpSpPr>
        <p:grpSpPr>
          <a:xfrm>
            <a:off x="9062357" y="4178001"/>
            <a:ext cx="2291443" cy="1154066"/>
            <a:chOff x="0" y="0"/>
            <a:chExt cx="2291441" cy="1154065"/>
          </a:xfrm>
        </p:grpSpPr>
        <p:sp>
          <p:nvSpPr>
            <p:cNvPr id="300" name="箭头"/>
            <p:cNvSpPr/>
            <p:nvPr/>
          </p:nvSpPr>
          <p:spPr>
            <a:xfrm>
              <a:off x="0" y="0"/>
              <a:ext cx="2291442" cy="1154066"/>
            </a:xfrm>
            <a:prstGeom prst="leftArrow">
              <a:avLst>
                <a:gd name="adj1" fmla="val 70022"/>
                <a:gd name="adj2" fmla="val 50000"/>
              </a:avLst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/>
              </a:pPr>
            </a:p>
          </p:txBody>
        </p:sp>
        <p:sp>
          <p:nvSpPr>
            <p:cNvPr id="301" name="Counter-example"/>
            <p:cNvSpPr txBox="1"/>
            <p:nvPr/>
          </p:nvSpPr>
          <p:spPr>
            <a:xfrm>
              <a:off x="404050" y="99512"/>
              <a:ext cx="1887392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800"/>
              </a:lvl1pPr>
            </a:lstStyle>
            <a:p>
              <a:pPr/>
              <a:r>
                <a:t>Counter-example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9" grpId="2"/>
      <p:bldP build="whole" bldLvl="1" animBg="1" rev="0" advAuto="0" spid="302" grpId="3"/>
      <p:bldP build="whole" bldLvl="1" animBg="1" rev="0" advAuto="0" spid="296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Answering Equivalence Queries (3)</a:t>
            </a:r>
          </a:p>
        </p:txBody>
      </p:sp>
      <p:sp>
        <p:nvSpPr>
          <p:cNvPr id="307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Answering Equivalence Queries (4)</a:t>
            </a:r>
          </a:p>
        </p:txBody>
      </p:sp>
      <p:sp>
        <p:nvSpPr>
          <p:cNvPr id="312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Abstraction Refinement</a:t>
            </a:r>
          </a:p>
        </p:txBody>
      </p:sp>
      <p:sp>
        <p:nvSpPr>
          <p:cNvPr id="317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Abstraction Refinement (2)</a:t>
            </a:r>
          </a:p>
        </p:txBody>
      </p:sp>
      <p:sp>
        <p:nvSpPr>
          <p:cNvPr id="322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Algorithm</a:t>
            </a:r>
          </a:p>
        </p:txBody>
      </p:sp>
      <p:sp>
        <p:nvSpPr>
          <p:cNvPr id="32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8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1579784"/>
            <a:ext cx="5191125" cy="5114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9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67475" y="408210"/>
            <a:ext cx="4886325" cy="6286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Algorithm (2)</a:t>
            </a:r>
          </a:p>
        </p:txBody>
      </p:sp>
      <p:sp>
        <p:nvSpPr>
          <p:cNvPr id="332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33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4250" y="2891631"/>
            <a:ext cx="5143500" cy="2219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Experimental Results</a:t>
            </a:r>
          </a:p>
        </p:txBody>
      </p:sp>
      <p:sp>
        <p:nvSpPr>
          <p:cNvPr id="33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Tomita grammars benchmark.</a:t>
            </a:r>
          </a:p>
          <a:p>
            <a:pPr/>
            <a:r>
              <a:t>Initial aggressive refinement depth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10</a:t>
            </a:r>
          </a:p>
          <a:p>
            <a:pPr/>
            <a:r>
              <a:t>RNN-acceptor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100% accuracy on the training set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99.9+% accuracy on the validation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Experimental Results (2)</a:t>
            </a:r>
          </a:p>
        </p:txBody>
      </p:sp>
      <p:sp>
        <p:nvSpPr>
          <p:cNvPr id="34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85800" indent="-228600">
              <a:spcBef>
                <a:spcPts val="500"/>
              </a:spcBef>
              <a:defRPr sz="2400"/>
            </a:lvl2pPr>
          </a:lstStyle>
          <a:p>
            <a:pPr/>
            <a:r>
              <a:t>Effectiveness on Random Regular Languages</a:t>
            </a:r>
          </a:p>
          <a:p>
            <a:pPr lvl="1"/>
            <a:r>
              <a:t>The largest Tomita grammar is equivalent to a 5-state DFA.</a:t>
            </a:r>
          </a:p>
        </p:txBody>
      </p:sp>
      <p:pic>
        <p:nvPicPr>
          <p:cNvPr id="342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7529" y="3112024"/>
            <a:ext cx="8196943" cy="3199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Experimental Results (3)</a:t>
            </a:r>
          </a:p>
        </p:txBody>
      </p:sp>
      <p:sp>
        <p:nvSpPr>
          <p:cNvPr id="345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Deterministic Finite-State Automaton</a:t>
            </a:r>
          </a:p>
        </p:txBody>
      </p:sp>
      <p:sp>
        <p:nvSpPr>
          <p:cNvPr id="125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Experimental Results (4)</a:t>
            </a:r>
          </a:p>
        </p:txBody>
      </p:sp>
      <p:sp>
        <p:nvSpPr>
          <p:cNvPr id="35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Abstraction vs. random sampling during equivalence queries.</a:t>
            </a:r>
          </a:p>
        </p:txBody>
      </p:sp>
      <p:pic>
        <p:nvPicPr>
          <p:cNvPr id="351" name="图片 3" descr="图片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675" y="2986881"/>
            <a:ext cx="5191126" cy="2028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2200" y="2576513"/>
            <a:ext cx="5181600" cy="36004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标题 1"/>
          <p:cNvSpPr txBox="1"/>
          <p:nvPr>
            <p:ph type="title"/>
          </p:nvPr>
        </p:nvSpPr>
        <p:spPr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sp>
        <p:nvSpPr>
          <p:cNvPr id="355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Polynomial complexity</a:t>
            </a:r>
          </a:p>
          <a:p>
            <a:pPr/>
            <a:r>
              <a:t>Intolerance to noise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标题 1"/>
          <p:cNvSpPr txBox="1"/>
          <p:nvPr>
            <p:ph type="title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sp>
        <p:nvSpPr>
          <p:cNvPr id="36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Polynomial complexity &amp; intolerance to noise</a:t>
            </a:r>
          </a:p>
          <a:p>
            <a:pPr/>
          </a:p>
          <a:p>
            <a:pPr/>
            <a:r>
              <a:t>Find many simple misclassified examples.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Email addr – [a-z][a-z0-9]*@[a-z0-9]+.(com|net|co.[a-z][a-z0-9]*)$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100% accuracy – easy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Extract a DFA – hard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RNN’s learn far more complicated languages than the regular language.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标题 1"/>
          <p:cNvSpPr txBox="1"/>
          <p:nvPr>
            <p:ph type="title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sp>
        <p:nvSpPr>
          <p:cNvPr id="36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64" name="图片 3" descr="图片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9793" y="1825625"/>
            <a:ext cx="7872413" cy="47463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367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744"/>
            </a:pPr>
            <a:r>
              <a:t>[1] Christian W. Omlin, C.Lee Giles. Extraction of rules from discrete-time recurrent neural networks[J]. Neural Networks, 1996, 9(1):41-52.</a:t>
            </a:r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744"/>
            </a:pPr>
            <a:r>
              <a:t>[2] Weiss G, Goldberg Y, Yahav E. Extracting Automata from Recurrent Neural Networks Using Queries and Counterexamples. In Proceedings of the 35</a:t>
            </a:r>
            <a:r>
              <a:rPr baseline="29959"/>
              <a:t>th</a:t>
            </a:r>
            <a:r>
              <a:t> International Conference on Machine Learning.</a:t>
            </a:r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744"/>
            </a:pPr>
            <a:r>
              <a:t>[3] Tomita M. Dynamic construction of finite automata from examples using hill-climbing[J]. Proc.ann.conf.cogn.sci.soc, 1982.</a:t>
            </a:r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744"/>
            </a:pPr>
            <a:r>
              <a:t>[4] Bo-Jian Hou, Zhi-Hua Zhou. Learning with Interpretable Structure from RNN. arXiv:1810.10708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</a:t>
            </a:r>
          </a:p>
        </p:txBody>
      </p:sp>
      <p:sp>
        <p:nvSpPr>
          <p:cNvPr id="370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  <p:sp>
        <p:nvSpPr>
          <p:cNvPr id="373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Regular Languages &amp; DFA</a:t>
            </a:r>
          </a:p>
        </p:txBody>
      </p:sp>
      <p:sp>
        <p:nvSpPr>
          <p:cNvPr id="128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Grammatical inference problem</a:t>
            </a:r>
          </a:p>
        </p:txBody>
      </p:sp>
      <p:sp>
        <p:nvSpPr>
          <p:cNvPr id="13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685800" indent="-228600">
              <a:spcBef>
                <a:spcPts val="500"/>
              </a:spcBef>
              <a:defRPr sz="2400"/>
            </a:lvl2pPr>
          </a:lstStyle>
          <a:p>
            <a:pPr/>
            <a:r>
              <a:t>Grammatical inference problem – NP-complete</a:t>
            </a:r>
          </a:p>
          <a:p>
            <a:pPr lvl="1"/>
            <a:r>
              <a:t>Infer grammars from samples of strings of an unknown regular language.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Grammatical inference problem (2)</a:t>
            </a:r>
          </a:p>
        </p:txBody>
      </p:sp>
      <p:sp>
        <p:nvSpPr>
          <p:cNvPr id="136" name="内容占位符 2"/>
          <p:cNvSpPr txBox="1"/>
          <p:nvPr>
            <p:ph type="body" idx="1"/>
          </p:nvPr>
        </p:nvSpPr>
        <p:spPr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/>
            <a:r>
              <a:t> </a:t>
            </a:r>
          </a:p>
        </p:txBody>
      </p:sp>
      <p:sp>
        <p:nvSpPr>
          <p:cNvPr id="137" name="文本框 3"/>
          <p:cNvSpPr txBox="1"/>
          <p:nvPr/>
        </p:nvSpPr>
        <p:spPr>
          <a:xfrm>
            <a:off x="0" y="6211668"/>
            <a:ext cx="12192000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[3] Tomita M. Dynamic construction of finite automata from examples using hill-climbing[J]. Proc.ann.conf.cogn.sci.soc, 1982.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Tomita Grammars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68176" y="1690688"/>
            <a:ext cx="8255646" cy="4768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RNN vs. DFA</a:t>
            </a:r>
          </a:p>
        </p:txBody>
      </p:sp>
      <p:sp>
        <p:nvSpPr>
          <p:cNvPr id="145" name="内容占位符 2"/>
          <p:cNvSpPr txBox="1"/>
          <p:nvPr>
            <p:ph type="body" sz="half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More capable</a:t>
            </a:r>
          </a:p>
          <a:p>
            <a:pPr lvl="1" marL="685800" indent="-228600">
              <a:spcBef>
                <a:spcPts val="500"/>
              </a:spcBef>
              <a:defRPr sz="2400"/>
            </a:pPr>
            <a:r>
              <a:t>… …</a:t>
            </a:r>
          </a:p>
        </p:txBody>
      </p:sp>
      <p:sp>
        <p:nvSpPr>
          <p:cNvPr id="146" name="内容占位符 2"/>
          <p:cNvSpPr txBox="1"/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r>
              <a:t>DFA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Robust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Explainable</a:t>
            </a:r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 sz="2400"/>
            </a:pPr>
            <a:r>
              <a:t>… 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