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9" r:id="rId14"/>
    <p:sldId id="268" r:id="rId15"/>
    <p:sldId id="270" r:id="rId16"/>
    <p:sldId id="275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80" r:id="rId25"/>
    <p:sldId id="279" r:id="rId26"/>
    <p:sldId id="281" r:id="rId27"/>
    <p:sldId id="293" r:id="rId28"/>
    <p:sldId id="282" r:id="rId29"/>
    <p:sldId id="285" r:id="rId30"/>
    <p:sldId id="284" r:id="rId31"/>
    <p:sldId id="287" r:id="rId32"/>
    <p:sldId id="283" r:id="rId33"/>
    <p:sldId id="286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30FEC-4DEC-4496-A6D3-4170C3343333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72925-28CE-4DFA-955C-04BC94F61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8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72925-28CE-4DFA-955C-04BC94F61D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00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F82E7-B5C1-43AD-8CEF-1E5CC4565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DD05AB-CA0A-4713-994B-BDDC89488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DB570-F4F9-4FF4-AA53-0E7A608A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EDAA-0A0A-49A2-B479-0DE8C4F175CC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9EDD8-A4CE-4BE2-8247-789AE8F9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B3430-5A73-44F7-B4FE-2BA0CC7D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0E0-CEC9-4A38-ADC0-E1A187D44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5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79BE8-D8DD-4EF9-B729-B912DE97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FB3DA-FCAB-41A2-9348-598FE4897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746D3-389C-4F6A-B36D-F5C79A56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EDAA-0A0A-49A2-B479-0DE8C4F175CC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56C89-0CD1-41F5-A954-25272497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C38E5-86B5-4D31-AD2D-A38A552E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0E0-CEC9-4A38-ADC0-E1A187D44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0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F889F7-EB89-485D-B0FE-427DA362C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27C5B5-D261-4E2A-889A-38CE0919A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44A5A-53FF-48AD-A21E-E924889A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EDAA-0A0A-49A2-B479-0DE8C4F175CC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6FE9D-12D2-417A-9ACC-F68874D7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D02FF-33DC-4448-B340-48A799B0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0E0-CEC9-4A38-ADC0-E1A187D44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0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624CB-3E56-415C-9DC8-BAAB697E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A250A-61F8-4876-87A7-E1DB5A18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6C973-7203-4DD3-9B78-72478AED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EDAA-0A0A-49A2-B479-0DE8C4F175CC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4038E-075B-4A8A-96E3-6CAF40FC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A19A9-457D-41C1-A710-3F26ACFD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0E0-CEC9-4A38-ADC0-E1A187D44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3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8DA50-D8A1-46B0-846E-9952B961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7409A-3005-4503-BF6A-E21EA82CE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6ADA6-2F68-4FAC-AFC1-1D471D80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EDAA-0A0A-49A2-B479-0DE8C4F175CC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E74A5-91A0-4D1F-AACC-87F09B04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99E5D-6C23-4A10-BC4C-8C76AE59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0E0-CEC9-4A38-ADC0-E1A187D44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9D22A-0DD0-472F-8A6A-28717229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76EEC-BEC2-4D1A-A001-E7B62327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F9BF96-8A9C-47D8-849A-9D6FB775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DADF5-E75B-44DD-853F-5A832397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EDAA-0A0A-49A2-B479-0DE8C4F175CC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A54A6-04A2-44E0-804A-C8A94C64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8102F-C82F-4755-99F1-6AA81150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0E0-CEC9-4A38-ADC0-E1A187D44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48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3C1A1-1EFF-49CD-82DB-D89667F3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BDABB-EBFD-4821-8EF7-2B3A618BA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BB14C6-D549-476A-A7BD-698654F10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22A7C7-DE49-4AC6-A3B6-D2E242FC3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98E6BB-A4E3-4933-A195-3198B0BED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B4587A-A2E8-43D1-88E3-D89C00A3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EDAA-0A0A-49A2-B479-0DE8C4F175CC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768263-C8AC-4EEC-95AA-A05ED04C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B0EDE1-F1B0-46A6-90C6-8D40FCF5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0E0-CEC9-4A38-ADC0-E1A187D44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1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7B629-D84A-4C81-B514-65705C3F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996B78-94F3-49AB-B471-43B969F4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EDAA-0A0A-49A2-B479-0DE8C4F175CC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1687B5-F421-418F-856A-D78786D9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1AC3E4-38DA-4B39-937C-7F59F6AB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0E0-CEC9-4A38-ADC0-E1A187D44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4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F6CD9D-08C8-4850-A2D9-43E3524B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EDAA-0A0A-49A2-B479-0DE8C4F175CC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762E56-55D1-4DC2-BB68-1D7C01D0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16B7F-98A8-4E8A-BB4A-0E2B178D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0E0-CEC9-4A38-ADC0-E1A187D44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8A1BD-5A7D-4A41-8676-D31CCBB7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EFAEF-5B86-48B1-A18A-249FBBFA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E4DF0A-A842-4619-B3BD-34A3CD96B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86EC1-4820-4BE1-9639-6AE0842A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EDAA-0A0A-49A2-B479-0DE8C4F175CC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22A99-BBBD-4047-BF45-4D34FCB4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79998-9233-4DEF-B8C1-203DE75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0E0-CEC9-4A38-ADC0-E1A187D44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8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8F296-67B6-4E64-9CF5-377CD377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98AE4E-70F7-444B-8E07-902118CEF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B64E60-04F3-4284-A34B-6F4642C06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A953B-DA20-4A63-AA4D-01256682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EDAA-0A0A-49A2-B479-0DE8C4F175CC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E0E03-0D95-45C6-A8EA-D3699D5A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1B730-FBA7-4BFA-8474-623F4900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0E0-CEC9-4A38-ADC0-E1A187D44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C79CA1-4761-4ACA-B3AA-DEA2DA42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F90BC-4489-4A2D-9492-64F1E2598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0035C-1DF1-4C52-9063-D8D542593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EDAA-0A0A-49A2-B479-0DE8C4F175CC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4DE1A-7D4E-4FFB-8EA4-67E827858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E48B9-3E0C-4D26-8E92-B89999CCD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40E0-CEC9-4A38-ADC0-E1A187D44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0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BCAE-A4A2-49F6-9D68-89A0D6660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Sampling from</a:t>
            </a:r>
            <a:br>
              <a:rPr lang="en-US" altLang="zh-CN" dirty="0"/>
            </a:br>
            <a:r>
              <a:rPr lang="en-US" altLang="zh-CN" dirty="0"/>
              <a:t>Sequence Space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D01A6A-577E-4336-81B3-4114233A2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Huangzhao</a:t>
            </a:r>
            <a:endParaRPr lang="en-US" altLang="zh-CN" dirty="0"/>
          </a:p>
          <a:p>
            <a:r>
              <a:rPr lang="en-US" altLang="zh-CN" dirty="0"/>
              <a:t>Yuan Pei College</a:t>
            </a:r>
          </a:p>
          <a:p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72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3E791-D45F-4F5E-AE33-4D36475C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BE958-AA7B-4470-A3F7-3980F796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About sampling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Why sample from sequence space?</a:t>
            </a:r>
          </a:p>
          <a:p>
            <a:r>
              <a:rPr lang="en-US" altLang="zh-CN" dirty="0"/>
              <a:t>Markov chain Monte Carlo simulation</a:t>
            </a:r>
          </a:p>
          <a:p>
            <a:r>
              <a:rPr lang="en-US" altLang="zh-CN" dirty="0"/>
              <a:t>Metropolis-Hastings sampling</a:t>
            </a:r>
          </a:p>
          <a:p>
            <a:r>
              <a:rPr lang="en-US" altLang="zh-CN" dirty="0"/>
              <a:t>CGMH sampling</a:t>
            </a:r>
          </a:p>
          <a:p>
            <a:r>
              <a:rPr lang="en-US" altLang="zh-CN" dirty="0"/>
              <a:t>Gibbs sampling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93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3127C-76B3-4048-817F-C2EA058A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utilizations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43432-ED4C-4C73-ABCD-6F7B4DF9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augmentation</a:t>
            </a:r>
          </a:p>
          <a:p>
            <a:pPr lvl="1"/>
            <a:r>
              <a:rPr lang="en-US" altLang="zh-CN" dirty="0"/>
              <a:t>NMT on minority languages</a:t>
            </a:r>
          </a:p>
          <a:p>
            <a:r>
              <a:rPr lang="en-US" altLang="zh-CN" dirty="0"/>
              <a:t>Sequence generation</a:t>
            </a:r>
          </a:p>
          <a:p>
            <a:r>
              <a:rPr lang="en-US" altLang="zh-CN" dirty="0"/>
              <a:t>Adversary</a:t>
            </a:r>
          </a:p>
          <a:p>
            <a:pPr lvl="1"/>
            <a:r>
              <a:rPr lang="en-US" altLang="zh-CN" dirty="0"/>
              <a:t>Adversarial attack</a:t>
            </a:r>
          </a:p>
          <a:p>
            <a:pPr lvl="1"/>
            <a:r>
              <a:rPr lang="en-US" altLang="zh-CN" dirty="0"/>
              <a:t>Adversarial training</a:t>
            </a:r>
          </a:p>
          <a:p>
            <a:r>
              <a:rPr lang="en-US" altLang="zh-CN" dirty="0"/>
              <a:t>… 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25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A3262-E5CC-4B8E-9F35-4FD9E9A6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Are NNs black box </a:t>
            </a:r>
            <a:r>
              <a:rPr lang="en-US" altLang="zh-CN" dirty="0" err="1"/>
              <a:t>p.d.f.</a:t>
            </a:r>
            <a:r>
              <a:rPr lang="en-US" altLang="zh-CN" dirty="0"/>
              <a:t> calculators?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ABBFCB-1B7D-4D00-9686-3845D985A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RNN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𝑠𝑜𝑓𝑡𝑚𝑎𝑥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Analytical </a:t>
                </a:r>
                <a:r>
                  <a:rPr lang="en-US" altLang="zh-CN" dirty="0" err="1"/>
                  <a:t>p.d.f.</a:t>
                </a:r>
                <a:r>
                  <a:rPr lang="en-US" altLang="zh-CN" dirty="0"/>
                  <a:t> – probable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⋅⋯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Not practical!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ABBFCB-1B7D-4D00-9686-3845D985A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32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3E791-D45F-4F5E-AE33-4D36475C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BE958-AA7B-4470-A3F7-3980F796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About sampling</a:t>
            </a:r>
          </a:p>
          <a:p>
            <a:r>
              <a:rPr lang="en-US" altLang="zh-CN" dirty="0"/>
              <a:t>Why sample from sequence space?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Markov chain Monte Carlo simulation</a:t>
            </a:r>
          </a:p>
          <a:p>
            <a:r>
              <a:rPr lang="en-US" altLang="zh-CN" dirty="0"/>
              <a:t>Metropolis-Hastings sampling</a:t>
            </a:r>
          </a:p>
          <a:p>
            <a:r>
              <a:rPr lang="en-US" altLang="zh-CN" dirty="0"/>
              <a:t>CGMH sampling</a:t>
            </a:r>
          </a:p>
          <a:p>
            <a:r>
              <a:rPr lang="en-US" altLang="zh-CN" dirty="0"/>
              <a:t>Gibbs sampling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24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AAEE0-DBCE-40EA-9A6B-2889FFC0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Monte Carlo simulation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1DE858-A096-424F-B6EF-44FC52BF1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Directly sampling from the target distribution is hard.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Reject sampling – sample from another distribution (</a:t>
                </a:r>
                <a:r>
                  <a:rPr lang="en-US" altLang="zh-CN" b="1" dirty="0"/>
                  <a:t>proposal distribution</a:t>
                </a:r>
                <a:r>
                  <a:rPr lang="en-US" altLang="zh-CN" dirty="0"/>
                  <a:t>), and </a:t>
                </a:r>
                <a:r>
                  <a:rPr lang="en-US" altLang="zh-CN" b="1" dirty="0"/>
                  <a:t>reject</a:t>
                </a:r>
                <a:r>
                  <a:rPr lang="en-US" altLang="zh-CN" dirty="0"/>
                  <a:t> the selected sample in some certain manner, in order to </a:t>
                </a:r>
                <a:r>
                  <a:rPr lang="en-US" altLang="zh-CN" b="1" dirty="0"/>
                  <a:t>approximate</a:t>
                </a:r>
                <a:r>
                  <a:rPr lang="en-US" altLang="zh-CN" dirty="0"/>
                  <a:t> the target distribution.</a:t>
                </a:r>
              </a:p>
              <a:p>
                <a:pPr lvl="1"/>
                <a:r>
                  <a:rPr lang="en-US" altLang="zh-CN" dirty="0"/>
                  <a:t>Target distribution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Proposal distribution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Constant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1DE858-A096-424F-B6EF-44FC52BF1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42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1CC46-C19F-4387-A488-D3255F1F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Monte Carlo simulation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5FEEDC-E998-4F8E-8CB0-276D329478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𝐴𝐶𝐶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𝐴𝐶𝐶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5FEEDC-E998-4F8E-8CB0-276D32947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1091FDB-E6E5-4219-9F4C-37673BC64F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874572"/>
                  </p:ext>
                </p:extLst>
              </p:nvPr>
            </p:nvGraphicFramePr>
            <p:xfrm>
              <a:off x="1077685" y="1825625"/>
              <a:ext cx="10036629" cy="1601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36629">
                      <a:extLst>
                        <a:ext uri="{9D8B030D-6E8A-4147-A177-3AD203B41FA5}">
                          <a16:colId xmlns:a16="http://schemas.microsoft.com/office/drawing/2014/main" val="310460078"/>
                        </a:ext>
                      </a:extLst>
                    </a:gridCol>
                  </a:tblGrid>
                  <a:tr h="672646">
                    <a:tc>
                      <a:txBody>
                        <a:bodyPr/>
                        <a:lstStyle/>
                        <a:p>
                          <a:pPr marL="457200" indent="-457200">
                            <a:buAutoNum type="arabicPeriod"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Sample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from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oMath>
                          </a14:m>
                          <a:endParaRPr lang="en-US" altLang="zh-CN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457200" indent="-457200">
                            <a:buAutoNum type="arabicPeriod"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Sample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from uniform distribution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𝒌𝒒</m:t>
                                  </m:r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altLang="zh-CN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457200" indent="-457200">
                            <a:buAutoNum type="arabicPeriod"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, then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altLang="zh-CN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457200" indent="-457200">
                            <a:buAutoNum type="arabicPeriod"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Otherwise, 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as the selected</a:t>
                          </a: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 sample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486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1091FDB-E6E5-4219-9F4C-37673BC64F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874572"/>
                  </p:ext>
                </p:extLst>
              </p:nvPr>
            </p:nvGraphicFramePr>
            <p:xfrm>
              <a:off x="1077685" y="1825625"/>
              <a:ext cx="10036629" cy="1601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36629">
                      <a:extLst>
                        <a:ext uri="{9D8B030D-6E8A-4147-A177-3AD203B41FA5}">
                          <a16:colId xmlns:a16="http://schemas.microsoft.com/office/drawing/2014/main" val="310460078"/>
                        </a:ext>
                      </a:extLst>
                    </a:gridCol>
                  </a:tblGrid>
                  <a:tr h="160153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652" b="-87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4864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D22F5FE-78E2-4C48-9F36-5A093CA19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325" y="365125"/>
            <a:ext cx="4658675" cy="1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0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1CC46-C19F-4387-A488-D3255F1F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Monte Carlo simulation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5FEEDC-E998-4F8E-8CB0-276D329478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Acceptance rate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𝐴𝐶𝐶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𝐴𝐶𝐶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𝑅𝐸𝐽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describes the efficiency of sampling.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is very </a:t>
                </a:r>
                <a:r>
                  <a:rPr lang="en-US" altLang="zh-CN" b="1" dirty="0"/>
                  <a:t>complex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becomes </a:t>
                </a:r>
                <a:r>
                  <a:rPr lang="en-US" altLang="zh-CN" b="1" dirty="0"/>
                  <a:t>extremely small</a:t>
                </a:r>
                <a:r>
                  <a:rPr lang="en-US" altLang="zh-CN" dirty="0"/>
                  <a:t>, making the sampling procedure </a:t>
                </a:r>
                <a:r>
                  <a:rPr lang="en-US" altLang="zh-CN" b="1" dirty="0"/>
                  <a:t>very inefficient</a:t>
                </a:r>
                <a:r>
                  <a:rPr lang="en-US" altLang="zh-CN" dirty="0"/>
                  <a:t>, or even invalid.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5FEEDC-E998-4F8E-8CB0-276D32947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 r="-2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05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BC164-88F9-439A-ACCA-81A7B24F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Markov chain simulation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8E3DD-BE8E-4BFB-8865-224C8253A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Markov chain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Transition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called a transition matrix, when,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Aperiodic – For any state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there exists a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, and the maximum common divisor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is 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&gt;0,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err="1"/>
                  <a:t>Communicatable</a:t>
                </a:r>
                <a:r>
                  <a:rPr lang="en-US" altLang="zh-CN" dirty="0"/>
                  <a:t> – For any states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err="1"/>
                  <a:t>s.t.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8E3DD-BE8E-4BFB-8865-224C8253A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11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48E75-0EC7-4D7F-A957-231E3332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Markov chain simulation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D90A45-D719-4AC4-B3DD-60D6CD91A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/>
                  <a:t>Convergence –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aperiodic and </a:t>
                </a:r>
                <a:r>
                  <a:rPr lang="en-US" altLang="zh-CN" dirty="0" err="1"/>
                  <a:t>communicatable</a:t>
                </a:r>
                <a:r>
                  <a:rPr lang="en-US" altLang="zh-CN" dirty="0"/>
                  <a:t>, then,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=⋯=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D90A45-D719-4AC4-B3DD-60D6CD91A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81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B10C6-BF30-4B0B-9DB7-C1F7E49C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Markov chain simulation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5B33ED-85D6-4CC4-9840-FC3A06BCA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Suppose we have access to transition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convergence iteration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corresponding to any given stationary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How to 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 the stationary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en-US" altLang="zh-CN" dirty="0"/>
                  <a:t>Not practical…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5B33ED-85D6-4CC4-9840-FC3A06BCA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D62EC8C-4C05-4E2D-BB46-1130450DC3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731441"/>
                  </p:ext>
                </p:extLst>
              </p:nvPr>
            </p:nvGraphicFramePr>
            <p:xfrm>
              <a:off x="1077685" y="2756354"/>
              <a:ext cx="10036629" cy="12468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36629">
                      <a:extLst>
                        <a:ext uri="{9D8B030D-6E8A-4147-A177-3AD203B41FA5}">
                          <a16:colId xmlns:a16="http://schemas.microsoft.com/office/drawing/2014/main" val="310460078"/>
                        </a:ext>
                      </a:extLst>
                    </a:gridCol>
                  </a:tblGrid>
                  <a:tr h="672646">
                    <a:tc>
                      <a:txBody>
                        <a:bodyPr/>
                        <a:lstStyle/>
                        <a:p>
                          <a:pPr marL="457200" indent="-457200">
                            <a:buAutoNum type="arabicPeriod"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Sample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from a</a:t>
                          </a: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 Gaussian distribution.</a:t>
                          </a:r>
                        </a:p>
                        <a:p>
                          <a:pPr marL="457200" indent="-457200">
                            <a:buAutoNum type="arabicPeriod"/>
                          </a:pP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, sample</a:t>
                          </a: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from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marL="457200" indent="-457200">
                            <a:buAutoNum type="arabicPeriod"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,⋯, 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as the samples selected from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486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D62EC8C-4C05-4E2D-BB46-1130450DC3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731441"/>
                  </p:ext>
                </p:extLst>
              </p:nvPr>
            </p:nvGraphicFramePr>
            <p:xfrm>
              <a:off x="1077685" y="2756354"/>
              <a:ext cx="10036629" cy="12468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36629">
                      <a:extLst>
                        <a:ext uri="{9D8B030D-6E8A-4147-A177-3AD203B41FA5}">
                          <a16:colId xmlns:a16="http://schemas.microsoft.com/office/drawing/2014/main" val="310460078"/>
                        </a:ext>
                      </a:extLst>
                    </a:gridCol>
                  </a:tblGrid>
                  <a:tr h="12468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5" b="-92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486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517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3E791-D45F-4F5E-AE33-4D36475C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BE958-AA7B-4470-A3F7-3980F796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About sampling</a:t>
            </a:r>
          </a:p>
          <a:p>
            <a:r>
              <a:rPr lang="en-US" altLang="zh-CN" dirty="0"/>
              <a:t>Why sample from sequence space?</a:t>
            </a:r>
          </a:p>
          <a:p>
            <a:r>
              <a:rPr lang="en-US" altLang="zh-CN" dirty="0"/>
              <a:t>Markov chain Monte Carlo simulation</a:t>
            </a:r>
          </a:p>
          <a:p>
            <a:r>
              <a:rPr lang="en-US" altLang="zh-CN" dirty="0"/>
              <a:t>Metropolis-Hastings sampling</a:t>
            </a:r>
          </a:p>
          <a:p>
            <a:r>
              <a:rPr lang="en-US" altLang="zh-CN" dirty="0"/>
              <a:t>CGMH sampling</a:t>
            </a:r>
          </a:p>
          <a:p>
            <a:r>
              <a:rPr lang="en-US" altLang="zh-CN" dirty="0"/>
              <a:t>Gibbs sampling</a:t>
            </a:r>
          </a:p>
        </p:txBody>
      </p:sp>
    </p:spTree>
    <p:extLst>
      <p:ext uri="{BB962C8B-B14F-4D97-AF65-F5344CB8AC3E}">
        <p14:creationId xmlns:p14="http://schemas.microsoft.com/office/powerpoint/2010/main" val="303911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E8C86-973E-45A9-8952-3A56FABD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Markov chain Monte Carlo simulation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616DBE-4D96-4C70-BF32-AE0D74301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Any distribution can be proposal during Monte Carlo simulation.</a:t>
                </a:r>
              </a:p>
              <a:p>
                <a:r>
                  <a:rPr lang="en-US" altLang="zh-CN" dirty="0"/>
                  <a:t>Markov chain simulation requires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corresponding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What if combining these two approaches together?</a:t>
                </a:r>
              </a:p>
              <a:p>
                <a:pPr lvl="1"/>
                <a:r>
                  <a:rPr lang="en-US" altLang="zh-CN" dirty="0"/>
                  <a:t>Apply an arbitrary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Apply reject sampling to approximate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Apply transition only upon acceptance</a:t>
                </a:r>
                <a:endParaRPr lang="zh-CN" altLang="en-US" dirty="0"/>
              </a:p>
              <a:p>
                <a:endParaRPr lang="en-US" altLang="zh-CN" dirty="0"/>
              </a:p>
              <a:p>
                <a:r>
                  <a:rPr lang="en-US" altLang="zh-CN" dirty="0"/>
                  <a:t>Markov chain + Monte Carlo =&gt; MCMC!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616DBE-4D96-4C70-BF32-AE0D74301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89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A432F-4AAD-4558-8EE2-B8B44935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Markov chain Monte Carlo simulation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E46E7A-9C17-476E-9907-A94B7A370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Detailed balance</a:t>
                </a:r>
              </a:p>
              <a:p>
                <a:pPr lvl="1"/>
                <a:r>
                  <a:rPr lang="en-US" altLang="zh-CN" b="0" dirty="0"/>
                  <a:t>Theorem.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stationary distribution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Proof.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⇒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b="0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stationary distribution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since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E46E7A-9C17-476E-9907-A94B7A370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665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B48F0-6B23-475A-AB77-6A60625C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Markov chain Monte Carlo simulation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6058C8-EE3E-445A-B844-0D31882CD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transition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stationary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, where</a:t>
                </a:r>
                <a:r>
                  <a:rPr lang="en-US" altLang="zh-CN" b="0" dirty="0"/>
                  <a:t> </a:t>
                </a:r>
                <a:r>
                  <a:rPr lang="en-US" altLang="zh-CN" dirty="0"/>
                  <a:t>usually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Build detailed balance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Acceptance rate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𝑈𝑠𝑢𝑎𝑙𝑙𝑦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6058C8-EE3E-445A-B844-0D31882CD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43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2D2A-894B-4B00-937E-7067FEB8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Markov chain Monte Carlo simulation (4)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CF43E8-D82D-47AC-BDE6-5B0EB5096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Transition matrix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Target/stationary distribution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Convergence iteration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CF43E8-D82D-47AC-BDE6-5B0EB5096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045DD08-D4E1-4B53-ADFA-969D7EE83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1702811"/>
                  </p:ext>
                </p:extLst>
              </p:nvPr>
            </p:nvGraphicFramePr>
            <p:xfrm>
              <a:off x="1115785" y="3429000"/>
              <a:ext cx="9960429" cy="3075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60429">
                      <a:extLst>
                        <a:ext uri="{9D8B030D-6E8A-4147-A177-3AD203B41FA5}">
                          <a16:colId xmlns:a16="http://schemas.microsoft.com/office/drawing/2014/main" val="310460078"/>
                        </a:ext>
                      </a:extLst>
                    </a:gridCol>
                  </a:tblGrid>
                  <a:tr h="2454048">
                    <a:tc>
                      <a:txBody>
                        <a:bodyPr/>
                        <a:lstStyle/>
                        <a:p>
                          <a:pPr marL="45720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Sample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from Gaussian</a:t>
                          </a: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 distribution.</a:t>
                          </a:r>
                        </a:p>
                        <a:p>
                          <a:pPr marL="45720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, do 3-6.</a:t>
                          </a:r>
                        </a:p>
                        <a:p>
                          <a:pPr marL="45720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Sample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 from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 from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  <m:d>
                                <m:dPr>
                                  <m:ctrlP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marL="45720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Calculate acceptance rate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marL="45720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d>
                                <m:dPr>
                                  <m:ctrlP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, accept transition proposal 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marL="45720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Else, reject this proposal,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  <m:d>
                                <m:dPr>
                                  <m:ctrlP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marL="45720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,⋯, 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as the samples selected from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altLang="zh-CN" sz="2400" b="0" dirty="0"/>
                        </a:p>
                        <a:p>
                          <a:pPr marL="457200" indent="-457200">
                            <a:buAutoNum type="arabicPeriod"/>
                          </a:pP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486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045DD08-D4E1-4B53-ADFA-969D7EE83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1702811"/>
                  </p:ext>
                </p:extLst>
              </p:nvPr>
            </p:nvGraphicFramePr>
            <p:xfrm>
              <a:off x="1115785" y="3429000"/>
              <a:ext cx="9960429" cy="3075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60429">
                      <a:extLst>
                        <a:ext uri="{9D8B030D-6E8A-4147-A177-3AD203B41FA5}">
                          <a16:colId xmlns:a16="http://schemas.microsoft.com/office/drawing/2014/main" val="310460078"/>
                        </a:ext>
                      </a:extLst>
                    </a:gridCol>
                  </a:tblGrid>
                  <a:tr h="30756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486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6942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3E791-D45F-4F5E-AE33-4D36475C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BE958-AA7B-4470-A3F7-3980F796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About sampling</a:t>
            </a:r>
          </a:p>
          <a:p>
            <a:r>
              <a:rPr lang="en-US" altLang="zh-CN" dirty="0"/>
              <a:t>Why sample from sequence space?</a:t>
            </a:r>
          </a:p>
          <a:p>
            <a:r>
              <a:rPr lang="en-US" altLang="zh-CN" dirty="0"/>
              <a:t>Markov chain Monte Carlo simulation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Metropolis-Hastings sampling</a:t>
            </a:r>
          </a:p>
          <a:p>
            <a:r>
              <a:rPr lang="en-US" altLang="zh-CN" dirty="0"/>
              <a:t>CGMH sampling</a:t>
            </a:r>
          </a:p>
          <a:p>
            <a:r>
              <a:rPr lang="en-US" altLang="zh-CN" dirty="0"/>
              <a:t>Gibbs sampling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899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6B975-838C-4C3E-AE29-FF7BBF62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Metropolis-Hastings sampling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E9D80-A22A-4D3F-B00D-BE451A34F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MCMC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too small when sampling in high-dimensional space.</a:t>
                </a:r>
              </a:p>
              <a:p>
                <a:r>
                  <a:rPr lang="en-US" altLang="zh-CN" dirty="0"/>
                  <a:t>Detailed balance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New acceptance rate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/>
                  <a:t> indicates that the proposal is accepted for certain.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E9D80-A22A-4D3F-B00D-BE451A34F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333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39B09-08C1-41B1-A965-EDECC533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Metropolis-Hastings sampling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784695-A522-4D8E-8AB8-2F9650032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Transition matrix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Target/stationary distribution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Convergence iteration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784695-A522-4D8E-8AB8-2F9650032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DE3F0E5-D399-482C-AC7D-B215A952E1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3718288"/>
                  </p:ext>
                </p:extLst>
              </p:nvPr>
            </p:nvGraphicFramePr>
            <p:xfrm>
              <a:off x="1115785" y="3429000"/>
              <a:ext cx="9960429" cy="3362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60429">
                      <a:extLst>
                        <a:ext uri="{9D8B030D-6E8A-4147-A177-3AD203B41FA5}">
                          <a16:colId xmlns:a16="http://schemas.microsoft.com/office/drawing/2014/main" val="310460078"/>
                        </a:ext>
                      </a:extLst>
                    </a:gridCol>
                  </a:tblGrid>
                  <a:tr h="2454048">
                    <a:tc>
                      <a:txBody>
                        <a:bodyPr/>
                        <a:lstStyle/>
                        <a:p>
                          <a:pPr marL="45720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Sample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 from Gaussian</a:t>
                          </a: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 distribution.</a:t>
                          </a:r>
                        </a:p>
                        <a:p>
                          <a:pPr marL="45720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, do 3-6.</a:t>
                          </a:r>
                        </a:p>
                        <a:p>
                          <a:pPr marL="45720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Sample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 from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 from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  <m:d>
                                <m:dPr>
                                  <m:ctrlP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marL="45720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Calculate acceptance rate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1" i="1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1" i="1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2400" b="1" i="1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1" i="1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1" i="1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b="1" i="1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 b="1" i="1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marL="45720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d>
                                <m:dPr>
                                  <m:ctrlP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, accept transition proposal 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marL="45720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Else, reject this proposal,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zh-CN" sz="2400" b="1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  <m:d>
                                <m:dPr>
                                  <m:ctrlP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marL="45720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,⋯, 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</a:rPr>
                            <a:t>as the samples selected from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oMath>
                          </a14:m>
                          <a:r>
                            <a:rPr lang="en-US" altLang="zh-CN" sz="2400" baseline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altLang="zh-CN" sz="2400" b="0" dirty="0"/>
                        </a:p>
                        <a:p>
                          <a:pPr marL="457200" indent="-457200">
                            <a:buAutoNum type="arabicPeriod"/>
                          </a:pPr>
                          <a:endParaRPr lang="zh-CN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486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DE3F0E5-D399-482C-AC7D-B215A952E1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3718288"/>
                  </p:ext>
                </p:extLst>
              </p:nvPr>
            </p:nvGraphicFramePr>
            <p:xfrm>
              <a:off x="1115785" y="3429000"/>
              <a:ext cx="9960429" cy="3362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60429">
                      <a:extLst>
                        <a:ext uri="{9D8B030D-6E8A-4147-A177-3AD203B41FA5}">
                          <a16:colId xmlns:a16="http://schemas.microsoft.com/office/drawing/2014/main" val="310460078"/>
                        </a:ext>
                      </a:extLst>
                    </a:gridCol>
                  </a:tblGrid>
                  <a:tr h="33620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486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658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9C398-D271-4599-A174-E5E5E3FA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A10FF-2FEB-432C-9DA7-28D4B9A4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About sampling</a:t>
            </a:r>
          </a:p>
          <a:p>
            <a:r>
              <a:rPr lang="en-US" altLang="zh-CN" dirty="0"/>
              <a:t>Why sample from sequence space?</a:t>
            </a:r>
          </a:p>
          <a:p>
            <a:r>
              <a:rPr lang="en-US" altLang="zh-CN" dirty="0"/>
              <a:t>Markov chain Monte Carlo simulation</a:t>
            </a:r>
          </a:p>
          <a:p>
            <a:r>
              <a:rPr lang="en-US" altLang="zh-CN" dirty="0"/>
              <a:t>Metropolis-Hastings sampling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CGMH sampling</a:t>
            </a:r>
          </a:p>
          <a:p>
            <a:r>
              <a:rPr lang="en-US" altLang="zh-CN" dirty="0"/>
              <a:t>Gibbs sampling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349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A1479-50A7-492D-B2EE-851747F0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BCDF1-A031-48B9-B1B6-0632DE90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1C9D42-85D8-4A7A-ACB7-2FAFC14B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71" y="2309445"/>
            <a:ext cx="10582858" cy="22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67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A2591-9F72-4BCF-8C2C-343E24BF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does CGMH do?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B0AF8-16C7-4FD6-BCEA-D5A4033E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 sentences from sentence distribution</a:t>
            </a:r>
          </a:p>
          <a:p>
            <a:r>
              <a:rPr lang="en-US" altLang="zh-CN" dirty="0"/>
              <a:t>Sentence – </a:t>
            </a:r>
            <a:r>
              <a:rPr lang="zh-CN" altLang="en-US" dirty="0"/>
              <a:t>𝑥</a:t>
            </a:r>
            <a:r>
              <a:rPr lang="en-US" altLang="zh-CN" dirty="0"/>
              <a:t>=(</a:t>
            </a:r>
            <a:r>
              <a:rPr lang="zh-CN" altLang="en-US" dirty="0"/>
              <a:t>𝑤</a:t>
            </a:r>
            <a:r>
              <a:rPr lang="en-US" altLang="zh-CN" dirty="0"/>
              <a:t>_1,</a:t>
            </a:r>
            <a:r>
              <a:rPr lang="zh-CN" altLang="en-US" dirty="0"/>
              <a:t>𝑤</a:t>
            </a:r>
            <a:r>
              <a:rPr lang="en-US" altLang="zh-CN" dirty="0"/>
              <a:t>_2,⋯,</a:t>
            </a:r>
            <a:r>
              <a:rPr lang="zh-CN" altLang="en-US" dirty="0"/>
              <a:t>𝑤</a:t>
            </a:r>
            <a:r>
              <a:rPr lang="en-US" altLang="zh-CN" dirty="0"/>
              <a:t>_</a:t>
            </a:r>
            <a:r>
              <a:rPr lang="zh-CN" altLang="en-US" dirty="0"/>
              <a:t>𝑛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Sentence distribution – </a:t>
            </a:r>
            <a:r>
              <a:rPr lang="zh-CN" altLang="en-US" dirty="0"/>
              <a:t>𝜋</a:t>
            </a:r>
          </a:p>
          <a:p>
            <a:pPr lvl="1"/>
            <a:r>
              <a:rPr lang="en-US" altLang="zh-CN" dirty="0"/>
              <a:t>Language model</a:t>
            </a:r>
          </a:p>
          <a:p>
            <a:r>
              <a:rPr lang="en-US" altLang="zh-CN" b="0" dirty="0"/>
              <a:t>Proposals – word-level replacement, insertion and deletion</a:t>
            </a:r>
          </a:p>
          <a:p>
            <a:r>
              <a:rPr lang="en-US" altLang="zh-CN" dirty="0"/>
              <a:t>M-H sampling with some additional constraints.</a:t>
            </a:r>
          </a:p>
          <a:p>
            <a:pPr lvl="1"/>
            <a:r>
              <a:rPr lang="en-US" altLang="zh-CN" dirty="0"/>
              <a:t>Key words, semantic similarity, sentimental similarity, … …</a:t>
            </a:r>
          </a:p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77937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3E791-D45F-4F5E-AE33-4D36475C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BE958-AA7B-4470-A3F7-3980F796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About sampling</a:t>
            </a:r>
          </a:p>
          <a:p>
            <a:r>
              <a:rPr lang="en-US" altLang="zh-CN" dirty="0"/>
              <a:t>Why sample from sequence space?</a:t>
            </a:r>
          </a:p>
          <a:p>
            <a:r>
              <a:rPr lang="en-US" altLang="zh-CN" dirty="0"/>
              <a:t>Markov chain Monte Carlo simulation</a:t>
            </a:r>
          </a:p>
          <a:p>
            <a:r>
              <a:rPr lang="en-US" altLang="zh-CN" dirty="0"/>
              <a:t>Metropolis-Hastings sampling</a:t>
            </a:r>
          </a:p>
          <a:p>
            <a:r>
              <a:rPr lang="en-US" altLang="zh-CN" dirty="0"/>
              <a:t>CGMH sampling</a:t>
            </a:r>
          </a:p>
          <a:p>
            <a:r>
              <a:rPr lang="en-US" altLang="zh-CN" dirty="0"/>
              <a:t>Gibbs sampling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468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7CA30-907A-4D5A-8F10-B9FA86D8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69FB3-7729-4099-BA24-24B57BC3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3B4214-697C-490F-853F-FC77EC54C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390" y="511873"/>
            <a:ext cx="6057219" cy="58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15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94E8F-20E2-473D-AEDB-33F7B42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Stationary distribution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599ECD-AB32-4FB4-8CD7-49E0059E8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Stationary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Constraint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Hard constraint – keywords, …</a:t>
                </a:r>
              </a:p>
              <a:p>
                <a:pPr lvl="1"/>
                <a:r>
                  <a:rPr lang="en-US" altLang="zh-CN" dirty="0"/>
                  <a:t>Soft constraint – similarity, …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599ECD-AB32-4FB4-8CD7-49E0059E8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384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C6411-65D7-4112-8A04-648360F4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Proposals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C5498D-D6AC-4D42-8F79-E1CA2ACE7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/>
                  <a:t>Replacement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𝑟𝑒𝑝𝑙𝑎𝑐𝑒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Pre-selection – discard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dirty="0"/>
                  <a:t> with low forward/backward probability.</a:t>
                </a:r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,⋯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𝑟𝑒𝑝𝑙𝑎𝑐𝑒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Insertion &amp; deletion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C5498D-D6AC-4D42-8F79-E1CA2ACE7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671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C6411-65D7-4112-8A04-648360F4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Proposals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C5498D-D6AC-4D42-8F79-E1CA2ACE7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Replacement</a:t>
                </a:r>
              </a:p>
              <a:p>
                <a:r>
                  <a:rPr lang="en-US" altLang="zh-CN" dirty="0"/>
                  <a:t>Insertion – insert &lt;UNK&gt; first, and then replace 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𝑖𝑛𝑠𝑒𝑟𝑡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Deletion – simply remove the word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𝑑𝑒𝑙𝑒𝑡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,⋯,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,⋯,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,⋯,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,⋯,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C5498D-D6AC-4D42-8F79-E1CA2ACE7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12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1C92F-59C9-4AFB-AEE2-7BFCF9AB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rate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51A9D-C69E-4665-B6C9-32ED28F73E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/>
                  <a:t>Replacement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𝑟𝑒𝑝𝑙𝑎𝑐𝑒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𝑟𝑒𝑝𝑙𝑎𝑐𝑒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𝑟𝑒𝑝𝑙𝑎𝑐𝑒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𝑟𝑒𝑝𝑎𝑙𝑐𝑒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𝑟𝑒𝑝𝑎𝑙𝑐𝑒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Insertion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𝑖𝑛𝑠𝑒𝑟𝑡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𝑑𝑒𝑙𝑒𝑡𝑒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𝑑𝑒𝑙𝑒𝑡𝑒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𝑖𝑛𝑠𝑒𝑟𝑡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𝑖𝑛𝑠𝑒𝑟𝑡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𝑑𝑒𝑙𝑒𝑡𝑒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𝑖𝑛𝑠𝑒𝑟𝑡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𝑖𝑛𝑠𝑒𝑟𝑡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Deletion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𝑑𝑒𝑙𝑒𝑡𝑒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𝑖𝑛𝑠𝑒𝑟𝑡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𝑖𝑛𝑠𝑒𝑟𝑡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𝑑𝑒𝑙𝑒𝑡𝑒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𝑑𝑒𝑙𝑒𝑡𝑒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𝑖𝑛𝑠𝑒𝑟𝑡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𝑖𝑛𝑠𝑒𝑟𝑡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𝑑𝑒𝑙𝑒𝑡𝑒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51A9D-C69E-4665-B6C9-32ED28F73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820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9FBAC-6126-4728-A784-68469DD2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setting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D04386-9751-43E8-9862-F090E9CD8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Sentence generation with keywords</a:t>
                </a:r>
              </a:p>
              <a:p>
                <a:pPr lvl="1"/>
                <a:r>
                  <a:rPr lang="en-US" altLang="zh-CN" dirty="0"/>
                  <a:t>“BMW sports” =&gt; “BMW, the sports car of the future.”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𝑘𝑒𝑦𝑤𝑜𝑟𝑑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Unsupervised paraphrase generation</a:t>
                </a:r>
              </a:p>
              <a:p>
                <a:pPr lvl="1"/>
                <a:r>
                  <a:rPr lang="en-US" altLang="zh-CN" dirty="0"/>
                  <a:t>“This is a great show, isn’t it?” =&gt; “What a good performance!”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Unsupervised sentence error correction</a:t>
                </a:r>
              </a:p>
              <a:p>
                <a:pPr lvl="1"/>
                <a:r>
                  <a:rPr lang="en-US" altLang="zh-CN" dirty="0"/>
                  <a:t>“This are a great show, isn’t it?” =&gt; “It is a good show, isn’t it?”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D04386-9751-43E8-9862-F090E9CD8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663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0ABD2-B070-4C07-B28D-29F26B49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9BB7A-7DF4-424F-9EC9-2687AB46C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Sentence generation with keywords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F2A5B8-D495-47E5-9446-7A968E9A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448347"/>
            <a:ext cx="5301343" cy="59613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80CACF-E54A-466A-B4CC-B1F4312E5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79" y="4278185"/>
            <a:ext cx="5301343" cy="213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48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D10C5-EEB0-4F73-988A-3D5C2B24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8A30A-8C65-4140-8FA0-7386AD16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Unsupervised paraphrase generation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54A562-EA3F-4D68-B805-EC793015A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439" y="38100"/>
            <a:ext cx="4638675" cy="6781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488895-5C70-4930-BBCB-F67369B51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24" y="3865781"/>
            <a:ext cx="5479192" cy="231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45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6851C-3E19-4285-9071-EDA19590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50252-808C-426E-B261-9E970D54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Unsupervised sentence error correction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05594A-0E3E-4A94-8020-5729EE97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6386"/>
            <a:ext cx="5301343" cy="383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87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3E791-D45F-4F5E-AE33-4D36475C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BE958-AA7B-4470-A3F7-3980F796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About sampling</a:t>
            </a:r>
          </a:p>
          <a:p>
            <a:r>
              <a:rPr lang="en-US" altLang="zh-CN" dirty="0"/>
              <a:t>Why sample from sequence space?</a:t>
            </a:r>
          </a:p>
          <a:p>
            <a:r>
              <a:rPr lang="en-US" altLang="zh-CN" dirty="0"/>
              <a:t>Markov chain Monte Carlo simulation</a:t>
            </a:r>
          </a:p>
          <a:p>
            <a:r>
              <a:rPr lang="en-US" altLang="zh-CN" dirty="0"/>
              <a:t>Metropolis-Hastings sampling</a:t>
            </a:r>
          </a:p>
          <a:p>
            <a:r>
              <a:rPr lang="en-US" altLang="zh-CN" dirty="0"/>
              <a:t>CGMH sampling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Gibbs sampling</a:t>
            </a:r>
          </a:p>
        </p:txBody>
      </p:sp>
    </p:spTree>
    <p:extLst>
      <p:ext uri="{BB962C8B-B14F-4D97-AF65-F5344CB8AC3E}">
        <p14:creationId xmlns:p14="http://schemas.microsoft.com/office/powerpoint/2010/main" val="149236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05A90-3AEE-44E9-AC49-0BB9035C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96740-DC59-4B63-8C60-38599118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Sampling is the selection of a subset (a statistical sample) of individuals from within a statistical population to estimate characteristics of the whole population.</a:t>
            </a:r>
          </a:p>
        </p:txBody>
      </p:sp>
    </p:spTree>
    <p:extLst>
      <p:ext uri="{BB962C8B-B14F-4D97-AF65-F5344CB8AC3E}">
        <p14:creationId xmlns:p14="http://schemas.microsoft.com/office/powerpoint/2010/main" val="4072325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75B37-48F5-477E-9F09-D3D4CB61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Gibbs sampling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AD5C0-FE9F-49B6-A776-F606F8E14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be continued…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729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59490-3C6F-43DB-9C98-B21B144B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228DE-80CD-486A-A940-1CFA4113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EA180751-D621-4120-B9F4-8ABFDDFADFE2}"/>
              </a:ext>
            </a:extLst>
          </p:cNvPr>
          <p:cNvSpPr/>
          <p:nvPr/>
        </p:nvSpPr>
        <p:spPr>
          <a:xfrm>
            <a:off x="4234542" y="2139836"/>
            <a:ext cx="3722915" cy="3722915"/>
          </a:xfrm>
          <a:prstGeom prst="smileyFace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4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CE621-E657-4200-8BDB-38230651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 from uniform distribution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80E79B-97B8-4371-86BB-A5BDCEA231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Linear congruential generator (LCG)</a:t>
                </a:r>
              </a:p>
              <a:p>
                <a:pPr lvl="1"/>
                <a:r>
                  <a:rPr lang="en-US" altLang="zh-CN" dirty="0"/>
                  <a:t>Given modulus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), multiplier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), increment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) and seed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), generate </a:t>
                </a:r>
                <a:r>
                  <a:rPr lang="en-US" altLang="zh-CN" b="1" dirty="0"/>
                  <a:t>pseudo-random</a:t>
                </a:r>
                <a:r>
                  <a:rPr lang="en-US" altLang="zh-CN" dirty="0"/>
                  <a:t> integer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80E79B-97B8-4371-86BB-A5BDCEA23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1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43FB0-F070-4EC8-865C-21CD6181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 from common distributions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9E7BC4-ED98-40D7-ADD4-11BA82E86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Common distributions</a:t>
                </a:r>
              </a:p>
              <a:p>
                <a:pPr lvl="1"/>
                <a:r>
                  <a:rPr lang="en-US" altLang="zh-CN" dirty="0"/>
                  <a:t>Gaussian, t-distribution, F-distribution,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-distribution, … …</a:t>
                </a:r>
              </a:p>
              <a:p>
                <a:pPr lvl="1"/>
                <a:r>
                  <a:rPr lang="en-US" altLang="zh-CN" dirty="0"/>
                  <a:t>There exists analytical probability density function.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Two steps</a:t>
                </a:r>
              </a:p>
              <a:p>
                <a:pPr lvl="1"/>
                <a:r>
                  <a:rPr lang="en-US" altLang="zh-CN" dirty="0"/>
                  <a:t>Sample from uniform distribution.</a:t>
                </a:r>
              </a:p>
              <a:p>
                <a:pPr lvl="1"/>
                <a:r>
                  <a:rPr lang="en-US" altLang="zh-CN" dirty="0"/>
                  <a:t>Mapping the selected sample from uniform to the specific distribution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9E7BC4-ED98-40D7-ADD4-11BA82E86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71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E0B3D-D93E-4EA2-9682-C6639029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 from other distributions?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014E57-DE69-4E82-8B0A-89A3F9A13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Suppose there is a special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Suppose the probability density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unknown.</a:t>
                </a:r>
              </a:p>
              <a:p>
                <a:r>
                  <a:rPr lang="en-US" altLang="zh-CN" dirty="0"/>
                  <a:t>Suppose there is a black box </a:t>
                </a:r>
                <a:r>
                  <a:rPr lang="en-US" altLang="zh-CN" dirty="0" err="1"/>
                  <a:t>p.d.f.</a:t>
                </a:r>
                <a:r>
                  <a:rPr lang="en-US" altLang="zh-CN" dirty="0"/>
                  <a:t> calculator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How do we sample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?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014E57-DE69-4E82-8B0A-89A3F9A13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83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EA29F-5AD8-4DE7-9515-6D8FF859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 from other distributions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7FB69-274F-427D-B56F-819D7269F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Commonly applied approaches</a:t>
            </a:r>
          </a:p>
          <a:p>
            <a:pPr lvl="1"/>
            <a:r>
              <a:rPr lang="en-US" altLang="zh-CN" dirty="0"/>
              <a:t>Monte Carlo simulation</a:t>
            </a:r>
          </a:p>
          <a:p>
            <a:pPr lvl="1"/>
            <a:r>
              <a:rPr lang="en-US" altLang="zh-CN" dirty="0"/>
              <a:t>Markov chain simulation</a:t>
            </a:r>
          </a:p>
          <a:p>
            <a:pPr lvl="1"/>
            <a:r>
              <a:rPr lang="en-US" altLang="zh-CN" dirty="0"/>
              <a:t>Markov chain Monte Carlo simulation</a:t>
            </a:r>
          </a:p>
          <a:p>
            <a:pPr lvl="1"/>
            <a:r>
              <a:rPr lang="en-US" altLang="zh-CN" dirty="0"/>
              <a:t>Metropolis-Hastings sampling</a:t>
            </a:r>
          </a:p>
          <a:p>
            <a:pPr lvl="1"/>
            <a:r>
              <a:rPr lang="en-US" altLang="zh-CN" dirty="0"/>
              <a:t>Gibbs sampling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28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EA29F-5AD8-4DE7-9515-6D8FF859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 from other distributions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F7FB69-274F-427D-B56F-819D7269F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 to sample from distributions learned by neural networks?</a:t>
                </a:r>
              </a:p>
              <a:p>
                <a:pPr lvl="1"/>
                <a:r>
                  <a:rPr lang="en-US" altLang="zh-CN" dirty="0"/>
                  <a:t>Real-world distribution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Real-world </a:t>
                </a:r>
                <a:r>
                  <a:rPr lang="en-US" altLang="zh-CN" dirty="0" err="1"/>
                  <a:t>p.d.f.</a:t>
                </a:r>
                <a:r>
                  <a:rPr lang="en-US" altLang="zh-CN" dirty="0"/>
                  <a:t>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unknown.</a:t>
                </a:r>
              </a:p>
              <a:p>
                <a:pPr lvl="1"/>
                <a:r>
                  <a:rPr lang="en-US" altLang="zh-CN" dirty="0"/>
                  <a:t>Real-world black box </a:t>
                </a:r>
                <a:r>
                  <a:rPr lang="en-US" altLang="zh-CN" dirty="0" err="1"/>
                  <a:t>p.d.f.</a:t>
                </a:r>
                <a:r>
                  <a:rPr lang="en-US" altLang="zh-CN" dirty="0"/>
                  <a:t> calculator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does not exist.</a:t>
                </a:r>
              </a:p>
              <a:p>
                <a:pPr lvl="1"/>
                <a:r>
                  <a:rPr lang="en-US" altLang="zh-CN" dirty="0"/>
                  <a:t>Neural network model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b="0" dirty="0"/>
                  <a:t>.</a:t>
                </a:r>
              </a:p>
              <a:p>
                <a:pPr lvl="1"/>
                <a:r>
                  <a:rPr lang="en-US" altLang="zh-CN" dirty="0"/>
                  <a:t>Distribution learned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approximates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Sampling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is impossible, while sampling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is viable.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F7FB69-274F-427D-B56F-819D7269F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6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1619</Words>
  <Application>Microsoft Office PowerPoint</Application>
  <PresentationFormat>宽屏</PresentationFormat>
  <Paragraphs>274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等线</vt:lpstr>
      <vt:lpstr>等线 Light</vt:lpstr>
      <vt:lpstr>Arial</vt:lpstr>
      <vt:lpstr>Cambria Math</vt:lpstr>
      <vt:lpstr>Office 主题​​</vt:lpstr>
      <vt:lpstr>Sampling from Sequence Space</vt:lpstr>
      <vt:lpstr>Overview</vt:lpstr>
      <vt:lpstr>Overview</vt:lpstr>
      <vt:lpstr>Sampling</vt:lpstr>
      <vt:lpstr>Sampling from uniform distribution</vt:lpstr>
      <vt:lpstr>Sampling from common distributions</vt:lpstr>
      <vt:lpstr>Sampling from other distributions?</vt:lpstr>
      <vt:lpstr>Sampling from other distributions (2)</vt:lpstr>
      <vt:lpstr>Sampling from other distributions (3)</vt:lpstr>
      <vt:lpstr>Overview</vt:lpstr>
      <vt:lpstr>Possible utilizations</vt:lpstr>
      <vt:lpstr>Are NNs black box p.d.f. calculators?</vt:lpstr>
      <vt:lpstr>Overview</vt:lpstr>
      <vt:lpstr>Monte Carlo simulation</vt:lpstr>
      <vt:lpstr>Monte Carlo simulation (2)</vt:lpstr>
      <vt:lpstr>Monte Carlo simulation (3)</vt:lpstr>
      <vt:lpstr>Markov chain simulation</vt:lpstr>
      <vt:lpstr>Markov chain simulation (2)</vt:lpstr>
      <vt:lpstr>Markov chain simulation (3)</vt:lpstr>
      <vt:lpstr>Markov chain Monte Carlo simulation</vt:lpstr>
      <vt:lpstr>Markov chain Monte Carlo simulation (2)</vt:lpstr>
      <vt:lpstr>Markov chain Monte Carlo simulation (3)</vt:lpstr>
      <vt:lpstr>Markov chain Monte Carlo simulation (4)</vt:lpstr>
      <vt:lpstr>Overview</vt:lpstr>
      <vt:lpstr>Metropolis-Hastings sampling</vt:lpstr>
      <vt:lpstr>Metropolis-Hastings sampling (2)</vt:lpstr>
      <vt:lpstr>Overview</vt:lpstr>
      <vt:lpstr>PowerPoint 演示文稿</vt:lpstr>
      <vt:lpstr>What does CGMH do?</vt:lpstr>
      <vt:lpstr>PowerPoint 演示文稿</vt:lpstr>
      <vt:lpstr>Stationary distribution</vt:lpstr>
      <vt:lpstr>Proposals</vt:lpstr>
      <vt:lpstr>Proposals (2)</vt:lpstr>
      <vt:lpstr>Acceptance rate</vt:lpstr>
      <vt:lpstr>Experiment setting</vt:lpstr>
      <vt:lpstr>Experimental result</vt:lpstr>
      <vt:lpstr>Experimental result (2)</vt:lpstr>
      <vt:lpstr>Experimental result (3)</vt:lpstr>
      <vt:lpstr>Overview</vt:lpstr>
      <vt:lpstr>Gibbs sampling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from Sequence Space</dc:title>
  <dc:creator>635615042@qq.com</dc:creator>
  <cp:lastModifiedBy>635615042@qq.com</cp:lastModifiedBy>
  <cp:revision>31</cp:revision>
  <dcterms:created xsi:type="dcterms:W3CDTF">2019-05-04T06:00:03Z</dcterms:created>
  <dcterms:modified xsi:type="dcterms:W3CDTF">2019-05-05T06:16:26Z</dcterms:modified>
</cp:coreProperties>
</file>