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47" autoAdjust="0"/>
  </p:normalViewPr>
  <p:slideViewPr>
    <p:cSldViewPr snapToGrid="0">
      <p:cViewPr varScale="1">
        <p:scale>
          <a:sx n="99" d="100"/>
          <a:sy n="99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18B97-2054-4EE0-B320-10D1FC8A7F01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33F22-00AA-48D8-A0A0-DF6D18790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97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标注是可选的，都能过编译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33F22-00AA-48D8-A0A0-DF6D18790D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582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TScompiler</a:t>
            </a:r>
            <a:r>
              <a:rPr lang="zh-CN" altLang="en-US" dirty="0" smtClean="0"/>
              <a:t>标注，怎么对比的：程序员一般只标注关键位置，所以训练集上</a:t>
            </a:r>
            <a:r>
              <a:rPr lang="en-US" altLang="zh-CN" dirty="0" smtClean="0"/>
              <a:t>compiler</a:t>
            </a:r>
            <a:r>
              <a:rPr lang="zh-CN" altLang="en-US" dirty="0" smtClean="0"/>
              <a:t>只需用来标注一些简单的。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33F22-00AA-48D8-A0A0-DF6D18790D6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47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按</a:t>
            </a:r>
            <a:r>
              <a:rPr lang="en-US" altLang="zh-CN" dirty="0" smtClean="0"/>
              <a:t>reviewer</a:t>
            </a:r>
            <a:r>
              <a:rPr lang="zh-CN" altLang="en-US" dirty="0" smtClean="0"/>
              <a:t>要求添加的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33F22-00AA-48D8-A0A0-DF6D18790D6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8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33F22-00AA-48D8-A0A0-DF6D18790D6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8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33F22-00AA-48D8-A0A0-DF6D18790D6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9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每个程序子表达式都有唯一的类型变量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33F22-00AA-48D8-A0A0-DF6D18790D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17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文件级别还是项目级别的：项目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33F22-00AA-48D8-A0A0-DF6D18790D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311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为什么选择这些规则？这些人工挑选的规则是有损失的（不像源代码一样）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33F22-00AA-48D8-A0A0-DF6D18790D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316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33F22-00AA-48D8-A0A0-DF6D18790D6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0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之前一篇</a:t>
            </a:r>
            <a:r>
              <a:rPr lang="en-US" altLang="zh-CN" dirty="0" smtClean="0"/>
              <a:t>GNN</a:t>
            </a:r>
            <a:r>
              <a:rPr lang="zh-CN" altLang="en-US" dirty="0" smtClean="0"/>
              <a:t>论文中聚合的方法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33F22-00AA-48D8-A0A0-DF6D18790D6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169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33F22-00AA-48D8-A0A0-DF6D18790D6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9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两个</a:t>
            </a:r>
            <a:r>
              <a:rPr lang="en-US" altLang="zh-CN" dirty="0" smtClean="0"/>
              <a:t>reviewer</a:t>
            </a:r>
            <a:r>
              <a:rPr lang="zh-CN" altLang="en-US" dirty="0" smtClean="0"/>
              <a:t>提问代码重复度的问题， </a:t>
            </a:r>
            <a:r>
              <a:rPr lang="en-US" altLang="zh-CN" dirty="0" smtClean="0"/>
              <a:t>2.7%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33F22-00AA-48D8-A0A0-DF6D18790D6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983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声明时和出现时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33F22-00AA-48D8-A0A0-DF6D18790D6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54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A026-EADE-4134-9F3B-D07C6DAC06A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E1A8-70CC-459D-9634-FBE437FB5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A026-EADE-4134-9F3B-D07C6DAC06A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E1A8-70CC-459D-9634-FBE437FB5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07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A026-EADE-4134-9F3B-D07C6DAC06A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E1A8-70CC-459D-9634-FBE437FB5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A026-EADE-4134-9F3B-D07C6DAC06A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E1A8-70CC-459D-9634-FBE437FB5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18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A026-EADE-4134-9F3B-D07C6DAC06A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E1A8-70CC-459D-9634-FBE437FB5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49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A026-EADE-4134-9F3B-D07C6DAC06A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E1A8-70CC-459D-9634-FBE437FB5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0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A026-EADE-4134-9F3B-D07C6DAC06A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E1A8-70CC-459D-9634-FBE437FB5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A026-EADE-4134-9F3B-D07C6DAC06A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E1A8-70CC-459D-9634-FBE437FB5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09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A026-EADE-4134-9F3B-D07C6DAC06A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E1A8-70CC-459D-9634-FBE437FB5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1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A026-EADE-4134-9F3B-D07C6DAC06A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E1A8-70CC-459D-9634-FBE437FB5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5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A026-EADE-4134-9F3B-D07C6DAC06A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E1A8-70CC-459D-9634-FBE437FB5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3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A026-EADE-4134-9F3B-D07C6DAC06A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FE1A8-70CC-459D-9634-FBE437FB5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01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5859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/>
              <a:t>LambdaNet</a:t>
            </a:r>
            <a:r>
              <a:rPr lang="en-US" altLang="zh-CN" sz="4800" dirty="0" smtClean="0"/>
              <a:t>: </a:t>
            </a:r>
            <a:br>
              <a:rPr lang="en-US" altLang="zh-CN" sz="4800" dirty="0" smtClean="0"/>
            </a:br>
            <a:r>
              <a:rPr lang="en-US" altLang="zh-CN" sz="4800" dirty="0" smtClean="0"/>
              <a:t>Probabilistic Type Inference </a:t>
            </a:r>
            <a:br>
              <a:rPr lang="en-US" altLang="zh-CN" sz="4800" dirty="0" smtClean="0"/>
            </a:br>
            <a:r>
              <a:rPr lang="en-US" altLang="zh-CN" sz="4800" dirty="0" smtClean="0"/>
              <a:t>using Graph Neural Networks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50446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ICLR 2020   Open Review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53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4061" y="545123"/>
            <a:ext cx="4791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Neural Architecture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1660280" y="1272597"/>
            <a:ext cx="8705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Message passing</a:t>
            </a:r>
          </a:p>
          <a:p>
            <a:endParaRPr lang="en-US" altLang="zh-CN" sz="2000" b="1" dirty="0" smtClean="0"/>
          </a:p>
          <a:p>
            <a:r>
              <a:rPr lang="en-US" altLang="zh-CN" sz="2000" dirty="0"/>
              <a:t>W</a:t>
            </a:r>
            <a:r>
              <a:rPr lang="en-US" altLang="zh-CN" sz="2000" dirty="0" smtClean="0"/>
              <a:t>eights are shared between all instances of the same </a:t>
            </a:r>
            <a:r>
              <a:rPr lang="en-US" altLang="zh-CN" sz="2000" dirty="0" err="1" smtClean="0"/>
              <a:t>hyperedge</a:t>
            </a:r>
            <a:r>
              <a:rPr lang="en-US" altLang="zh-CN" sz="2000" dirty="0" smtClean="0"/>
              <a:t> type.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358" y="2385279"/>
            <a:ext cx="75819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4061" y="545123"/>
            <a:ext cx="4791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Neural Architecture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660280" y="1272597"/>
                <a:ext cx="8705851" cy="4268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 smtClean="0"/>
                  <a:t>FIXED: </a:t>
                </a:r>
                <a:r>
                  <a:rPr lang="en-US" altLang="zh-CN" sz="2000" dirty="0" smtClean="0"/>
                  <a:t>(bool, assign, subtype, name…)</a:t>
                </a:r>
                <a:endParaRPr lang="en-US" altLang="zh-CN" sz="2000" b="1" dirty="0" smtClean="0"/>
              </a:p>
              <a:p>
                <a:r>
                  <a:rPr lang="en-US" altLang="zh-CN" sz="2000" dirty="0"/>
                  <a:t>C</a:t>
                </a:r>
                <a:r>
                  <a:rPr lang="en-US" altLang="zh-CN" sz="2000" dirty="0" smtClean="0"/>
                  <a:t>ompute the message of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 err="1" smtClean="0"/>
                  <a:t>th</a:t>
                </a:r>
                <a:r>
                  <a:rPr lang="en-US" altLang="zh-CN" sz="2000" dirty="0" smtClean="0"/>
                  <a:t> argument by first concatenating the embedding vector of all arguments and then feed the result vector to a 2-layer MLP for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 err="1" smtClean="0"/>
                  <a:t>th</a:t>
                </a:r>
                <a:r>
                  <a:rPr lang="en-US" altLang="zh-CN" sz="2000" dirty="0" smtClean="0"/>
                  <a:t> argument.</a:t>
                </a:r>
              </a:p>
              <a:p>
                <a:endParaRPr lang="en-US" altLang="zh-CN" sz="2000" dirty="0" smtClean="0"/>
              </a:p>
              <a:p>
                <a:r>
                  <a:rPr lang="en-US" altLang="zh-CN" sz="2000" b="1" dirty="0" smtClean="0"/>
                  <a:t>NARY: </a:t>
                </a:r>
                <a:r>
                  <a:rPr lang="en-US" altLang="zh-CN" sz="2000" dirty="0" smtClean="0"/>
                  <a:t>(function, call, object)</a:t>
                </a:r>
                <a:endParaRPr lang="en-US" altLang="zh-CN" sz="2000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 (for Function and Call,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are argument positions)</a:t>
                </a:r>
                <a:endParaRPr lang="en-US" altLang="zh-CN" sz="2000" dirty="0"/>
              </a:p>
              <a:p>
                <a:r>
                  <a:rPr lang="en-US" altLang="zh-CN" sz="2000" dirty="0" smtClean="0"/>
                  <a:t>A set of messages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𝑀𝐿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 smtClean="0"/>
              </a:p>
              <a:p>
                <a:r>
                  <a:rPr lang="en-US" altLang="zh-CN" sz="2000" dirty="0" smtClean="0"/>
                  <a:t>Message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𝑀𝐿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en-US" altLang="zh-CN" sz="2000" b="1" dirty="0" smtClean="0"/>
                  <a:t>NPAIRS: </a:t>
                </a:r>
                <a:endParaRPr lang="en-US" altLang="zh-CN" sz="2000" dirty="0"/>
              </a:p>
              <a:p>
                <a:r>
                  <a:rPr lang="en-US" altLang="zh-CN" sz="2000" dirty="0" smtClean="0"/>
                  <a:t>we </a:t>
                </a:r>
                <a:r>
                  <a:rPr lang="en-US" altLang="zh-CN" sz="2000" dirty="0" smtClean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’s as attention keys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’s as attention values to compute the</a:t>
                </a:r>
              </a:p>
              <a:p>
                <a:r>
                  <a:rPr lang="en-US" altLang="zh-CN" sz="2000" dirty="0" smtClean="0"/>
                  <a:t>message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(and switch the key-value roles to compute the message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)</a:t>
                </a: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280" y="1272597"/>
                <a:ext cx="8705851" cy="4268284"/>
              </a:xfrm>
              <a:prstGeom prst="rect">
                <a:avLst/>
              </a:prstGeom>
              <a:blipFill>
                <a:blip r:embed="rId2"/>
                <a:stretch>
                  <a:fillRect l="-700" t="-857" b="-1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130" y="5540881"/>
            <a:ext cx="6534150" cy="714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130" y="4531894"/>
            <a:ext cx="4586388" cy="33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4061" y="545123"/>
            <a:ext cx="4791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Neural Architecture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660280" y="1272597"/>
                <a:ext cx="8705851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 smtClean="0"/>
                  <a:t>Aggregation</a:t>
                </a:r>
              </a:p>
              <a:p>
                <a:endParaRPr lang="en-US" altLang="zh-CN" sz="2400" b="1" dirty="0" smtClean="0"/>
              </a:p>
              <a:p>
                <a:r>
                  <a:rPr lang="en-US" altLang="zh-CN" sz="2400" dirty="0" smtClean="0"/>
                  <a:t>Combine </a:t>
                </a:r>
                <a:r>
                  <a:rPr lang="en-US" altLang="zh-CN" sz="2400" dirty="0"/>
                  <a:t>all messages sent to node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to </a:t>
                </a:r>
                <a:r>
                  <a:rPr lang="en-US" altLang="zh-CN" sz="2400" dirty="0" smtClean="0"/>
                  <a:t>compute the </a:t>
                </a:r>
                <a:r>
                  <a:rPr lang="en-US" altLang="zh-CN" sz="2400" dirty="0"/>
                  <a:t>new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altLang="zh-CN" sz="2400" b="0" dirty="0" smtClean="0"/>
              </a:p>
              <a:p>
                <a:r>
                  <a:rPr lang="en-US" altLang="zh-CN" sz="2400" dirty="0" smtClean="0"/>
                  <a:t>A variant of the attention-based aggregation operator proposed in graph attention networks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280" y="1272597"/>
                <a:ext cx="8705851" cy="2308324"/>
              </a:xfrm>
              <a:prstGeom prst="rect">
                <a:avLst/>
              </a:prstGeom>
              <a:blipFill>
                <a:blip r:embed="rId3"/>
                <a:stretch>
                  <a:fillRect l="-1050" t="-2116" r="-910" b="-5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013" y="3835090"/>
            <a:ext cx="8152924" cy="8701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660280" y="4705212"/>
                <a:ext cx="8099182" cy="451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𝐿𝑒𝑎𝑘𝑦𝑅𝑒𝐿𝑈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280" y="4705212"/>
                <a:ext cx="8099182" cy="451855"/>
              </a:xfrm>
              <a:prstGeom prst="rect">
                <a:avLst/>
              </a:prstGeom>
              <a:blipFill>
                <a:blip r:embed="rId5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1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4061" y="545123"/>
            <a:ext cx="4791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Neural Architecture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660280" y="1272597"/>
                <a:ext cx="8705851" cy="2815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200" b="1" dirty="0" smtClean="0"/>
                  <a:t>Prediction Layer</a:t>
                </a:r>
              </a:p>
              <a:p>
                <a:endParaRPr lang="en-US" altLang="zh-CN" sz="2200" b="1" dirty="0" smtClean="0"/>
              </a:p>
              <a:p>
                <a:r>
                  <a:rPr lang="en-US" altLang="zh-CN" sz="2200" dirty="0" smtClean="0"/>
                  <a:t>For each type variable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 smtClean="0"/>
                  <a:t> and each candidate type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 smtClean="0"/>
              </a:p>
              <a:p>
                <a:r>
                  <a:rPr lang="en-US" altLang="zh-CN" sz="2200" dirty="0" smtClean="0"/>
                  <a:t>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𝑀𝐿𝑃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 smtClean="0"/>
              </a:p>
              <a:p>
                <a:endParaRPr lang="en-US" altLang="zh-CN" sz="2200" dirty="0" smtClean="0"/>
              </a:p>
              <a:p>
                <a:r>
                  <a:rPr lang="en-US" altLang="zh-CN" sz="22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𝑙𝑖𝑏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 </a:t>
                </a:r>
                <a:r>
                  <a:rPr lang="en-US" altLang="zh-CN" sz="2200" dirty="0"/>
                  <a:t>is a trainable vector for each library type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sz="2200" dirty="0" smtClean="0"/>
              </a:p>
              <a:p>
                <a:r>
                  <a:rPr lang="en-US" altLang="zh-CN" sz="22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𝑢𝑠𝑒𝑟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 smtClean="0"/>
                  <a:t>, it corresponds to a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 in the type dependency graph of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altLang="zh-CN" sz="2200" dirty="0" smtClean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280" y="1272597"/>
                <a:ext cx="8705851" cy="2815579"/>
              </a:xfrm>
              <a:prstGeom prst="rect">
                <a:avLst/>
              </a:prstGeom>
              <a:blipFill>
                <a:blip r:embed="rId3"/>
                <a:stretch>
                  <a:fillRect l="-910" t="-1515" b="-3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280" y="4135267"/>
            <a:ext cx="38290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4061" y="545123"/>
            <a:ext cx="4791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Evaluation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1660280" y="1272597"/>
            <a:ext cx="870585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 smtClean="0"/>
              <a:t>Dataset</a:t>
            </a:r>
          </a:p>
          <a:p>
            <a:endParaRPr lang="en-US" altLang="zh-CN" sz="2200" b="1" dirty="0" smtClean="0"/>
          </a:p>
          <a:p>
            <a:r>
              <a:rPr lang="en-US" altLang="zh-CN" sz="2200" dirty="0" smtClean="0"/>
              <a:t>300 Typescript projects (with the most </a:t>
            </a:r>
            <a:r>
              <a:rPr lang="en-US" altLang="zh-CN" sz="2200" dirty="0" err="1" smtClean="0"/>
              <a:t>Github</a:t>
            </a:r>
            <a:r>
              <a:rPr lang="en-US" altLang="zh-CN" sz="2200" dirty="0" smtClean="0"/>
              <a:t> stars) that contain between 500 to 10000 lines of code and where at least 10% of type annotations are user-defined types. </a:t>
            </a:r>
          </a:p>
          <a:p>
            <a:r>
              <a:rPr lang="en-US" altLang="zh-CN" sz="2200" dirty="0" smtClean="0"/>
              <a:t>60 for testing, 40 for validation, and the remainder for training.</a:t>
            </a:r>
          </a:p>
          <a:p>
            <a:endParaRPr lang="en-US" altLang="zh-CN" sz="2200" dirty="0"/>
          </a:p>
          <a:p>
            <a:r>
              <a:rPr lang="en-US" altLang="zh-CN" sz="2200" dirty="0" smtClean="0"/>
              <a:t>The compiler cannot infer the type of every variable and leaves many labeled as </a:t>
            </a:r>
            <a:r>
              <a:rPr lang="en-US" altLang="zh-CN" sz="2200" i="1" dirty="0" smtClean="0"/>
              <a:t>any</a:t>
            </a:r>
            <a:r>
              <a:rPr lang="en-US" altLang="zh-CN" sz="2200" dirty="0" smtClean="0"/>
              <a:t> during failed inference; thus, we exclude </a:t>
            </a:r>
            <a:r>
              <a:rPr lang="en-US" altLang="zh-CN" sz="2200" i="1" dirty="0" smtClean="0"/>
              <a:t>any</a:t>
            </a:r>
            <a:r>
              <a:rPr lang="en-US" altLang="zh-CN" sz="2200" dirty="0" smtClean="0"/>
              <a:t> labels in our data set. Furthermore, at test time, we evaluate our technique only on annotations that are manually added by developers.</a:t>
            </a:r>
          </a:p>
        </p:txBody>
      </p:sp>
    </p:spTree>
    <p:extLst>
      <p:ext uri="{BB962C8B-B14F-4D97-AF65-F5344CB8AC3E}">
        <p14:creationId xmlns:p14="http://schemas.microsoft.com/office/powerpoint/2010/main" val="40414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4061" y="545123"/>
            <a:ext cx="4791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Evaluation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1660280" y="1272597"/>
            <a:ext cx="87058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 smtClean="0"/>
              <a:t>Comparison with </a:t>
            </a:r>
            <a:r>
              <a:rPr lang="en-US" altLang="zh-CN" sz="2200" b="1" dirty="0" err="1" smtClean="0"/>
              <a:t>DeepTyper</a:t>
            </a:r>
            <a:r>
              <a:rPr lang="en-US" altLang="zh-CN" sz="2200" b="1" dirty="0" smtClean="0"/>
              <a:t> </a:t>
            </a:r>
          </a:p>
          <a:p>
            <a:endParaRPr lang="en-US" altLang="zh-CN" sz="2200" b="1" dirty="0" smtClean="0"/>
          </a:p>
          <a:p>
            <a:endParaRPr lang="en-US" altLang="zh-CN" sz="2200" b="1" dirty="0"/>
          </a:p>
          <a:p>
            <a:endParaRPr lang="en-US" altLang="zh-CN" sz="2200" b="1" dirty="0" smtClean="0"/>
          </a:p>
          <a:p>
            <a:endParaRPr lang="en-US" altLang="zh-CN" sz="2200" b="1" dirty="0"/>
          </a:p>
          <a:p>
            <a:endParaRPr lang="en-US" altLang="zh-CN" sz="2200" b="1" dirty="0" smtClean="0"/>
          </a:p>
          <a:p>
            <a:endParaRPr lang="en-US" altLang="zh-CN" sz="2200" b="1" dirty="0"/>
          </a:p>
          <a:p>
            <a:r>
              <a:rPr lang="en-US" altLang="zh-CN" sz="2200" dirty="0" smtClean="0"/>
              <a:t>Note that we obtain occurrence-level accuracy from declaration-level accuracy by weighting each variable by its number of occurrences.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4" y="2042038"/>
            <a:ext cx="58293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4061" y="545123"/>
            <a:ext cx="4791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Evaluation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1660280" y="1272597"/>
            <a:ext cx="87058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 smtClean="0"/>
              <a:t>Predicting </a:t>
            </a:r>
            <a:r>
              <a:rPr lang="en-US" altLang="zh-CN" sz="2200" b="1" dirty="0"/>
              <a:t>u</a:t>
            </a:r>
            <a:r>
              <a:rPr lang="en-US" altLang="zh-CN" sz="2200" b="1" dirty="0" smtClean="0"/>
              <a:t>ser-define types</a:t>
            </a:r>
          </a:p>
          <a:p>
            <a:endParaRPr lang="en-US" altLang="zh-CN" sz="2200" dirty="0" smtClean="0"/>
          </a:p>
          <a:p>
            <a:r>
              <a:rPr lang="en-US" altLang="zh-CN" sz="2200" dirty="0" smtClean="0"/>
              <a:t>such types are not in the prediction space of </a:t>
            </a:r>
            <a:r>
              <a:rPr lang="en-US" altLang="zh-CN" sz="2200" dirty="0" err="1" smtClean="0"/>
              <a:t>DeepTyper</a:t>
            </a:r>
            <a:endParaRPr lang="en-US" altLang="zh-CN" sz="2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080" y="2708763"/>
            <a:ext cx="80962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4061" y="545123"/>
            <a:ext cx="4791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Evaluation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1660280" y="1272597"/>
            <a:ext cx="87058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 smtClean="0"/>
              <a:t>Predicting </a:t>
            </a:r>
            <a:r>
              <a:rPr lang="en-US" altLang="zh-CN" sz="2200" b="1" dirty="0"/>
              <a:t>u</a:t>
            </a:r>
            <a:r>
              <a:rPr lang="en-US" altLang="zh-CN" sz="2200" b="1" dirty="0" smtClean="0"/>
              <a:t>ser-define </a:t>
            </a:r>
            <a:r>
              <a:rPr lang="en-US" altLang="zh-CN" sz="2200" b="1" dirty="0" smtClean="0"/>
              <a:t>types</a:t>
            </a:r>
          </a:p>
          <a:p>
            <a:endParaRPr lang="en-US" altLang="zh-CN" sz="2200" b="1" dirty="0"/>
          </a:p>
          <a:p>
            <a:r>
              <a:rPr lang="en-US" altLang="zh-CN" sz="2200" dirty="0"/>
              <a:t>a break-down of </a:t>
            </a:r>
            <a:r>
              <a:rPr lang="en-US" altLang="zh-CN" sz="2200" dirty="0" err="1"/>
              <a:t>LambdaNet's</a:t>
            </a:r>
            <a:r>
              <a:rPr lang="en-US" altLang="zh-CN" sz="2200" dirty="0"/>
              <a:t> performance</a:t>
            </a:r>
            <a:endParaRPr lang="en-US" altLang="zh-CN" sz="22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092" y="2667000"/>
            <a:ext cx="40862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4061" y="545123"/>
            <a:ext cx="4791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Evaluation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1660280" y="1272597"/>
            <a:ext cx="87058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 smtClean="0"/>
              <a:t>Ablation study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267" y="2450490"/>
            <a:ext cx="96678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4061" y="545123"/>
            <a:ext cx="4791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Conclusion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977227" y="1538626"/>
            <a:ext cx="60853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Type inference using statistical methods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Static analysis on an intermediate representation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smtClean="0"/>
              <a:t>Graph embedding of programs</a:t>
            </a:r>
          </a:p>
        </p:txBody>
      </p:sp>
    </p:spTree>
    <p:extLst>
      <p:ext uri="{BB962C8B-B14F-4D97-AF65-F5344CB8AC3E}">
        <p14:creationId xmlns:p14="http://schemas.microsoft.com/office/powerpoint/2010/main" val="15142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4061" y="545123"/>
            <a:ext cx="2567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Introduction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705707" y="1202386"/>
            <a:ext cx="203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Type inference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277" y="3964695"/>
            <a:ext cx="6810375" cy="2524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61" y="1847564"/>
            <a:ext cx="10780102" cy="172768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41069" y="3575247"/>
            <a:ext cx="738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					Typescript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95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4061" y="545123"/>
            <a:ext cx="2567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Introduction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512275" y="1167217"/>
            <a:ext cx="91967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new probabilistic type inference algorithm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U</a:t>
            </a:r>
            <a:r>
              <a:rPr lang="en-US" altLang="zh-CN" sz="2200" dirty="0" smtClean="0"/>
              <a:t>se lightweight source code analysis to transform the program into a new representation called a </a:t>
            </a:r>
            <a:r>
              <a:rPr lang="en-US" altLang="zh-CN" sz="2200" dirty="0" smtClean="0">
                <a:solidFill>
                  <a:srgbClr val="FF0000"/>
                </a:solidFill>
              </a:rPr>
              <a:t>type dependency graph</a:t>
            </a:r>
            <a:r>
              <a:rPr lang="en-US" altLang="zh-CN" sz="22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Type dependency graph, where nodes represent type variables and labeled </a:t>
            </a:r>
            <a:r>
              <a:rPr lang="en-US" altLang="zh-CN" sz="2200" dirty="0" err="1" smtClean="0"/>
              <a:t>hyperedges</a:t>
            </a:r>
            <a:r>
              <a:rPr lang="en-US" altLang="zh-CN" sz="2200" dirty="0" smtClean="0"/>
              <a:t> encode relationships between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Use a GNN to compute a vector embedding for each type variable and then performs type prediction using a pointer-network-like architecture.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Prediction layer compares the vector embedding of a type variable with vector representations of candidate types, allowing us to flexibly handle user-defined types that have not been observed during training. 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61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4061" y="545123"/>
            <a:ext cx="2567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Introduction</a:t>
            </a:r>
            <a:endParaRPr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68" y="1178459"/>
            <a:ext cx="7935564" cy="294115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992860" y="4633797"/>
            <a:ext cx="81446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Typing constraints</a:t>
            </a:r>
            <a:r>
              <a:rPr lang="en-US" altLang="zh-CN" sz="2000" dirty="0" smtClean="0"/>
              <a:t>    x, y </a:t>
            </a:r>
            <a:r>
              <a:rPr lang="en-US" altLang="zh-CN" sz="2000" dirty="0" err="1" smtClean="0"/>
              <a:t>concat</a:t>
            </a:r>
            <a:endParaRPr lang="en-US" altLang="zh-CN" sz="2000" dirty="0" smtClean="0"/>
          </a:p>
          <a:p>
            <a:r>
              <a:rPr lang="en-US" altLang="zh-CN" sz="2000" b="1" dirty="0" smtClean="0"/>
              <a:t>Contextual hint</a:t>
            </a:r>
            <a:r>
              <a:rPr lang="en-US" altLang="zh-CN" sz="2000" dirty="0" smtClean="0"/>
              <a:t>         </a:t>
            </a:r>
            <a:r>
              <a:rPr lang="en-US" altLang="zh-CN" sz="2000" dirty="0" err="1" smtClean="0"/>
              <a:t>network.time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Need for type dependency graph</a:t>
            </a:r>
          </a:p>
          <a:p>
            <a:r>
              <a:rPr lang="en-US" altLang="zh-CN" sz="2000" b="1" dirty="0" smtClean="0"/>
              <a:t>Handling user-defined types                </a:t>
            </a:r>
            <a:r>
              <a:rPr lang="en-US" altLang="zh-CN" sz="2000" dirty="0" err="1" smtClean="0"/>
              <a:t>MyNetwork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894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4061" y="545123"/>
            <a:ext cx="4791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Type Dependency Graph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774580" y="1312070"/>
            <a:ext cx="77225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A type dependency graph </a:t>
            </a:r>
            <a:r>
              <a:rPr lang="en-US" altLang="zh-CN" sz="2000" dirty="0" smtClean="0">
                <a:latin typeface="Monotype Corsiva" panose="03010101010201010101" pitchFamily="66" charset="0"/>
              </a:rPr>
              <a:t>G</a:t>
            </a:r>
            <a:r>
              <a:rPr lang="en-US" altLang="zh-CN" sz="2000" dirty="0" smtClean="0"/>
              <a:t> = (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E</a:t>
            </a:r>
            <a:r>
              <a:rPr lang="en-US" altLang="zh-CN" sz="2000" dirty="0" smtClean="0"/>
              <a:t>) is a hypergraph where nodes 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 represent type variables and labeled </a:t>
            </a:r>
            <a:r>
              <a:rPr lang="en-US" altLang="zh-CN" sz="2000" dirty="0" err="1" smtClean="0"/>
              <a:t>hyperedges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E</a:t>
            </a:r>
            <a:r>
              <a:rPr lang="en-US" altLang="zh-CN" sz="2000" dirty="0" smtClean="0"/>
              <a:t> encode relationships between them.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Extract </a:t>
            </a:r>
            <a:r>
              <a:rPr lang="en-US" altLang="zh-CN" sz="2000" dirty="0"/>
              <a:t>the type dependency graph </a:t>
            </a:r>
            <a:r>
              <a:rPr lang="en-US" altLang="zh-CN" sz="2000" dirty="0" smtClean="0"/>
              <a:t>by performing </a:t>
            </a:r>
            <a:r>
              <a:rPr lang="en-US" altLang="zh-CN" sz="2000" dirty="0"/>
              <a:t>static analysis on an </a:t>
            </a:r>
            <a:r>
              <a:rPr lang="en-US" altLang="zh-CN" sz="2000" dirty="0">
                <a:solidFill>
                  <a:srgbClr val="FF0000"/>
                </a:solidFill>
              </a:rPr>
              <a:t>intermediate representation</a:t>
            </a:r>
            <a:r>
              <a:rPr lang="en-US" altLang="zh-CN" sz="2000" dirty="0"/>
              <a:t> of </a:t>
            </a:r>
            <a:r>
              <a:rPr lang="en-US" altLang="zh-CN" sz="2000" dirty="0" smtClean="0"/>
              <a:t>its source </a:t>
            </a:r>
            <a:r>
              <a:rPr lang="en-US" altLang="zh-CN" sz="2000" dirty="0" smtClean="0"/>
              <a:t>code.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943" y="3251062"/>
            <a:ext cx="79438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9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4061" y="545123"/>
            <a:ext cx="4791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Type Dependency Graph</a:t>
            </a:r>
            <a:endParaRPr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914" y="1068343"/>
            <a:ext cx="7189910" cy="278458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810" y="4151068"/>
            <a:ext cx="85058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4061" y="545123"/>
            <a:ext cx="4791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Type Dependency Graph</a:t>
            </a: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335" y="1787402"/>
            <a:ext cx="7581900" cy="3705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843602" y="5787403"/>
                <a:ext cx="4639377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𝐶𝑎𝑙𝑙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 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602" y="5787403"/>
                <a:ext cx="4639377" cy="424283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3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4061" y="545123"/>
            <a:ext cx="4791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Neural Architecture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660280" y="1272597"/>
                <a:ext cx="7951177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/>
                  <a:t>GNN takes in initial vectors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zh-CN" sz="2400" dirty="0" smtClean="0"/>
                  <a:t> for each node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, performs K rounds of message-passing, and returns the final representation for each type variable.</a:t>
                </a:r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en-US" altLang="zh-CN" sz="2200" dirty="0" smtClean="0"/>
                  <a:t>Each round consists of a </a:t>
                </a:r>
                <a:r>
                  <a:rPr lang="en-US" altLang="zh-CN" sz="2200" dirty="0" smtClean="0">
                    <a:solidFill>
                      <a:srgbClr val="FF0000"/>
                    </a:solidFill>
                  </a:rPr>
                  <a:t>messaging</a:t>
                </a:r>
                <a:r>
                  <a:rPr lang="en-US" altLang="zh-CN" sz="2200" dirty="0" smtClean="0"/>
                  <a:t> and an </a:t>
                </a:r>
                <a:r>
                  <a:rPr lang="en-US" altLang="zh-CN" sz="2200" dirty="0" smtClean="0">
                    <a:solidFill>
                      <a:srgbClr val="FF0000"/>
                    </a:solidFill>
                  </a:rPr>
                  <a:t>aggregation</a:t>
                </a:r>
                <a:r>
                  <a:rPr lang="en-US" altLang="zh-CN" sz="2200" dirty="0" smtClean="0"/>
                  <a:t> step. The messaging step computes a vector-valued update to send to the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200" dirty="0" err="1" smtClean="0"/>
                  <a:t>th</a:t>
                </a:r>
                <a:r>
                  <a:rPr lang="en-US" altLang="zh-CN" sz="2200" dirty="0" smtClean="0"/>
                  <a:t> argument of each hyper-edge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200" dirty="0" smtClean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. Then, once all the messages have been computed, the aggregation step computes a new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zh-CN" sz="22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 smtClean="0"/>
                  <a:t> by combining all messages sent to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 smtClean="0"/>
                  <a:t>:</a:t>
                </a:r>
              </a:p>
              <a:p>
                <a:endParaRPr lang="zh-CN" altLang="en-US" sz="20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280" y="1272597"/>
                <a:ext cx="7951177" cy="4154984"/>
              </a:xfrm>
              <a:prstGeom prst="rect">
                <a:avLst/>
              </a:prstGeom>
              <a:blipFill>
                <a:blip r:embed="rId2"/>
                <a:stretch>
                  <a:fillRect l="-1149" t="-1175" r="-9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65" y="5247716"/>
            <a:ext cx="88582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4061" y="545123"/>
            <a:ext cx="4791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Neural Architecture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660280" y="1272597"/>
                <a:ext cx="8705851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 smtClean="0"/>
                  <a:t>Initialization</a:t>
                </a:r>
              </a:p>
              <a:p>
                <a:r>
                  <a:rPr lang="en-US" altLang="zh-CN" sz="2400" dirty="0" smtClean="0"/>
                  <a:t>Nodes correspond to type variables and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each type variable is associated either with a program variable or a constant</a:t>
                </a:r>
                <a:r>
                  <a:rPr lang="en-US" altLang="zh-CN" sz="2400" dirty="0" smtClean="0"/>
                  <a:t>.</a:t>
                </a:r>
              </a:p>
              <a:p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r>
                  <a:rPr lang="en-US" altLang="zh-CN" sz="2400" dirty="0" smtClean="0"/>
                  <a:t>Constant node and variable node:</a:t>
                </a:r>
                <a:endParaRPr lang="en-US" altLang="zh-CN" sz="2400" dirty="0"/>
              </a:p>
              <a:p>
                <a:r>
                  <a:rPr lang="en-US" altLang="zh-CN" sz="2400" dirty="0" smtClean="0"/>
                  <a:t>The initial embedding for each constant node of type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(e.g., string) </a:t>
                </a:r>
                <a:r>
                  <a:rPr lang="en-US" altLang="zh-CN" sz="2400" dirty="0"/>
                  <a:t>to be a trainable </a:t>
                </a:r>
                <a:r>
                  <a:rPr lang="en-US" altLang="zh-CN" sz="2400" dirty="0" smtClean="0"/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and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do not </a:t>
                </a:r>
                <a:r>
                  <a:rPr lang="en-US" altLang="zh-CN" sz="2400" dirty="0"/>
                  <a:t>update it during GNN </a:t>
                </a:r>
                <a:r>
                  <a:rPr lang="en-US" altLang="zh-CN" sz="2400" dirty="0" smtClean="0"/>
                  <a:t>iterations.</a:t>
                </a:r>
              </a:p>
              <a:p>
                <a:r>
                  <a:rPr lang="en-US" altLang="zh-CN" sz="2400" dirty="0" smtClean="0"/>
                  <a:t>We initialize all variable nodes using a generic trainable initial vector (i.e., they are initialized to the same vector but updated to different values during GNN iterations).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280" y="1272597"/>
                <a:ext cx="8705851" cy="4154984"/>
              </a:xfrm>
              <a:prstGeom prst="rect">
                <a:avLst/>
              </a:prstGeom>
              <a:blipFill>
                <a:blip r:embed="rId2"/>
                <a:stretch>
                  <a:fillRect l="-1050" t="-1175" r="-1050" b="-2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73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628</Words>
  <Application>Microsoft Office PowerPoint</Application>
  <PresentationFormat>宽屏</PresentationFormat>
  <Paragraphs>124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黑体</vt:lpstr>
      <vt:lpstr>宋体</vt:lpstr>
      <vt:lpstr>Arial</vt:lpstr>
      <vt:lpstr>Cambria Math</vt:lpstr>
      <vt:lpstr>Monotype Corsiva</vt:lpstr>
      <vt:lpstr>Times New Roman</vt:lpstr>
      <vt:lpstr>Office 主题​​</vt:lpstr>
      <vt:lpstr>LambdaNet:  Probabilistic Type Inference  using Graph Neural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LambdaNet:  Probabilistic Type Inference  using Graph Neural Networks</dc:title>
  <dc:creator>admin</dc:creator>
  <cp:lastModifiedBy>admin</cp:lastModifiedBy>
  <cp:revision>30</cp:revision>
  <dcterms:created xsi:type="dcterms:W3CDTF">2019-11-25T07:16:18Z</dcterms:created>
  <dcterms:modified xsi:type="dcterms:W3CDTF">2019-11-26T12:12:25Z</dcterms:modified>
</cp:coreProperties>
</file>