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37" r:id="rId3"/>
    <p:sldId id="412" r:id="rId4"/>
    <p:sldId id="438" r:id="rId5"/>
    <p:sldId id="439" r:id="rId6"/>
    <p:sldId id="440" r:id="rId7"/>
    <p:sldId id="416" r:id="rId8"/>
    <p:sldId id="453" r:id="rId9"/>
    <p:sldId id="379" r:id="rId10"/>
    <p:sldId id="441" r:id="rId11"/>
    <p:sldId id="430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8"/>
    <p:restoredTop sz="92771"/>
  </p:normalViewPr>
  <p:slideViewPr>
    <p:cSldViewPr snapToGrid="0" snapToObjects="1">
      <p:cViewPr varScale="1">
        <p:scale>
          <a:sx n="106" d="100"/>
          <a:sy n="10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今天给大家汇报一篇</a:t>
            </a:r>
            <a:r>
              <a:rPr kumimoji="1" lang="en-US" altLang="zh-CN" dirty="0"/>
              <a:t>repository-level</a:t>
            </a:r>
            <a:r>
              <a:rPr kumimoji="1" lang="zh-CN" altLang="en-US" dirty="0"/>
              <a:t>代码补全的文章，作者来自武汉大学和微软，目前挂在</a:t>
            </a:r>
            <a:r>
              <a:rPr kumimoji="1" lang="en-US" altLang="zh-CN" dirty="0" err="1"/>
              <a:t>arXiv</a:t>
            </a:r>
            <a:r>
              <a:rPr kumimoji="1" lang="zh-CN" altLang="en-US" dirty="0"/>
              <a:t>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本文方法的大致流程就结束了，比较简单，一句话概括就是：通过一个两轮的检索来提取</a:t>
            </a:r>
            <a:r>
              <a:rPr kumimoji="1" lang="en-US" altLang="zh-CN" dirty="0"/>
              <a:t>repository</a:t>
            </a:r>
            <a:r>
              <a:rPr kumimoji="1" lang="zh-CN" altLang="en-US" dirty="0"/>
              <a:t>中相关的代码片段，再作为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增强代码补全。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这里是一些具体的实现细节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5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为了衡量</a:t>
            </a:r>
            <a:r>
              <a:rPr kumimoji="1" lang="en-US" altLang="zh-CN" dirty="0" err="1"/>
              <a:t>RepoEval</a:t>
            </a:r>
            <a:r>
              <a:rPr kumimoji="1" lang="zh-CN" altLang="en-US" dirty="0"/>
              <a:t>的性能，作者自己构造一个</a:t>
            </a:r>
            <a:r>
              <a:rPr kumimoji="1" lang="en-US" altLang="zh-CN" dirty="0"/>
              <a:t>repository-level</a:t>
            </a:r>
            <a:r>
              <a:rPr kumimoji="1" lang="zh-CN" altLang="en-US" dirty="0"/>
              <a:t>的代码补全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，其中包括三类补全。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9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评估指标方面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319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实验包括三个</a:t>
            </a:r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38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这里展示的是</a:t>
            </a:r>
            <a:r>
              <a:rPr kumimoji="1" lang="en-US" altLang="zh-CN" dirty="0" err="1"/>
              <a:t>RepoCoder</a:t>
            </a:r>
            <a:r>
              <a:rPr kumimoji="1" lang="zh-CN" altLang="en-US" dirty="0"/>
              <a:t>在行级别和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级别上的补全结果。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左边的表格是使用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其中又具体分为多个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的结果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从实验结果可以看出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3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之后是在方法体补全上的效果。第一列是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914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之后作者进行了大量的讨论。首先是迭代轮数的问题，案例来说，本文的方法可以一直这么迭代下去。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左侧给了几个例子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右侧是不同迭代轮数的实验结果。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可以看出，增加迭代轮数并不会稳定地提升效果。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77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作者也对检索出的代码进行了分析。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中拼接的相似代码数量分布。作者按照语言模型的最大输入长度去拼接尽可能多的检索结果。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图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是检索的代码段之间的重合度。例如，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，红色的是对应样本上</a:t>
            </a:r>
            <a:r>
              <a:rPr kumimoji="1" lang="en-US" altLang="zh-CN" dirty="0" err="1"/>
              <a:t>RepoCoder</a:t>
            </a:r>
            <a:r>
              <a:rPr kumimoji="1" lang="zh-CN" altLang="en-US" dirty="0"/>
              <a:t>的效果波动。可以发现，二者之间有一定的正相关。这可能是因为，重复度越高的代码片段，说明它在当前</a:t>
            </a:r>
            <a:r>
              <a:rPr kumimoji="1" lang="en-US" altLang="zh-CN" dirty="0"/>
              <a:t>repository</a:t>
            </a:r>
            <a:r>
              <a:rPr kumimoji="1" lang="zh-CN" altLang="en-US" dirty="0"/>
              <a:t>内经常被复用，自然有更高的概率出现在当前待补全的位置。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</a:t>
            </a:r>
            <a:r>
              <a:rPr kumimoji="1" lang="en-US" altLang="zh-CN" dirty="0"/>
              <a:t>c</a:t>
            </a:r>
            <a:r>
              <a:rPr kumimoji="1" lang="zh-CN" altLang="en-US" dirty="0"/>
              <a:t>是检索代码和目标代码之间的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重合度，红色的线是</a:t>
            </a:r>
            <a:r>
              <a:rPr kumimoji="1" lang="en-US" altLang="zh-CN" dirty="0" err="1"/>
              <a:t>RepoCoder</a:t>
            </a:r>
            <a:r>
              <a:rPr kumimoji="1" lang="zh-CN" altLang="en-US" dirty="0"/>
              <a:t>在对应样本上的效果波动。可以发现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62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之后，作者还分析这些检索得到的代码，都来自</a:t>
            </a:r>
            <a:r>
              <a:rPr kumimoji="1" lang="en-US" altLang="zh-CN" dirty="0"/>
              <a:t>repository</a:t>
            </a:r>
            <a:r>
              <a:rPr kumimoji="1" lang="zh-CN" altLang="en-US" dirty="0"/>
              <a:t>哪些位置。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作者提取出</a:t>
            </a:r>
            <a:r>
              <a:rPr kumimoji="1" lang="en-US" altLang="zh-CN" dirty="0" err="1"/>
              <a:t>RepoCoder</a:t>
            </a:r>
            <a:r>
              <a:rPr kumimoji="1" lang="zh-CN" altLang="en-US" dirty="0"/>
              <a:t>成功但</a:t>
            </a:r>
            <a:r>
              <a:rPr kumimoji="1" lang="en-US" altLang="zh-CN" dirty="0"/>
              <a:t>baselines</a:t>
            </a:r>
            <a:r>
              <a:rPr kumimoji="1" lang="zh-CN" altLang="en-US" dirty="0"/>
              <a:t>失败的例子，然后对这些样本所设计的检索代码进行分类。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大致上分为五类：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3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左侧表格就是分类的结果。可以看出，大部分的检索结果是来自于当前文件夹的其他文件、或者是具有相似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和命名的文件。这个现象感觉也比较好理解，我们自己写代码的时候，也经常把一些函数包装起来，放在一个文件内，然后其他文件再调用。同理，如果两个文件的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相似或者命名相似，那它们可能是解决相似问题的程序，之间也会存在一些相同的代码。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本文要研究的问题是</a:t>
            </a:r>
            <a:r>
              <a:rPr kumimoji="1" lang="en-US" altLang="zh-CN" dirty="0"/>
              <a:t>repository-level</a:t>
            </a:r>
            <a:r>
              <a:rPr kumimoji="1" lang="zh-CN" altLang="en-US" dirty="0"/>
              <a:t>的代码补全，它是指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但现有的方法主要适用于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场景，难以很好地泛化到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本文针对这一点进行探索，主要有四点贡献：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首先大致介绍一些代码补全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后续，研究者们发现同一个</a:t>
            </a:r>
            <a:r>
              <a:rPr kumimoji="1" lang="en-US" altLang="zh-CN" dirty="0"/>
              <a:t>repository</a:t>
            </a:r>
            <a:r>
              <a:rPr kumimoji="1" lang="zh-CN" altLang="en-US" dirty="0"/>
              <a:t>内的代码文件存在很多内部依赖。这些依赖对于真实场景下的代码补全来说至关重要。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2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目前在代码补全上的主流方法是语言模型。但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3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因此，本文认为</a:t>
            </a:r>
            <a:r>
              <a:rPr kumimoji="1" lang="en-US" altLang="zh-CN" dirty="0"/>
              <a:t>repository-level</a:t>
            </a:r>
            <a:r>
              <a:rPr kumimoji="1" lang="zh-CN" altLang="en-US" dirty="0"/>
              <a:t>的代码补全，关键在于如何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6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本文的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很简单，就是基于上文在</a:t>
            </a:r>
            <a:r>
              <a:rPr kumimoji="1" lang="en-US" altLang="zh-CN" dirty="0"/>
              <a:t>repository</a:t>
            </a:r>
            <a:r>
              <a:rPr kumimoji="1" lang="zh-CN" altLang="en-US" dirty="0"/>
              <a:t>里检索出一些相关的代码片段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但在检索过程中，存在一个明显的</a:t>
            </a:r>
            <a:r>
              <a:rPr kumimoji="1" lang="en-US" altLang="zh-CN" dirty="0"/>
              <a:t>gap…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2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为了关键这个</a:t>
            </a:r>
            <a:r>
              <a:rPr kumimoji="1" lang="en-US" altLang="zh-CN" dirty="0"/>
              <a:t>gap</a:t>
            </a:r>
            <a:r>
              <a:rPr kumimoji="1" lang="zh-CN" altLang="en-US" dirty="0"/>
              <a:t>，本文提出了一种迭代式的检索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生成范式。下面详细讲一下。</a:t>
            </a:r>
            <a:endParaRPr kumimoji="1" lang="en-US" altLang="zh-CN" dirty="0"/>
          </a:p>
          <a:p>
            <a:r>
              <a:rPr kumimoji="1" lang="zh-CN" altLang="en-US" dirty="0"/>
              <a:t>本文方法包括两轮迭代过程。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第一次迭代</a:t>
            </a:r>
            <a:r>
              <a:rPr kumimoji="1" lang="en-US" altLang="zh-CN" dirty="0"/>
              <a:t>...</a:t>
            </a:r>
          </a:p>
          <a:p>
            <a:r>
              <a:rPr kumimoji="1" lang="zh-CN" altLang="en-US" dirty="0"/>
              <a:t>第二次迭代</a:t>
            </a:r>
            <a:r>
              <a:rPr kumimoji="1" lang="en-US" altLang="zh-CN" dirty="0"/>
              <a:t>...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这里作者的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是：第一轮迭代，模型可以生成一个形式上良好，内容上可能存在错误的补全结果。我们可以拿这个结果增强第二轮的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，从而得到与目标代码更相关的相似代码，之后再进一步生成。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16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右侧展示了一个例子</a:t>
            </a:r>
            <a:r>
              <a:rPr kumimoji="1" lang="en-US" altLang="zh-CN" dirty="0"/>
              <a:t>…</a:t>
            </a:r>
            <a:r>
              <a:rPr kumimoji="1" lang="zh-CN" altLang="en-US" dirty="0"/>
              <a:t>其中</a:t>
            </a:r>
            <a:r>
              <a:rPr kumimoji="1" lang="en-US" altLang="zh-CN" dirty="0"/>
              <a:t>Y1</a:t>
            </a:r>
            <a:r>
              <a:rPr kumimoji="1" lang="zh-CN" altLang="en-US" dirty="0"/>
              <a:t>虽然存在错误，但是也大致反应了目标代码的形式，可以用于增强后续的生成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8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这里展示了，</a:t>
            </a:r>
            <a:r>
              <a:rPr kumimoji="1" lang="en-US" altLang="zh-CN" dirty="0" err="1"/>
              <a:t>RepoCoder</a:t>
            </a:r>
            <a:r>
              <a:rPr kumimoji="1" lang="zh-CN" altLang="en-US" dirty="0"/>
              <a:t>在生成最终代码时的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可以看出，这里检索到的代码中包含很多相关的信息，有利于当前位置的预测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9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41EB8-49AD-77E8-F021-EF0CE795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48" y="1830239"/>
            <a:ext cx="9460903" cy="31975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5659819" y="5138057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7787A0-FE0C-5EB5-A06F-07D76FADE6AB}"/>
              </a:ext>
            </a:extLst>
          </p:cNvPr>
          <p:cNvSpPr txBox="1"/>
          <p:nvPr/>
        </p:nvSpPr>
        <p:spPr>
          <a:xfrm>
            <a:off x="375138" y="1063689"/>
            <a:ext cx="11250805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partitioning the repository code ﬁles into a set of code 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sliding window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Jaccard-similarity,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Text-Embedding-Ada-002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Top-K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(350M/2B/6B),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Code-Davinci-002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Prompt.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concatenated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942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8" y="1063689"/>
            <a:ext cx="11250805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RepoEval</a:t>
            </a:r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completion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Randomly select 1600 lines from 8 GitHub repositories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Non-repetitive, not code comments, and each line contains &gt;5 tokens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API Invocation completion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1600 intra-repository API invocations from 8 GitHub repositories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Non-repetitive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 body completion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Randomly select 455 functions from 8 GitHub repositories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function has 3 to 30 lines of code to complete.</a:t>
            </a:r>
          </a:p>
        </p:txBody>
      </p:sp>
    </p:spTree>
    <p:extLst>
      <p:ext uri="{BB962C8B-B14F-4D97-AF65-F5344CB8AC3E}">
        <p14:creationId xmlns:p14="http://schemas.microsoft.com/office/powerpoint/2010/main" val="31134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8" y="1063689"/>
            <a:ext cx="11250805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RepoEval</a:t>
            </a:r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and API invocation completion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Exact Match (EM), Edit Similarity based on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Levenshtein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distance (ES)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 body completion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 Rate (PR) = Pass@1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metrics,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higher values are better.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9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8" y="1063689"/>
            <a:ext cx="11250805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Zero-shot inference using the generator = without retrieval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RG-1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with first retrieval-generation iteration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Directly perform the second retrieval-generation iteration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 query: several lines of target code + unfinished code</a:t>
            </a:r>
          </a:p>
        </p:txBody>
      </p:sp>
    </p:spTree>
    <p:extLst>
      <p:ext uri="{BB962C8B-B14F-4D97-AF65-F5344CB8AC3E}">
        <p14:creationId xmlns:p14="http://schemas.microsoft.com/office/powerpoint/2010/main" val="309920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620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Line&amp;API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70BC62-3C31-7B7E-5EEB-25F68E55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1057525"/>
            <a:ext cx="8423629" cy="52104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B16A48-95AE-044B-D35B-A25CCD82F18B}"/>
              </a:ext>
            </a:extLst>
          </p:cNvPr>
          <p:cNvSpPr txBox="1"/>
          <p:nvPr/>
        </p:nvSpPr>
        <p:spPr>
          <a:xfrm>
            <a:off x="8798767" y="1138335"/>
            <a:ext cx="3393233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Compared to zero-shot,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achieves significant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Compared to RG-1,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brings slight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D9863-5A93-C487-4051-0721E73E6593}"/>
              </a:ext>
            </a:extLst>
          </p:cNvPr>
          <p:cNvSpPr txBox="1"/>
          <p:nvPr/>
        </p:nvSpPr>
        <p:spPr>
          <a:xfrm>
            <a:off x="1826257" y="6202461"/>
            <a:ext cx="1574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Jaccard-similarity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9AB827-0B6E-2B87-BE45-AAC3B9CA60E8}"/>
              </a:ext>
            </a:extLst>
          </p:cNvPr>
          <p:cNvSpPr txBox="1"/>
          <p:nvPr/>
        </p:nvSpPr>
        <p:spPr>
          <a:xfrm>
            <a:off x="5670786" y="6199932"/>
            <a:ext cx="220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Text-Embedding-Ada-002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44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B16A48-95AE-044B-D35B-A25CCD82F18B}"/>
              </a:ext>
            </a:extLst>
          </p:cNvPr>
          <p:cNvSpPr txBox="1"/>
          <p:nvPr/>
        </p:nvSpPr>
        <p:spPr>
          <a:xfrm>
            <a:off x="6504991" y="1429637"/>
            <a:ext cx="5382209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consistently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outperforms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baselines,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is sometimes weaker than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RG-1.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D9863-5A93-C487-4051-0721E73E6593}"/>
              </a:ext>
            </a:extLst>
          </p:cNvPr>
          <p:cNvSpPr txBox="1"/>
          <p:nvPr/>
        </p:nvSpPr>
        <p:spPr>
          <a:xfrm>
            <a:off x="1337629" y="5150498"/>
            <a:ext cx="5078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Jaccard-similarity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Retriever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Code-Davinci-002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1AF17-CC04-7913-DB4C-7F22703E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0" y="1364322"/>
            <a:ext cx="5796536" cy="37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D8DE4-0F99-9B77-1F87-72CD9C18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08" y="136525"/>
            <a:ext cx="5227747" cy="6584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708BA2-C50B-8F58-67F4-D32A19CF4ADE}"/>
              </a:ext>
            </a:extLst>
          </p:cNvPr>
          <p:cNvSpPr txBox="1"/>
          <p:nvPr/>
        </p:nvSpPr>
        <p:spPr>
          <a:xfrm>
            <a:off x="10658669" y="218523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D12F00B-6F45-31B1-C4E9-C43392B37FC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423918" y="403189"/>
            <a:ext cx="1234751" cy="26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AEFE98-FBD1-BFD4-6B1E-EC14FF40204D}"/>
                  </a:ext>
                </a:extLst>
              </p:cNvPr>
              <p:cNvSpPr txBox="1"/>
              <p:nvPr/>
            </p:nvSpPr>
            <p:spPr>
              <a:xfrm>
                <a:off x="485194" y="997199"/>
                <a:ext cx="3079102" cy="25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/>
                  <a:t>→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AEFE98-FBD1-BFD4-6B1E-EC14FF40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" y="997199"/>
                <a:ext cx="3079102" cy="2541080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B7D1FED-4542-B5BD-B19E-595EA6B06A8D}"/>
              </a:ext>
            </a:extLst>
          </p:cNvPr>
          <p:cNvSpPr txBox="1"/>
          <p:nvPr/>
        </p:nvSpPr>
        <p:spPr>
          <a:xfrm>
            <a:off x="3938230" y="148746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RG-1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C140BD-6CEF-EFC6-5807-0CF9CC6F0858}"/>
              </a:ext>
            </a:extLst>
          </p:cNvPr>
          <p:cNvSpPr txBox="1"/>
          <p:nvPr/>
        </p:nvSpPr>
        <p:spPr>
          <a:xfrm>
            <a:off x="3938230" y="2311665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RG-2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AB5C216-2C8E-88A6-EE92-13FFFBF963AA}"/>
              </a:ext>
            </a:extLst>
          </p:cNvPr>
          <p:cNvCxnSpPr/>
          <p:nvPr/>
        </p:nvCxnSpPr>
        <p:spPr>
          <a:xfrm>
            <a:off x="3396343" y="1672126"/>
            <a:ext cx="481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5434CE9-6E14-A25F-2C1A-547826E49162}"/>
              </a:ext>
            </a:extLst>
          </p:cNvPr>
          <p:cNvCxnSpPr/>
          <p:nvPr/>
        </p:nvCxnSpPr>
        <p:spPr>
          <a:xfrm>
            <a:off x="3396342" y="2496331"/>
            <a:ext cx="481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1FA747C-5446-C4CD-4CF5-4423F05642FE}"/>
              </a:ext>
            </a:extLst>
          </p:cNvPr>
          <p:cNvCxnSpPr/>
          <p:nvPr/>
        </p:nvCxnSpPr>
        <p:spPr>
          <a:xfrm>
            <a:off x="3388266" y="3339196"/>
            <a:ext cx="481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B5F00F5-3890-4C85-63EB-8AD521B10A25}"/>
              </a:ext>
            </a:extLst>
          </p:cNvPr>
          <p:cNvSpPr txBox="1"/>
          <p:nvPr/>
        </p:nvSpPr>
        <p:spPr>
          <a:xfrm>
            <a:off x="3938230" y="3154530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RG-3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A7613F-D569-6F6E-5DAA-02C5A03C4973}"/>
              </a:ext>
            </a:extLst>
          </p:cNvPr>
          <p:cNvSpPr txBox="1"/>
          <p:nvPr/>
        </p:nvSpPr>
        <p:spPr>
          <a:xfrm>
            <a:off x="677466" y="3461238"/>
            <a:ext cx="202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21F419-8C0F-76B8-336D-FE3C6126D6F3}"/>
              </a:ext>
            </a:extLst>
          </p:cNvPr>
          <p:cNvSpPr txBox="1"/>
          <p:nvPr/>
        </p:nvSpPr>
        <p:spPr>
          <a:xfrm>
            <a:off x="309465" y="4134677"/>
            <a:ext cx="5382209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increases,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improve.</a:t>
            </a:r>
          </a:p>
        </p:txBody>
      </p:sp>
    </p:spTree>
    <p:extLst>
      <p:ext uri="{BB962C8B-B14F-4D97-AF65-F5344CB8AC3E}">
        <p14:creationId xmlns:p14="http://schemas.microsoft.com/office/powerpoint/2010/main" val="188216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Retrieved Code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21F419-8C0F-76B8-336D-FE3C6126D6F3}"/>
              </a:ext>
            </a:extLst>
          </p:cNvPr>
          <p:cNvSpPr txBox="1"/>
          <p:nvPr/>
        </p:nvSpPr>
        <p:spPr>
          <a:xfrm>
            <a:off x="150845" y="5093500"/>
            <a:ext cx="11419115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intra-overlap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ground-truths.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91262-75B1-8DFF-3E53-A2067830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150324"/>
            <a:ext cx="10542036" cy="36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6F023-3E13-7F40-E2D3-7FF827419BB6}"/>
              </a:ext>
            </a:extLst>
          </p:cNvPr>
          <p:cNvSpPr txBox="1"/>
          <p:nvPr/>
        </p:nvSpPr>
        <p:spPr>
          <a:xfrm>
            <a:off x="375138" y="1090668"/>
            <a:ext cx="11419115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uniquely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Classify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Imported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ode from a ﬁle imported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by the target ﬁle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ode from the excluded content of the target ﬁle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ode from a ﬁle in the same directory as the target ﬁle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Similar Import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from a ﬁle sharing at least one intra-project API with the target ﬁle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Similar Name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ode from a ﬁle with a ﬁle name sharing at least one token with the target ﬁle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0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5A70B1-8883-3C94-BA9C-4C291DA2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0" y="1244340"/>
            <a:ext cx="5103844" cy="44851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5484846" y="1244340"/>
            <a:ext cx="5542383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majority of code snippets originate from ﬁles with “Similar Import”, “Similar Name”, or “Current Directory” locations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46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broader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generalize to unseen and customized repositories.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sz="2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utilizes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retrieval-generation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paradigm.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RepoEval</a:t>
            </a:r>
            <a:r>
              <a:rPr kumimoji="1" lang="en-US" altLang="zh-CN" sz="2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 benchmark.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Extensive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discussion.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E45819-0785-2C1D-1396-D3CA35D92182}"/>
              </a:ext>
            </a:extLst>
          </p:cNvPr>
          <p:cNvSpPr txBox="1"/>
          <p:nvPr/>
        </p:nvSpPr>
        <p:spPr>
          <a:xfrm>
            <a:off x="375138" y="6247627"/>
            <a:ext cx="485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open-sourced.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550506" y="1244340"/>
            <a:ext cx="10476723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b="0" i="0" u="none" strike="noStrike" dirty="0" err="1">
                <a:solidFill>
                  <a:srgbClr val="2A2B2E"/>
                </a:solidFill>
                <a:effectLst/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phenomenons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leading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highly sensitive to the given prompts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 variations in the order of code snippets can lead to unexpected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5446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466530" y="1123042"/>
            <a:ext cx="10476723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Extensive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82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466530" y="1123042"/>
            <a:ext cx="10476723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Extensive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2194A-F9A5-89CD-FAFF-2BC90E8B3F3D}"/>
              </a:ext>
            </a:extLst>
          </p:cNvPr>
          <p:cNvSpPr txBox="1"/>
          <p:nvPr/>
        </p:nvSpPr>
        <p:spPr>
          <a:xfrm>
            <a:off x="375138" y="3739696"/>
            <a:ext cx="10476723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retrieval-augmented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Generation-augmented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explored.</a:t>
            </a:r>
          </a:p>
        </p:txBody>
      </p:sp>
    </p:spTree>
    <p:extLst>
      <p:ext uri="{BB962C8B-B14F-4D97-AF65-F5344CB8AC3E}">
        <p14:creationId xmlns:p14="http://schemas.microsoft.com/office/powerpoint/2010/main" val="26396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snippet,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interrelated dependencies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utilities,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APIs).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broader context in a 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inputs.</a:t>
            </a:r>
          </a:p>
        </p:txBody>
      </p:sp>
    </p:spTree>
    <p:extLst>
      <p:ext uri="{BB962C8B-B14F-4D97-AF65-F5344CB8AC3E}">
        <p14:creationId xmlns:p14="http://schemas.microsoft.com/office/powerpoint/2010/main" val="33176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snippet,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interrelated dependencies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utilities,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APIs).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broader context in a 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810DC-4180-6F0F-88D8-A0E0395AD1DC}"/>
              </a:ext>
            </a:extLst>
          </p:cNvPr>
          <p:cNvSpPr txBox="1"/>
          <p:nvPr/>
        </p:nvSpPr>
        <p:spPr>
          <a:xfrm>
            <a:off x="391109" y="3560084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thousands of lines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lengths.</a:t>
            </a:r>
          </a:p>
        </p:txBody>
      </p:sp>
    </p:spTree>
    <p:extLst>
      <p:ext uri="{BB962C8B-B14F-4D97-AF65-F5344CB8AC3E}">
        <p14:creationId xmlns:p14="http://schemas.microsoft.com/office/powerpoint/2010/main" val="23646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snippet,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interrelated dependencies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utilities,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APIs).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broader context in a 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810DC-4180-6F0F-88D8-A0E0395AD1DC}"/>
              </a:ext>
            </a:extLst>
          </p:cNvPr>
          <p:cNvSpPr txBox="1"/>
          <p:nvPr/>
        </p:nvSpPr>
        <p:spPr>
          <a:xfrm>
            <a:off x="391109" y="3560084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thousands of lines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2EC3C8-09C1-7B1D-446C-8007C7B71C65}"/>
              </a:ext>
            </a:extLst>
          </p:cNvPr>
          <p:cNvSpPr/>
          <p:nvPr/>
        </p:nvSpPr>
        <p:spPr>
          <a:xfrm>
            <a:off x="2790352" y="5402425"/>
            <a:ext cx="6164203" cy="81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4AF50F-E989-CFC6-3503-1ECFE744AD94}"/>
              </a:ext>
            </a:extLst>
          </p:cNvPr>
          <p:cNvSpPr txBox="1"/>
          <p:nvPr/>
        </p:nvSpPr>
        <p:spPr>
          <a:xfrm>
            <a:off x="3169575" y="5621693"/>
            <a:ext cx="578498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9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375138" y="1063689"/>
                <a:ext cx="11250805" cy="294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unfinished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relevant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repository;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gap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retrieved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similar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unfinished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While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following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8" y="1063689"/>
                <a:ext cx="11250805" cy="2949462"/>
              </a:xfrm>
              <a:prstGeom prst="rect">
                <a:avLst/>
              </a:prstGeom>
              <a:blipFill>
                <a:blip r:embed="rId3"/>
                <a:stretch>
                  <a:fillRect l="-338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7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981922" y="889574"/>
                <a:ext cx="6557507" cy="294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Iterative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retrieval-generation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paradigm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Unfinished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relevant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completion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relevant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completion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2" y="889574"/>
                <a:ext cx="6557507" cy="2949462"/>
              </a:xfrm>
              <a:prstGeom prst="rect">
                <a:avLst/>
              </a:prstGeom>
              <a:blipFill>
                <a:blip r:embed="rId3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>
            <a:extLst>
              <a:ext uri="{FF2B5EF4-FFF2-40B4-BE49-F238E27FC236}">
                <a16:creationId xmlns:a16="http://schemas.microsoft.com/office/drawing/2014/main" id="{7BDB327D-EFBA-17DB-200A-A78CF3D840AB}"/>
              </a:ext>
            </a:extLst>
          </p:cNvPr>
          <p:cNvSpPr/>
          <p:nvPr/>
        </p:nvSpPr>
        <p:spPr>
          <a:xfrm>
            <a:off x="821094" y="1468325"/>
            <a:ext cx="160828" cy="6565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0B0ECA-E8BE-0AFD-4E88-132536215FBE}"/>
              </a:ext>
            </a:extLst>
          </p:cNvPr>
          <p:cNvSpPr txBox="1"/>
          <p:nvPr/>
        </p:nvSpPr>
        <p:spPr>
          <a:xfrm>
            <a:off x="-31553" y="1563731"/>
            <a:ext cx="93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C4ED2B7-5119-1EDB-F933-11F759768569}"/>
              </a:ext>
            </a:extLst>
          </p:cNvPr>
          <p:cNvSpPr/>
          <p:nvPr/>
        </p:nvSpPr>
        <p:spPr>
          <a:xfrm>
            <a:off x="821094" y="2274710"/>
            <a:ext cx="160828" cy="6565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6DFD19-6AAB-2F47-6A00-8D3F86A3E521}"/>
              </a:ext>
            </a:extLst>
          </p:cNvPr>
          <p:cNvSpPr txBox="1"/>
          <p:nvPr/>
        </p:nvSpPr>
        <p:spPr>
          <a:xfrm>
            <a:off x="-31553" y="2317158"/>
            <a:ext cx="93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2B6060-F395-5B0C-C1EB-7599922E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678" y="1919560"/>
            <a:ext cx="5411289" cy="38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0051F-36BE-D131-83D9-02BC7C39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9" y="597186"/>
            <a:ext cx="4585104" cy="498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981922" y="889574"/>
                <a:ext cx="6557507" cy="294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Iterative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retrieval-generation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paradigm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Unfinished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relevant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completion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retriever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relevant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completion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2" y="889574"/>
                <a:ext cx="6557507" cy="2949462"/>
              </a:xfrm>
              <a:prstGeom prst="rect">
                <a:avLst/>
              </a:prstGeom>
              <a:blipFill>
                <a:blip r:embed="rId4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14485F-212C-2A4E-0ACF-49555927CE44}"/>
                  </a:ext>
                </a:extLst>
              </p:cNvPr>
              <p:cNvSpPr txBox="1"/>
              <p:nvPr/>
            </p:nvSpPr>
            <p:spPr>
              <a:xfrm>
                <a:off x="9164220" y="1007130"/>
                <a:ext cx="384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14485F-212C-2A4E-0ACF-49555927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220" y="1007130"/>
                <a:ext cx="384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90A8A3-5864-D48A-C5AC-676C156AE6E8}"/>
                  </a:ext>
                </a:extLst>
              </p:cNvPr>
              <p:cNvSpPr txBox="1"/>
              <p:nvPr/>
            </p:nvSpPr>
            <p:spPr>
              <a:xfrm>
                <a:off x="9100461" y="1761466"/>
                <a:ext cx="562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90A8A3-5864-D48A-C5AC-676C156A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461" y="1761466"/>
                <a:ext cx="5621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53935C-E977-8B37-A40F-DE9B92B69CED}"/>
                  </a:ext>
                </a:extLst>
              </p:cNvPr>
              <p:cNvSpPr txBox="1"/>
              <p:nvPr/>
            </p:nvSpPr>
            <p:spPr>
              <a:xfrm>
                <a:off x="11163964" y="2631726"/>
                <a:ext cx="562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53935C-E977-8B37-A40F-DE9B92B6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64" y="2631726"/>
                <a:ext cx="5621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04B828-8E47-C0E4-1715-9F8D0BA957C7}"/>
                  </a:ext>
                </a:extLst>
              </p:cNvPr>
              <p:cNvSpPr txBox="1"/>
              <p:nvPr/>
            </p:nvSpPr>
            <p:spPr>
              <a:xfrm>
                <a:off x="9075578" y="3059668"/>
                <a:ext cx="562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04B828-8E47-C0E4-1715-9F8D0BA9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578" y="3059668"/>
                <a:ext cx="5621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>
            <a:extLst>
              <a:ext uri="{FF2B5EF4-FFF2-40B4-BE49-F238E27FC236}">
                <a16:creationId xmlns:a16="http://schemas.microsoft.com/office/drawing/2014/main" id="{7BDB327D-EFBA-17DB-200A-A78CF3D840AB}"/>
              </a:ext>
            </a:extLst>
          </p:cNvPr>
          <p:cNvSpPr/>
          <p:nvPr/>
        </p:nvSpPr>
        <p:spPr>
          <a:xfrm>
            <a:off x="821094" y="1468325"/>
            <a:ext cx="160828" cy="6565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0B0ECA-E8BE-0AFD-4E88-132536215FBE}"/>
              </a:ext>
            </a:extLst>
          </p:cNvPr>
          <p:cNvSpPr txBox="1"/>
          <p:nvPr/>
        </p:nvSpPr>
        <p:spPr>
          <a:xfrm>
            <a:off x="-31553" y="1563731"/>
            <a:ext cx="93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C4ED2B7-5119-1EDB-F933-11F759768569}"/>
              </a:ext>
            </a:extLst>
          </p:cNvPr>
          <p:cNvSpPr/>
          <p:nvPr/>
        </p:nvSpPr>
        <p:spPr>
          <a:xfrm>
            <a:off x="821094" y="2274710"/>
            <a:ext cx="160828" cy="6565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6DFD19-6AAB-2F47-6A00-8D3F86A3E521}"/>
              </a:ext>
            </a:extLst>
          </p:cNvPr>
          <p:cNvSpPr txBox="1"/>
          <p:nvPr/>
        </p:nvSpPr>
        <p:spPr>
          <a:xfrm>
            <a:off x="-31553" y="2317158"/>
            <a:ext cx="93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197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297D24-7EFC-1F49-CE4D-5F6C3461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69" y="481021"/>
            <a:ext cx="5873750" cy="58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E8A129-C03C-B6AD-FB36-F5D9C378501E}"/>
                  </a:ext>
                </a:extLst>
              </p:cNvPr>
              <p:cNvSpPr txBox="1"/>
              <p:nvPr/>
            </p:nvSpPr>
            <p:spPr>
              <a:xfrm>
                <a:off x="7804943" y="2482436"/>
                <a:ext cx="562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E8A129-C03C-B6AD-FB36-F5D9C378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43" y="2482436"/>
                <a:ext cx="562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40E387-1974-3C80-7FBD-17573B94CCC4}"/>
                  </a:ext>
                </a:extLst>
              </p:cNvPr>
              <p:cNvSpPr txBox="1"/>
              <p:nvPr/>
            </p:nvSpPr>
            <p:spPr>
              <a:xfrm>
                <a:off x="8739676" y="4375285"/>
                <a:ext cx="562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40E387-1974-3C80-7FBD-17573B94C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6" y="4375285"/>
                <a:ext cx="5621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DDA31C-510F-4CF3-70A7-2D81E6375A73}"/>
                  </a:ext>
                </a:extLst>
              </p:cNvPr>
              <p:cNvSpPr txBox="1"/>
              <p:nvPr/>
            </p:nvSpPr>
            <p:spPr>
              <a:xfrm>
                <a:off x="8790344" y="3750330"/>
                <a:ext cx="384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DDA31C-510F-4CF3-70A7-2D81E6375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44" y="3750330"/>
                <a:ext cx="384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1972</Words>
  <Application>Microsoft Macintosh PowerPoint</Application>
  <PresentationFormat>宽屏</PresentationFormat>
  <Paragraphs>255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李 佳</cp:lastModifiedBy>
  <cp:revision>249</cp:revision>
  <dcterms:created xsi:type="dcterms:W3CDTF">2020-11-20T07:38:17Z</dcterms:created>
  <dcterms:modified xsi:type="dcterms:W3CDTF">2023-04-11T01:40:49Z</dcterms:modified>
</cp:coreProperties>
</file>