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BCFC2-577B-4DDC-B91E-958A5DA94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3B30AB-C2E8-4AFF-A4B4-A8FD00493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7BBD3-FDD8-4B4F-A63A-1C7CA48E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AA86-2B07-4C98-9F48-3D57E8F918F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CDE31-F66B-4BAA-A55C-ED1E7EB4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41D95-DB82-4BDD-8A7F-2624BE0A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8451-81DA-4FFA-8FFF-0E7B9B64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0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C1A2C-9767-419A-8AF8-35F104FF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7E8161-EE70-4FED-8653-7FE123D39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F33FC8-7641-449B-BD9B-E97BC9D2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AA86-2B07-4C98-9F48-3D57E8F918F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E2FF0-7930-48C4-AD70-91CAAC22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8DCA8-8B71-4FB9-9491-9174E5A5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8451-81DA-4FFA-8FFF-0E7B9B64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6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CCBACE-5E1E-483B-BEC9-36ED33FDCD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881C9-0144-4FF4-B171-CD59695E3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01596-A13B-4C7F-B4DD-9C8D05A5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AA86-2B07-4C98-9F48-3D57E8F918F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EB44A-F278-44E9-A310-B45D1521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BF3DC-1CCB-4924-953B-91B50F29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8451-81DA-4FFA-8FFF-0E7B9B64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5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C71F1-2FC2-4612-8C48-E6C759E5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CF1BD2-391C-4BBB-88F1-70854052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F840CC-E8CF-4343-95CB-A27A523A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AA86-2B07-4C98-9F48-3D57E8F918F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F900D2-524B-4066-83E3-0CAFEAD2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F5314-2DE1-4268-BF1E-6DE53900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8451-81DA-4FFA-8FFF-0E7B9B64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9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916DD-CDF3-4BD6-B043-8FB40B76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EBF9FD-C2E1-455C-AEE1-75FA127A9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42C6E-F10E-4DAC-8B7B-1582CA33E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AA86-2B07-4C98-9F48-3D57E8F918F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B3144-5833-4F9B-84B1-53E100BB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07944-C34C-420C-9684-4964F3D7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8451-81DA-4FFA-8FFF-0E7B9B64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8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01241-2540-43B2-A564-9F637FA9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D9807-F8EC-48B8-8EE3-3ABC11D08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D13FCB-E30B-41B9-834C-08076216A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D54915-4B88-459F-AE8E-21B25103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AA86-2B07-4C98-9F48-3D57E8F918F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4C2D0-DA02-416A-9A7E-EDA1B9B3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0F1F0C-2CD9-4DB4-BA2E-94E24FCF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8451-81DA-4FFA-8FFF-0E7B9B64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6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33491-2C0A-4755-97C6-BA4CD5E85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AA4C47-0ED8-473A-9576-5064CB724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65C43F-C1B9-4E41-BEC2-9D34A465F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3EDFE2-8D01-4621-A022-B185CCF7B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2841B7-6805-4D39-A2EE-93A0A35C3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12B3BA-356D-435F-A036-BD0D9DFB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AA86-2B07-4C98-9F48-3D57E8F918F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2AAC01-8A64-4098-96E8-9D61367D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EAF47C-938F-4C18-A416-4EA78F7F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8451-81DA-4FFA-8FFF-0E7B9B64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2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0C816-733E-46BB-9C9C-FDBB0F51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E9F211-D3B0-47F0-984F-08FE2EE3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AA86-2B07-4C98-9F48-3D57E8F918F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02A262-7E55-4C75-9C4E-F41BD037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E40582-AC34-42ED-9F07-3386602E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8451-81DA-4FFA-8FFF-0E7B9B64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2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7715F3-CAF4-4F5B-B289-D606DA9F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AA86-2B07-4C98-9F48-3D57E8F918F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D9C200-8909-4116-AC54-51BE85289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8DD77D-75B0-43EB-AC07-FD036B87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8451-81DA-4FFA-8FFF-0E7B9B64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5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3F1F4-C9B1-4B33-8FB4-EAD86B1C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876CF-98E0-4001-8FEB-2B062AEF7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2A496E-9683-48AD-8060-5D0701083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1444D0-0359-4A87-A90E-9ABA9D22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AA86-2B07-4C98-9F48-3D57E8F918F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30456-72DA-46AE-A74D-6C5318EF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16705F-421A-4A8D-A19B-39B199A8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8451-81DA-4FFA-8FFF-0E7B9B64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7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3C035-6D9C-49D5-9721-7D6DE066F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5B997F-B3C2-4F7E-9DD7-1A54EDFA7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9D1655-F98D-4762-BB10-38D57CA40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1155E-93A4-446A-B642-3CA3F16E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AA86-2B07-4C98-9F48-3D57E8F918F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D18C53-79E4-48F1-8DC8-B082FB88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856850-7E30-417E-998B-E7236B10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B8451-81DA-4FFA-8FFF-0E7B9B64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4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0404D0-9A50-4966-8688-EA4ACDB2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A2876C-6C52-4F85-81BC-BDA0209AF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C77C5-B26E-479A-BC92-4D02E7B73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6AA86-2B07-4C98-9F48-3D57E8F918F1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1C2E6-3C13-42E5-9963-FF50DF001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1B0C49-43DA-4249-A411-67234EF0F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B8451-81DA-4FFA-8FFF-0E7B9B645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3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421B6CB-A39C-4988-9A83-90DDE482D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76247"/>
            <a:ext cx="9144000" cy="1655762"/>
          </a:xfrm>
        </p:spPr>
        <p:txBody>
          <a:bodyPr/>
          <a:lstStyle/>
          <a:p>
            <a:r>
              <a:rPr lang="en-US" dirty="0" err="1"/>
              <a:t>arXiv</a:t>
            </a:r>
            <a:r>
              <a:rPr lang="en-US" dirty="0"/>
              <a:t> 2405.18719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CF1FF2-05B6-48BF-A39D-2EE36372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752"/>
            <a:ext cx="12192000" cy="42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71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29C11-C63A-47E3-8F7D-5208B326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Language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9C5B6DC6-9493-4FD2-B592-8DCF93E85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Wikitext-103</a:t>
                </a:r>
                <a:r>
                  <a:rPr lang="en-US" dirty="0"/>
                  <a:t> (100M tokens)</a:t>
                </a:r>
              </a:p>
              <a:p>
                <a:pPr marL="0" indent="0">
                  <a:buNone/>
                </a:pPr>
                <a:r>
                  <a:rPr lang="en-US" dirty="0"/>
                  <a:t>GPT-2 architecture: 12 layers, hidden size 768.</a:t>
                </a:r>
              </a:p>
              <a:p>
                <a:pPr marL="0" indent="0">
                  <a:buNone/>
                </a:pPr>
                <a:r>
                  <a:rPr lang="en-US" dirty="0"/>
                  <a:t>Batch size 64, 100 epochs.</a:t>
                </a:r>
              </a:p>
              <a:p>
                <a:pPr marL="0" indent="0">
                  <a:buNone/>
                </a:pPr>
                <a:r>
                  <a:rPr lang="en-US" dirty="0"/>
                  <a:t>Context size 1024,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spcBef>
                    <a:spcPts val="2000"/>
                  </a:spcBef>
                  <a:buNone/>
                </a:pPr>
                <a:r>
                  <a:rPr lang="en-US" b="1" dirty="0"/>
                  <a:t>Code</a:t>
                </a:r>
                <a:r>
                  <a:rPr lang="en-US" dirty="0"/>
                  <a:t> (Llama-2 code data, 100B tokens)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Llama-2 architecture: 4 layers, 8 heads, hidden size 256.</a:t>
                </a:r>
              </a:p>
              <a:p>
                <a:pPr marL="0" indent="0">
                  <a:buNone/>
                </a:pPr>
                <a:r>
                  <a:rPr lang="en-US" dirty="0"/>
                  <a:t>Context size 4096.</a:t>
                </a:r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9C5B6DC6-9493-4FD2-B592-8DCF93E85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28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29C11-C63A-47E3-8F7D-5208B326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Language Modeling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AF3C3D-8BE2-4FA4-8C10-4C34F6E6A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546" y="2848608"/>
            <a:ext cx="9554908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16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F2F4E-1EFF-4825-A9B3-86E60A0A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Longer context generalization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906F646-2AC2-458A-811B-7C04A66EC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432" y="1825625"/>
            <a:ext cx="102031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975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D7BD6-5C0D-4FCB-9EEC-5B437C48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E7F9A06-6388-4528-88B1-341C287DD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335" y="2167475"/>
            <a:ext cx="9345329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3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72C12-7C51-473E-A6EF-B9F493EE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 study with separated keys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B72A03-6D3D-4581-AD7B-427554284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252" y="1825625"/>
            <a:ext cx="79794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93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31CFB-E38F-40B2-90B5-817BAB4CF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Ends.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83A300-BCED-455E-A745-9B354DE0F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7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7D50B4-7115-472A-8952-A881CF98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9000D2-464B-41B9-9CD5-48029E41E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Background</a:t>
                </a:r>
                <a:br>
                  <a:rPr lang="en-US" dirty="0"/>
                </a:br>
                <a:r>
                  <a:rPr lang="en-US" dirty="0"/>
                  <a:t>Position encoding helps distinguish tokens by position.</a:t>
                </a:r>
              </a:p>
              <a:p>
                <a:pPr marL="0" indent="0">
                  <a:buNone/>
                </a:pPr>
                <a:r>
                  <a:rPr lang="en-US" b="1" dirty="0"/>
                  <a:t>Problem</a:t>
                </a:r>
                <a:br>
                  <a:rPr lang="en-US" dirty="0"/>
                </a:br>
                <a:r>
                  <a:rPr lang="en-US" dirty="0"/>
                  <a:t>Current PE methods use token counts to derive position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	Cannot generalize to higher levels of abstraction.</a:t>
                </a:r>
              </a:p>
              <a:p>
                <a:pPr marL="0" indent="0">
                  <a:buNone/>
                </a:pPr>
                <a:r>
                  <a:rPr lang="en-US" b="1" dirty="0"/>
                  <a:t>Solution</a:t>
                </a:r>
                <a:br>
                  <a:rPr lang="en-US" dirty="0"/>
                </a:br>
                <a:r>
                  <a:rPr lang="en-US" dirty="0"/>
                  <a:t>Allow positions to be conditioned on context by the model.</a:t>
                </a:r>
              </a:p>
              <a:p>
                <a:pPr marL="0" indent="0">
                  <a:buNone/>
                </a:pPr>
                <a:r>
                  <a:rPr lang="en-US" b="1" dirty="0"/>
                  <a:t>Experiments</a:t>
                </a:r>
                <a:br>
                  <a:rPr lang="en-US" dirty="0"/>
                </a:br>
                <a:r>
                  <a:rPr lang="en-US" dirty="0" err="1"/>
                  <a:t>CoPE</a:t>
                </a:r>
                <a:r>
                  <a:rPr lang="en-US" dirty="0"/>
                  <a:t> can solve the selective copy, counting and flip-flop tasks, and improves perplexity on language modeling and coding tasks.</a:t>
                </a:r>
                <a:endParaRPr lang="en-US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9000D2-464B-41B9-9CD5-48029E41E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95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EF03E-D32D-4C36-8E42-04277612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1F138D-9FE0-40A9-B366-3379040046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Background</a:t>
                </a:r>
              </a:p>
              <a:p>
                <a:pPr marL="0" indent="0">
                  <a:buNone/>
                </a:pPr>
                <a:r>
                  <a:rPr lang="en-US" dirty="0"/>
                  <a:t>Self-attention lacks ordering information and treats sequence as sets.</a:t>
                </a:r>
              </a:p>
              <a:p>
                <a:pPr marL="0" indent="0">
                  <a:buNone/>
                </a:pPr>
                <a:r>
                  <a:rPr lang="en-US" dirty="0"/>
                  <a:t>So we use position encoding (PE) to handle the position of each token.</a:t>
                </a:r>
              </a:p>
              <a:p>
                <a:pPr marL="0" indent="0">
                  <a:buNone/>
                </a:pPr>
                <a:r>
                  <a:rPr lang="en-US" dirty="0"/>
                  <a:t>Existing PEs use tokens as the unit of measurement.</a:t>
                </a:r>
              </a:p>
              <a:p>
                <a:pPr marL="0" indent="0">
                  <a:spcBef>
                    <a:spcPts val="2000"/>
                  </a:spcBef>
                  <a:buNone/>
                </a:pPr>
                <a:r>
                  <a:rPr lang="en-US" b="1" dirty="0"/>
                  <a:t>Problem</a:t>
                </a:r>
              </a:p>
              <a:p>
                <a:pPr marL="0" indent="0">
                  <a:buNone/>
                </a:pPr>
                <a:r>
                  <a:rPr lang="en-US" dirty="0"/>
                  <a:t>Token is not a semantically meaningful unit for position.</a:t>
                </a:r>
              </a:p>
              <a:p>
                <a:pPr marL="0" indent="0">
                  <a:buNone/>
                </a:pPr>
                <a:r>
                  <a:rPr lang="en-US" dirty="0"/>
                  <a:t>It is not suited for general position addressing,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word or sentence.</a:t>
                </a:r>
              </a:p>
              <a:p>
                <a:pPr marL="0" indent="0">
                  <a:spcBef>
                    <a:spcPts val="2000"/>
                  </a:spcBef>
                  <a:buNone/>
                </a:pPr>
                <a:r>
                  <a:rPr lang="en-US" b="1" dirty="0"/>
                  <a:t>Solution</a:t>
                </a:r>
              </a:p>
              <a:p>
                <a:pPr marL="0" indent="0">
                  <a:spcBef>
                    <a:spcPts val="2000"/>
                  </a:spcBef>
                  <a:buNone/>
                </a:pPr>
                <a:r>
                  <a:rPr lang="en-US" dirty="0"/>
                  <a:t>To tie position measurement to more semantically meaningful units, one has to take context into account.</a:t>
                </a:r>
              </a:p>
              <a:p>
                <a:pPr marL="0" indent="0">
                  <a:spcBef>
                    <a:spcPts val="2000"/>
                  </a:spcBef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01F138D-9FE0-40A9-B366-3379040046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928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49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7E939-79A5-4331-A66B-105EE1FA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SOTA LLMs fail on counting problems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7D6ACAF-9458-4EC1-AE09-8E7B00513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2497" y="1825625"/>
            <a:ext cx="70270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96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0B674-D7CF-4B3C-AFF0-0FF079EF7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PE fails on simple toy tasks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71FC4-8E8F-46EC-B565-7F200C0AF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2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C302A-8907-46E2-B6AE-3AED3664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Position Encoding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F9BD178-69BA-4FFD-B27E-422A73BB8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604" y="1825625"/>
            <a:ext cx="79967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5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C8790-38AB-46B0-A5B4-75385607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Position Encoding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033EEE-90A9-4163-93D4-E3C04E69B0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Learnable embedding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for each integer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Use </a:t>
                </a:r>
                <a:r>
                  <a:rPr lang="en-US" b="1" dirty="0"/>
                  <a:t>linear interpolation </a:t>
                </a:r>
                <a:r>
                  <a:rPr lang="en-US" dirty="0"/>
                  <a:t>for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(not integer)'s embedding: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head does their </a:t>
                </a:r>
                <a:r>
                  <a:rPr lang="en-US" dirty="0" err="1"/>
                  <a:t>CoPE</a:t>
                </a:r>
                <a:r>
                  <a:rPr lang="en-US" dirty="0"/>
                  <a:t> independently.</a:t>
                </a:r>
              </a:p>
              <a:p>
                <a:r>
                  <a:rPr lang="en-US" dirty="0"/>
                  <a:t>Positions are clamped by the largest possible position.</a:t>
                </a:r>
              </a:p>
              <a:p>
                <a:r>
                  <a:rPr lang="en-US" dirty="0"/>
                  <a:t>Computation is mostly covered by the attention calculation.</a:t>
                </a:r>
              </a:p>
              <a:p>
                <a:r>
                  <a:rPr lang="en-US" dirty="0"/>
                  <a:t>The key used in </a:t>
                </a:r>
                <a:r>
                  <a:rPr lang="en-US" dirty="0" err="1"/>
                  <a:t>CoPE</a:t>
                </a:r>
                <a:r>
                  <a:rPr lang="en-US" dirty="0"/>
                  <a:t> is the same key in attention calculation.</a:t>
                </a:r>
                <a:br>
                  <a:rPr lang="en-US" dirty="0"/>
                </a:br>
                <a:r>
                  <a:rPr lang="en-US" dirty="0"/>
                  <a:t>We can use a separate key for </a:t>
                </a:r>
                <a:r>
                  <a:rPr lang="en-US" dirty="0" err="1"/>
                  <a:t>CoPE</a:t>
                </a:r>
                <a:r>
                  <a:rPr lang="en-US" dirty="0"/>
                  <a:t>, or use value vectors for </a:t>
                </a:r>
                <a:r>
                  <a:rPr lang="en-US" dirty="0" err="1"/>
                  <a:t>CoPE</a:t>
                </a:r>
                <a:r>
                  <a:rPr lang="en-US" dirty="0"/>
                  <a:t>, but they all require more computation.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033EEE-90A9-4163-93D4-E3C04E69B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8811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01DF1-263A-4ECD-B4F3-F520DC92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Toy tasks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BA1EA3-A0EA-4E3B-8358-7F6EF993AC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Flip-flop task: recall the last write instruction.</a:t>
                </a:r>
                <a:br>
                  <a:rPr lang="en-US" dirty="0"/>
                </a:br>
                <a:r>
                  <a:rPr lang="en-US" dirty="0"/>
                  <a:t>OOD: add more ignore instructions.</a:t>
                </a:r>
                <a:br>
                  <a:rPr lang="en-US" dirty="0"/>
                </a:br>
                <a:r>
                  <a:rPr lang="en-US" dirty="0">
                    <a:latin typeface="Consolas" panose="020B0609020204030204" pitchFamily="49" charset="0"/>
                  </a:rPr>
                  <a:t>w0 i1 r0 </a:t>
                </a:r>
                <a:r>
                  <a:rPr lang="en-US" u="sng" dirty="0">
                    <a:latin typeface="Consolas" panose="020B0609020204030204" pitchFamily="49" charset="0"/>
                  </a:rPr>
                  <a:t>w1</a:t>
                </a:r>
                <a:r>
                  <a:rPr lang="en-US" dirty="0">
                    <a:latin typeface="Consolas" panose="020B0609020204030204" pitchFamily="49" charset="0"/>
                  </a:rPr>
                  <a:t> i0 i1 </a:t>
                </a:r>
                <a:r>
                  <a:rPr lang="en-US" dirty="0" err="1">
                    <a:latin typeface="Consolas" panose="020B0609020204030204" pitchFamily="49" charset="0"/>
                  </a:rPr>
                  <a:t>i1</a:t>
                </a:r>
                <a:r>
                  <a:rPr lang="en-US" dirty="0">
                    <a:latin typeface="Consolas" panose="020B0609020204030204" pitchFamily="49" charset="0"/>
                  </a:rPr>
                  <a:t> r -&gt; 1</a:t>
                </a:r>
              </a:p>
              <a:p>
                <a:r>
                  <a:rPr lang="en-US" dirty="0"/>
                  <a:t>Selective copy task: copy all tokens except a denoted blank token.</a:t>
                </a:r>
                <a:br>
                  <a:rPr lang="en-US" dirty="0"/>
                </a:br>
                <a:r>
                  <a:rPr lang="en-US" dirty="0"/>
                  <a:t>ID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256 blanks; OOD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128 (dense) and 512 (sparse) blanks.</a:t>
                </a:r>
                <a:br>
                  <a:rPr lang="en-US" dirty="0"/>
                </a:br>
                <a:r>
                  <a:rPr lang="en-US" dirty="0"/>
                  <a:t>(</a:t>
                </a:r>
                <a:r>
                  <a:rPr lang="en-US" u="sng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dirty="0"/>
                  <a:t> = blank) </a:t>
                </a:r>
                <a:r>
                  <a:rPr lang="en-US" dirty="0">
                    <a:latin typeface="Consolas" panose="020B0609020204030204" pitchFamily="49" charset="0"/>
                  </a:rPr>
                  <a:t>D</a:t>
                </a:r>
                <a:r>
                  <a:rPr lang="en-US" u="sng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BB</a:t>
                </a:r>
                <a:r>
                  <a:rPr lang="en-US" dirty="0">
                    <a:latin typeface="Consolas" panose="020B0609020204030204" pitchFamily="49" charset="0"/>
                  </a:rPr>
                  <a:t>CF</a:t>
                </a:r>
                <a:r>
                  <a:rPr lang="en-US" u="sng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dirty="0">
                    <a:latin typeface="Consolas" panose="020B0609020204030204" pitchFamily="49" charset="0"/>
                  </a:rPr>
                  <a:t>F</a:t>
                </a:r>
                <a:r>
                  <a:rPr lang="en-US" u="sng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B</a:t>
                </a:r>
                <a:r>
                  <a:rPr lang="en-US" dirty="0">
                    <a:latin typeface="Consolas" panose="020B0609020204030204" pitchFamily="49" charset="0"/>
                  </a:rPr>
                  <a:t>E -&gt; DCFFE</a:t>
                </a:r>
              </a:p>
              <a:p>
                <a:r>
                  <a:rPr lang="en-US" dirty="0"/>
                  <a:t>Counting task: count how many times a token occurs within a range.</a:t>
                </a:r>
                <a:br>
                  <a:rPr lang="en-US" dirty="0"/>
                </a:br>
                <a:r>
                  <a:rPr lang="en-US" dirty="0"/>
                  <a:t>OOD: more or less passes.</a:t>
                </a:r>
                <a:br>
                  <a:rPr lang="en-US" dirty="0"/>
                </a:b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...; pass; pass; </a:t>
                </a:r>
                <a:r>
                  <a:rPr lang="en-US" dirty="0">
                    <a:latin typeface="Consolas" panose="020B0609020204030204" pitchFamily="49" charset="0"/>
                  </a:rPr>
                  <a:t>a = 0;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pass;</a:t>
                </a:r>
                <a:r>
                  <a:rPr lang="en-US" dirty="0">
                    <a:latin typeface="Consolas" panose="020B0609020204030204" pitchFamily="49" charset="0"/>
                  </a:rPr>
                  <a:t> a++; </a:t>
                </a:r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onsolas" panose="020B0609020204030204" pitchFamily="49" charset="0"/>
                  </a:rPr>
                  <a:t>pass; pass; </a:t>
                </a:r>
                <a:r>
                  <a:rPr lang="en-US" dirty="0">
                    <a:latin typeface="Consolas" panose="020B0609020204030204" pitchFamily="49" charset="0"/>
                  </a:rPr>
                  <a:t>a++; print a -&gt; 2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BA1EA3-A0EA-4E3B-8358-7F6EF993A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802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01DF1-263A-4ECD-B4F3-F520DC92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Toy tasks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3F9A607-F6FE-48FE-8D03-E52BEFC70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034" y="1825625"/>
            <a:ext cx="78579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484</Words>
  <Application>Microsoft Office PowerPoint</Application>
  <PresentationFormat>宽屏</PresentationFormat>
  <Paragraphs>44</Paragraphs>
  <Slides>15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Office 主题​​</vt:lpstr>
      <vt:lpstr>PowerPoint 演示文稿</vt:lpstr>
      <vt:lpstr>Abstract</vt:lpstr>
      <vt:lpstr>Introduction</vt:lpstr>
      <vt:lpstr>SOTA LLMs fail on counting problems</vt:lpstr>
      <vt:lpstr>Standard PE fails on simple toy tasks</vt:lpstr>
      <vt:lpstr>Contextual Position Encoding</vt:lpstr>
      <vt:lpstr>Contextual Position Encoding</vt:lpstr>
      <vt:lpstr>Experiments - Toy tasks</vt:lpstr>
      <vt:lpstr>Experiments - Toy tasks</vt:lpstr>
      <vt:lpstr>Experiments - Language Modeling</vt:lpstr>
      <vt:lpstr>Experiments - Language Modeling</vt:lpstr>
      <vt:lpstr>Experiments - Longer context generalization</vt:lpstr>
      <vt:lpstr>Ablation Study</vt:lpstr>
      <vt:lpstr>Cases study with separated keys</vt:lpstr>
      <vt:lpstr>Ends.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Yeongmin Lii</dc:creator>
  <cp:lastModifiedBy>Yeongmin Lii</cp:lastModifiedBy>
  <cp:revision>36</cp:revision>
  <dcterms:created xsi:type="dcterms:W3CDTF">2024-07-01T22:15:01Z</dcterms:created>
  <dcterms:modified xsi:type="dcterms:W3CDTF">2024-07-02T00:59:16Z</dcterms:modified>
</cp:coreProperties>
</file>