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5C30-10D1-4F60-B4DD-13B042B4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7F485-8705-49C1-8501-ECA49AF5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99866-FD21-4489-A923-F807EBB2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E85E3-CB38-4292-B185-B6D5F7B2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7A436-6281-4D52-8E34-C059DCA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CCC1B-59DA-4944-82BC-9E77499F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4A6CC-1139-4B47-A647-4113068A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C7783-E412-47F9-8E4E-29FE5965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42D78-8A8F-4A47-8A8E-CD5904A9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AE338-6175-419A-A24A-B865A282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0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7CAAB-00DB-440F-AED3-1797E82D6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9965D-286F-4E8D-A3A8-32C480DB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105D2-51EE-492C-9099-165698E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F163C-866E-4B0C-AEBA-0EA2F261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BE5DA-0DF8-454D-9B0C-8AE89E2A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8F19-C17C-42BF-B1B6-D0A50154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C6768-E081-4C8F-9854-EEE53F45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73EB7-38DD-4B26-9EC5-06919B8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D8A8B-79BC-4785-8385-28D6EF8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23469-858D-470A-A168-146BC3F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FDB2-23F2-419C-BE1C-F8968AA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6B1C9-9FA2-4CD6-A748-448F1542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66119-E6A8-47CC-9F88-248FD411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CC9C0-33D8-40CE-828E-97E42096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2811D-3886-4939-9F11-8730134C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D9E5C-CE90-4746-985A-BD75D5DB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0FADE-1AAC-44FF-89A8-4880D245E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802FE-918B-49B2-83F5-673BF458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AC73A-9B3F-40CC-8ACA-E0AEA3DC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E1CE6-8143-45F2-B2F0-4A208601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DC6DC-9A43-4A6A-B973-1B2C17F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3E64-5ED5-4CB7-AECA-5F658E16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1A6D8-84AC-4E7E-8CF1-32A2339F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D6DE3-7B14-4ADF-A3C2-3CA02054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211D8-51DA-45CF-B8D9-8A9870B55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227FC-B60E-461B-A0FF-051E395C0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3F9D4-FAC7-4487-943A-A7863F44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B6885-DD7C-4C94-AA1D-DA8596AA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3F43B-1B86-4620-942E-ABFD01E8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5FC0-39B6-4C70-86C0-B8F8BE41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38D35-4925-4155-AB6E-C512BD2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FB816-4DFB-48E2-A22F-660A235F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5D8E0-9853-4DCD-B700-1D0F4C5B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ED60A-3EDB-4F5D-A17B-8B4EC2B1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1ABCF-3E54-4376-AD16-C6C9BA51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AB697-723B-4EE0-8F58-8E08EAFC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F66A-D3D8-4CFF-A8F8-1E8098F4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0CD9A-3C35-426B-9100-7EBA62AC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EF959-6F4B-4A7E-9FFD-21D4DF14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4F8B-662D-4C59-8CBB-8F8C68BE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5FCAD-731E-400B-8125-95C0B3F0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31F0-D4C0-4D79-B7AB-A6FDCA8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7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5F04-ED30-416F-AADC-B00FE0B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2F639-967F-4475-899D-AC28CC546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F8DA5-D70F-4C04-BBEF-058D5FF7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5D4F0-3C68-49D0-9FF6-A7B2F1F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3127F-3084-46D9-9CC9-7573D017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ECF2-4247-48F7-BAA7-420B7F4F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768F76-7915-4610-964B-3C6A374B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58604-F763-4F80-91B9-A7C2A5C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2BA8A-9DAA-43C0-8C85-A89E62208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85E5-BA34-41AB-A77C-B8145C3D77B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4541E-5D76-4CD6-A533-3C20DEA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B98AA-C2A4-403B-989C-A99D6DB1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7F14-6047-4D3F-A2DE-0260E8D7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B296D-65FE-41DE-981F-BFCFD51B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3738"/>
            <a:ext cx="12130088" cy="1492250"/>
          </a:xfrm>
        </p:spPr>
        <p:txBody>
          <a:bodyPr>
            <a:normAutofit/>
          </a:bodyPr>
          <a:lstStyle/>
          <a:p>
            <a:r>
              <a:rPr lang="en-US" altLang="zh-CN" sz="3200"/>
              <a:t>Program of Thoughts Prompting: Disentangling Computation from Reasoning for Numerical Reasoning Tasks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76CF09-9F8A-4281-BB17-8491C94D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74B91-CA23-4FAC-B55A-0B18DE2B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55" y="3127044"/>
            <a:ext cx="8686864" cy="195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94F5-1CD2-4A5B-9CAD-6C5B5C74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7B88-6B50-47C6-90B1-D623A0E9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" y="1825625"/>
            <a:ext cx="11887200" cy="4351338"/>
          </a:xfrm>
        </p:spPr>
        <p:txBody>
          <a:bodyPr>
            <a:normAutofit/>
          </a:bodyPr>
          <a:lstStyle/>
          <a:p>
            <a:r>
              <a:rPr lang="en-US" altLang="zh-CN" sz="2400"/>
              <a:t>Linearize a table into a text string</a:t>
            </a:r>
          </a:p>
          <a:p>
            <a:pPr lvl="1"/>
            <a:r>
              <a:rPr lang="en-US" altLang="zh-CN" sz="2000"/>
              <a:t>The columns of the table are separated by ‘|’ and the rows are separated by ‘\n’</a:t>
            </a:r>
          </a:p>
          <a:p>
            <a:pPr lvl="1"/>
            <a:r>
              <a:rPr lang="en-US" altLang="zh-CN" sz="2000"/>
              <a:t>If a table cell is empty, it is filled by ’-’</a:t>
            </a:r>
          </a:p>
          <a:p>
            <a:r>
              <a:rPr lang="en-US" altLang="zh-CN" sz="2400"/>
              <a:t>Separate tables and text with ‘\n’</a:t>
            </a:r>
          </a:p>
          <a:p>
            <a:r>
              <a:rPr lang="en-US" altLang="zh-CN" sz="2400"/>
              <a:t>Separate conversation turns by ‘\n’</a:t>
            </a:r>
          </a:p>
          <a:p>
            <a:r>
              <a:rPr lang="en-US" altLang="zh-CN" sz="2400"/>
              <a:t>The prompt is constructed by the concatenation of task instruction, text, linearized table/all the dialog history, and question.</a:t>
            </a:r>
          </a:p>
          <a:p>
            <a:endParaRPr lang="en-US" altLang="zh-CN" sz="240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0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7DD1-5D47-4AAA-93AE-8B756D6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6C80-7E73-4F17-88C3-41A2F2AB2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118086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Model</a:t>
            </a:r>
          </a:p>
          <a:p>
            <a:pPr marL="514350" indent="-514350">
              <a:buAutoNum type="arabicPeriod"/>
            </a:pPr>
            <a:r>
              <a:rPr lang="en-US" altLang="zh-CN"/>
              <a:t>Codex (code-davinci-002)</a:t>
            </a:r>
          </a:p>
          <a:p>
            <a:pPr marL="514350" indent="-514350">
              <a:buAutoNum type="arabicPeriod"/>
            </a:pPr>
            <a:r>
              <a:rPr lang="en-US" altLang="zh-CN"/>
              <a:t>GPT-3</a:t>
            </a:r>
          </a:p>
          <a:p>
            <a:pPr marL="514350" indent="-51435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Few shot:</a:t>
            </a:r>
          </a:p>
          <a:p>
            <a:pPr marL="0" indent="0">
              <a:buNone/>
            </a:pPr>
            <a:r>
              <a:rPr lang="en-US" altLang="zh-CN"/>
              <a:t>1. Use 4-8 shots for all the datasets, based on their difficulty.</a:t>
            </a:r>
          </a:p>
          <a:p>
            <a:pPr marL="0" indent="0">
              <a:buNone/>
            </a:pPr>
            <a:r>
              <a:rPr lang="en-US" altLang="zh-CN"/>
              <a:t>2. Generally write prompts for 10-20 examples, and then tune the exemplar selection on a small validation set to choose the best 4-8 shots for the full set evaluation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2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CF7A-B657-4548-9F1E-D22F033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E1319-2434-483D-9177-5AA2316D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5" y="1825625"/>
            <a:ext cx="1181576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Zero shot:</a:t>
            </a:r>
          </a:p>
          <a:p>
            <a:pPr marL="0" indent="0">
              <a:buNone/>
            </a:pPr>
            <a:r>
              <a:rPr lang="en-US" altLang="zh-CN"/>
              <a:t>1. Use the text “Let’s write a Python program step by step" as prompt.</a:t>
            </a:r>
          </a:p>
          <a:p>
            <a:pPr marL="0" indent="0">
              <a:buNone/>
            </a:pPr>
            <a:r>
              <a:rPr lang="en-US" altLang="zh-CN"/>
              <a:t>2. Suppress the ‘#’ token logits by -2.</a:t>
            </a:r>
          </a:p>
          <a:p>
            <a:pPr marL="0" indent="0">
              <a:buNone/>
            </a:pPr>
            <a:r>
              <a:rPr lang="en-US" altLang="zh-CN"/>
              <a:t>(LLM can fall back to generating a reasoning chain in comments rather than in program.)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9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DE478-8944-453E-AD44-6275084E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0"/>
            <a:ext cx="10515600" cy="1325563"/>
          </a:xfrm>
        </p:spPr>
        <p:txBody>
          <a:bodyPr/>
          <a:lstStyle/>
          <a:p>
            <a:r>
              <a:rPr lang="en-US" altLang="zh-CN"/>
              <a:t>Results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A1EEA8-3305-4CF5-8C7C-BBC3826D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45" y="828656"/>
            <a:ext cx="9181215" cy="52006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BF3B9C-D75D-46F6-A9F7-EF6D61FDBCEA}"/>
              </a:ext>
            </a:extLst>
          </p:cNvPr>
          <p:cNvSpPr txBox="1"/>
          <p:nvPr/>
        </p:nvSpPr>
        <p:spPr>
          <a:xfrm>
            <a:off x="5010150" y="6209030"/>
            <a:ext cx="6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Few Shot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3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BBE5-2A51-48D7-8827-59631669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07B350-E0AE-4378-90FB-8FF925D7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103"/>
            <a:ext cx="9572695" cy="195263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7E5B10-4382-4C65-B124-9308B638B56B}"/>
              </a:ext>
            </a:extLst>
          </p:cNvPr>
          <p:cNvSpPr txBox="1"/>
          <p:nvPr/>
        </p:nvSpPr>
        <p:spPr>
          <a:xfrm>
            <a:off x="4649153" y="4229577"/>
            <a:ext cx="641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Zero Shot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26D54-1723-4BF6-AD6B-2ADAA921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05D51-9997-45C0-8DD4-DF6A0E54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Backend GPT-3 vs. Codex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3D2073-26BD-4EFB-819A-DF0FE0D0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81" y="2739360"/>
            <a:ext cx="6674217" cy="29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B2A5-2C55-4F3E-8258-7EC8A7FB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EDE68-9FFB-4835-95B4-AC0C5391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1825625"/>
            <a:ext cx="1179480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Sensitivity to Exemplars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20 total exemplars</a:t>
            </a:r>
          </a:p>
          <a:p>
            <a:r>
              <a:rPr lang="en-US" altLang="zh-CN"/>
              <a:t>For k-shot learning, randomly sample k = (2, 4, 6, 8) out of the 20 exemplars three times as v1, v2, and v3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7DC2-7985-450F-9BA7-8B09ED3B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88E52-DAC8-4AAA-AF7C-9B07C0E7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Sensitivity to Exemplars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14491-B622-437C-9D05-A4155918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94" y="2532682"/>
            <a:ext cx="4257706" cy="40481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CDE94C-B66E-4CFD-83A2-A865E1B32EE4}"/>
              </a:ext>
            </a:extLst>
          </p:cNvPr>
          <p:cNvSpPr txBox="1"/>
          <p:nvPr/>
        </p:nvSpPr>
        <p:spPr>
          <a:xfrm>
            <a:off x="6530340" y="313944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GSM8K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90E516-91E6-4669-89F1-7487A6D4CB92}"/>
              </a:ext>
            </a:extLst>
          </p:cNvPr>
          <p:cNvSpPr txBox="1"/>
          <p:nvPr/>
        </p:nvSpPr>
        <p:spPr>
          <a:xfrm>
            <a:off x="6530340" y="493014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FinQA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FDAD-9649-4986-8B07-D571C0AC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BB3C9-88ED-4D10-BA89-526E6EC2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Semantic Binding and Multi-Step Reasoning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en-US" altLang="zh-CN" b="1"/>
              <a:t>multiple steps</a:t>
            </a:r>
            <a:r>
              <a:rPr lang="en-US" altLang="zh-CN"/>
              <a:t>: breaking down the thought</a:t>
            </a:r>
          </a:p>
          <a:p>
            <a:pPr marL="0" indent="0">
              <a:buNone/>
            </a:pPr>
            <a:r>
              <a:rPr lang="en-US" altLang="zh-CN"/>
              <a:t>process into the step-by-step program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en-US" altLang="zh-CN" b="1"/>
              <a:t>semantic binding</a:t>
            </a:r>
            <a:r>
              <a:rPr lang="en-US" altLang="zh-CN"/>
              <a:t>: associating semantic meaning to the variable names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1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58235-2A54-49FD-985D-537A02D4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BE50A-EE1D-4676-B56A-826BAF5E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Semantic Binding and Multi-Step Reasoning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B5AEA-4D61-4D4D-B578-27453B8D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83" y="2492523"/>
            <a:ext cx="4572034" cy="1508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639047-DBD5-44BC-8FB3-1C2A5C9B6687}"/>
              </a:ext>
            </a:extLst>
          </p:cNvPr>
          <p:cNvSpPr txBox="1"/>
          <p:nvPr/>
        </p:nvSpPr>
        <p:spPr>
          <a:xfrm>
            <a:off x="838200" y="4526280"/>
            <a:ext cx="997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Binding:</a:t>
            </a:r>
            <a:r>
              <a:rPr lang="en-US" altLang="zh-CN">
                <a:latin typeface="+mj-lt"/>
                <a:ea typeface="+mj-ea"/>
              </a:rPr>
              <a:t>S</a:t>
            </a:r>
            <a:r>
              <a:rPr lang="en-US" altLang="zh-CN" sz="1800" b="0" i="0" u="none" strike="noStrike" baseline="0">
                <a:latin typeface="+mj-lt"/>
                <a:ea typeface="+mj-ea"/>
              </a:rPr>
              <a:t>imply use a; b; c as the variable names</a:t>
            </a:r>
          </a:p>
          <a:p>
            <a:endParaRPr lang="en-US" altLang="zh-CN">
              <a:latin typeface="+mj-lt"/>
              <a:ea typeface="+mj-ea"/>
            </a:endParaRPr>
          </a:p>
          <a:p>
            <a:r>
              <a:rPr lang="en-US" altLang="zh-CN">
                <a:latin typeface="+mj-lt"/>
                <a:ea typeface="+mj-ea"/>
              </a:rPr>
              <a:t>MultiStep:Directly predict the final mathematical equation to compute the results</a:t>
            </a:r>
            <a:endParaRPr lang="zh-CN" altLang="en-US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84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FED5-968C-44E1-B693-2B41DB6A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D1EC6-AA09-468F-A509-33AD5D9B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1825625"/>
            <a:ext cx="11920537" cy="4351338"/>
          </a:xfrm>
        </p:spPr>
        <p:txBody>
          <a:bodyPr>
            <a:normAutofit/>
          </a:bodyPr>
          <a:lstStyle/>
          <a:p>
            <a:r>
              <a:rPr lang="en-US" altLang="zh-CN" sz="2400"/>
              <a:t>CoT is the state-of-art method for many of numerical reasoning tasks</a:t>
            </a:r>
          </a:p>
          <a:p>
            <a:r>
              <a:rPr lang="en-US" altLang="zh-CN" sz="2400"/>
              <a:t>CoT uses LLMs for both reasoning and computation</a:t>
            </a:r>
          </a:p>
          <a:p>
            <a:endParaRPr lang="en-US" altLang="zh-CN" sz="2400"/>
          </a:p>
          <a:p>
            <a:r>
              <a:rPr lang="en-US" altLang="zh-CN" sz="2400"/>
              <a:t>LLMs cannot solve complex mathematical expressions like polynomial equations or even differential equations</a:t>
            </a:r>
          </a:p>
          <a:p>
            <a:r>
              <a:rPr lang="en-US" altLang="zh-CN" sz="2400"/>
              <a:t>LLMs are highly inefficient at expressing iteration</a:t>
            </a:r>
          </a:p>
          <a:p>
            <a:r>
              <a:rPr lang="en-US" altLang="zh-CN" sz="2400"/>
              <a:t>LLMs are very prone to arithmetic calculation errors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6950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A7197-7667-4300-B6AC-8EDF66FF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6002E-E664-43CF-840C-6EE02B35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Which kinds of problems CoT and PoT differ most in performance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83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5AC8-509F-465C-848F-0EAFA340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Ablation Studies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044127-F9CF-4668-8847-0A565175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896" y="1458103"/>
            <a:ext cx="5298320" cy="353618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C661A7-7D3B-48FE-AC0A-C8D7F2E24B20}"/>
              </a:ext>
            </a:extLst>
          </p:cNvPr>
          <p:cNvSpPr txBox="1"/>
          <p:nvPr/>
        </p:nvSpPr>
        <p:spPr>
          <a:xfrm>
            <a:off x="1157288" y="4972050"/>
            <a:ext cx="8765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linear/polynomial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symbolic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combinatorics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C1A175-4C93-4F6F-9918-15E14DCA4950}"/>
              </a:ext>
            </a:extLst>
          </p:cNvPr>
          <p:cNvSpPr txBox="1"/>
          <p:nvPr/>
        </p:nvSpPr>
        <p:spPr>
          <a:xfrm>
            <a:off x="9672638" y="2421731"/>
            <a:ext cx="144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AQUA dataset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3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9D39C-4097-435C-AF0B-9B64F874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E5710-ABDF-435F-BCA7-23C2AE2A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value grounding error</a:t>
            </a:r>
            <a:r>
              <a:rPr lang="zh-CN" altLang="en-US"/>
              <a:t>：</a:t>
            </a:r>
            <a:r>
              <a:rPr lang="en-US" altLang="zh-CN"/>
              <a:t>the model fails to assign correct values to the variables relevant to the question.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A8B1F-7FAC-47B9-836A-363B93F7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3227675"/>
            <a:ext cx="9898452" cy="33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488B-9220-4C8A-A0A0-6613408F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B11E-9B1E-4787-95A5-AD0C1FE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2. model fails to generate the correct    computation process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1DAC3D-0766-4A7A-8BAD-FFF87618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1" y="3254678"/>
            <a:ext cx="9692711" cy="29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FCB8-E142-42E3-8110-2A25E8BA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E3D4-4C2A-4FAE-B8AC-B68860BC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825625"/>
            <a:ext cx="1096803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/>
              <a:t>TAT-QA dataset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198 errors</a:t>
            </a:r>
          </a:p>
          <a:p>
            <a:pPr marL="0" indent="0">
              <a:buNone/>
            </a:pPr>
            <a:r>
              <a:rPr lang="en-US" altLang="zh-CN"/>
              <a:t>47 % value grounding error</a:t>
            </a:r>
          </a:p>
          <a:p>
            <a:pPr marL="0" indent="0">
              <a:buNone/>
            </a:pPr>
            <a:r>
              <a:rPr lang="en-US" altLang="zh-CN"/>
              <a:t>33% logic errors</a:t>
            </a:r>
          </a:p>
          <a:p>
            <a:pPr marL="0" indent="0">
              <a:buNone/>
            </a:pPr>
            <a:r>
              <a:rPr lang="en-US" altLang="zh-CN"/>
              <a:t>15% both</a:t>
            </a:r>
          </a:p>
          <a:p>
            <a:pPr marL="0" indent="0">
              <a:buNone/>
            </a:pPr>
            <a:r>
              <a:rPr lang="en-US" altLang="zh-CN"/>
              <a:t>5% correct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The majority of the errors are value grounding errors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5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B397E-761B-4252-A5E8-4750E5CB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AFC02-3780-4243-AF0C-EFA2AE78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825625"/>
            <a:ext cx="120167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We investigate how to disentangle computation from reasoning in solving numerical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This approach is able to boost the state-of-the-art performance on several math datasets significantly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A6FA5-EDCE-4C8B-9807-E741C72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4A492-6E07-4CF9-95F7-80AF43AF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067685"/>
            <a:ext cx="10515600" cy="1054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/>
              <a:t>Thanks!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205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3CD6-3506-4A9F-BD1D-373E833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8945"/>
            <a:ext cx="10515600" cy="1325563"/>
          </a:xfrm>
        </p:spPr>
        <p:txBody>
          <a:bodyPr/>
          <a:lstStyle/>
          <a:p>
            <a:r>
              <a:rPr lang="en-US" altLang="zh-CN">
                <a:hlinkClick r:id="rId2" action="ppaction://hlinksldjump"/>
              </a:rPr>
              <a:t>FinQA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C8C7895-2EB4-4F3E-B454-B587837E2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97" y="1574508"/>
            <a:ext cx="11320736" cy="3948332"/>
          </a:xfrm>
        </p:spPr>
      </p:pic>
    </p:spTree>
    <p:extLst>
      <p:ext uri="{BB962C8B-B14F-4D97-AF65-F5344CB8AC3E}">
        <p14:creationId xmlns:p14="http://schemas.microsoft.com/office/powerpoint/2010/main" val="27775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0A4D-D5FA-4F6F-841F-048A304D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551D6D-6B90-4BF5-A9D8-D2DF348A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78" y="1353733"/>
            <a:ext cx="11572959" cy="8858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93B01-847B-42DB-A59A-7C86AEA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08" y="2316002"/>
            <a:ext cx="6875195" cy="36862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580644-8558-4D92-8A94-04EC2C46096D}"/>
              </a:ext>
            </a:extLst>
          </p:cNvPr>
          <p:cNvSpPr txBox="1"/>
          <p:nvPr/>
        </p:nvSpPr>
        <p:spPr>
          <a:xfrm>
            <a:off x="670560" y="6248400"/>
            <a:ext cx="997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iteration runs for 50 times, which leads to extremely low accuracy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85BD-5FD3-4869-BA3E-6E168545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549C50-F6D3-4E15-B873-12D0623B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45" y="1425311"/>
            <a:ext cx="11215770" cy="8001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41AC05-C973-49E2-ACAE-249AE743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99" y="2277209"/>
            <a:ext cx="5672180" cy="3028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53831D-798F-4DA2-94DB-EF745FA5AE69}"/>
              </a:ext>
            </a:extLst>
          </p:cNvPr>
          <p:cNvSpPr txBox="1"/>
          <p:nvPr/>
        </p:nvSpPr>
        <p:spPr>
          <a:xfrm>
            <a:off x="1600200" y="5593080"/>
            <a:ext cx="861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CoT cannot solve the cubic equation with language models and outputs a wrong answer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A353-16B5-464F-9A44-0F078A8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927FC-F41D-4A12-9DF7-F57E07D1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795145"/>
            <a:ext cx="11902440" cy="4351338"/>
          </a:xfrm>
        </p:spPr>
        <p:txBody>
          <a:bodyPr/>
          <a:lstStyle/>
          <a:p>
            <a:r>
              <a:rPr lang="en-US" altLang="zh-CN"/>
              <a:t>program-of-thoughts (PoT) prompting</a:t>
            </a:r>
          </a:p>
          <a:p>
            <a:r>
              <a:rPr lang="en-US" altLang="zh-CN"/>
              <a:t>LMs can express reasoning steps as Python programs, and the computation can be accomplished by a Python interpreter.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7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ABB3-51F7-46C8-9EC7-5927245D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C28377-2CD9-4C8B-8EB2-8E251F466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83" y="1728788"/>
            <a:ext cx="11344358" cy="3786215"/>
          </a:xfrm>
        </p:spPr>
      </p:pic>
    </p:spTree>
    <p:extLst>
      <p:ext uri="{BB962C8B-B14F-4D97-AF65-F5344CB8AC3E}">
        <p14:creationId xmlns:p14="http://schemas.microsoft.com/office/powerpoint/2010/main" val="351575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0A72-9286-4A15-94A8-2AE31F76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6816"/>
            <a:ext cx="10515600" cy="1325563"/>
          </a:xfrm>
        </p:spPr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A786C3-EC2E-4C70-B493-255919FF1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4" y="1109006"/>
            <a:ext cx="9955603" cy="48920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961263-F24C-47C2-B7E7-6F0CA1F2147E}"/>
              </a:ext>
            </a:extLst>
          </p:cNvPr>
          <p:cNvSpPr txBox="1"/>
          <p:nvPr/>
        </p:nvSpPr>
        <p:spPr>
          <a:xfrm>
            <a:off x="1958340" y="640080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Few-Shot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999CAF-2A52-4616-BEF4-CB85572E76C6}"/>
              </a:ext>
            </a:extLst>
          </p:cNvPr>
          <p:cNvSpPr txBox="1"/>
          <p:nvPr/>
        </p:nvSpPr>
        <p:spPr>
          <a:xfrm>
            <a:off x="6096000" y="628650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Zero-Shot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F310C-E645-4C8E-846F-BB83C4FE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6F4B9-E8EA-4151-882D-C7478D22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Five math word problems datasets</a:t>
            </a:r>
          </a:p>
          <a:p>
            <a:pPr lvl="1"/>
            <a:r>
              <a:rPr lang="en-US" altLang="zh-CN"/>
              <a:t>GSM8K</a:t>
            </a:r>
          </a:p>
          <a:p>
            <a:pPr lvl="1"/>
            <a:r>
              <a:rPr lang="en-US" altLang="zh-CN"/>
              <a:t>AQuA</a:t>
            </a:r>
          </a:p>
          <a:p>
            <a:pPr lvl="1"/>
            <a:r>
              <a:rPr lang="en-US" altLang="zh-CN"/>
              <a:t>SVAMP</a:t>
            </a:r>
          </a:p>
          <a:p>
            <a:pPr lvl="1"/>
            <a:r>
              <a:rPr lang="en-US" altLang="zh-CN"/>
              <a:t>TabMWP</a:t>
            </a:r>
          </a:p>
          <a:p>
            <a:pPr lvl="1"/>
            <a:r>
              <a:rPr lang="en-US" altLang="zh-CN"/>
              <a:t>MultiArith</a:t>
            </a:r>
          </a:p>
          <a:p>
            <a:r>
              <a:rPr lang="en-US" altLang="zh-CN"/>
              <a:t>Three financial datasets</a:t>
            </a:r>
          </a:p>
          <a:p>
            <a:pPr lvl="1"/>
            <a:r>
              <a:rPr lang="en-US" altLang="zh-CN">
                <a:hlinkClick r:id="rId2" action="ppaction://hlinksldjump"/>
              </a:rPr>
              <a:t>FinQA</a:t>
            </a:r>
            <a:endParaRPr lang="en-US" altLang="zh-CN"/>
          </a:p>
          <a:p>
            <a:pPr lvl="1"/>
            <a:r>
              <a:rPr lang="en-US" altLang="zh-CN"/>
              <a:t>ConvFinQA</a:t>
            </a:r>
          </a:p>
          <a:p>
            <a:pPr lvl="1"/>
            <a:r>
              <a:rPr lang="en-US" altLang="zh-CN"/>
              <a:t>TATQA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A9CD1-8E24-40A8-B777-0CE2F3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F3690C-3094-45D0-AEFD-6B28C7D5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20" y="1934523"/>
            <a:ext cx="11094801" cy="2649875"/>
          </a:xfrm>
        </p:spPr>
      </p:pic>
    </p:spTree>
    <p:extLst>
      <p:ext uri="{BB962C8B-B14F-4D97-AF65-F5344CB8AC3E}">
        <p14:creationId xmlns:p14="http://schemas.microsoft.com/office/powerpoint/2010/main" val="7921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_font">
      <a:majorFont>
        <a:latin typeface="JetBrains Mono"/>
        <a:ea typeface="思源黑体 CN VF Normal"/>
        <a:cs typeface=""/>
      </a:majorFont>
      <a:minorFont>
        <a:latin typeface="JetBrains Mono"/>
        <a:ea typeface="思源黑体 CN VF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562</Words>
  <Application>Microsoft Office PowerPoint</Application>
  <PresentationFormat>宽屏</PresentationFormat>
  <Paragraphs>106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JetBrains Mono</vt:lpstr>
      <vt:lpstr>Office 主题​​</vt:lpstr>
      <vt:lpstr>Program of Thoughts Prompting: Disentangling Computation from Reasoning for Numerical Reasoning Tasks</vt:lpstr>
      <vt:lpstr>Motivation</vt:lpstr>
      <vt:lpstr>Motivation</vt:lpstr>
      <vt:lpstr>Motivation</vt:lpstr>
      <vt:lpstr>Method</vt:lpstr>
      <vt:lpstr>Method</vt:lpstr>
      <vt:lpstr>Method</vt:lpstr>
      <vt:lpstr>DataSet</vt:lpstr>
      <vt:lpstr>DataSet</vt:lpstr>
      <vt:lpstr>Experiments</vt:lpstr>
      <vt:lpstr>Experiments</vt:lpstr>
      <vt:lpstr>Experiments</vt:lpstr>
      <vt:lpstr>Results</vt:lpstr>
      <vt:lpstr>Results</vt:lpstr>
      <vt:lpstr>Ablation Studies</vt:lpstr>
      <vt:lpstr>Ablation Studies</vt:lpstr>
      <vt:lpstr>Ablation Studies</vt:lpstr>
      <vt:lpstr>Ablation Studies</vt:lpstr>
      <vt:lpstr>Ablation Studies</vt:lpstr>
      <vt:lpstr>Ablation Studies</vt:lpstr>
      <vt:lpstr>Ablation Studies</vt:lpstr>
      <vt:lpstr>Error Analysis</vt:lpstr>
      <vt:lpstr>Error Analysis</vt:lpstr>
      <vt:lpstr>Error Analysis</vt:lpstr>
      <vt:lpstr>Conclusion</vt:lpstr>
      <vt:lpstr>PowerPoint 演示文稿</vt:lpstr>
      <vt:lpstr>FinQA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房正</dc:creator>
  <cp:lastModifiedBy>房正</cp:lastModifiedBy>
  <cp:revision>86</cp:revision>
  <dcterms:created xsi:type="dcterms:W3CDTF">2023-01-31T11:30:00Z</dcterms:created>
  <dcterms:modified xsi:type="dcterms:W3CDTF">2023-02-02T06:10:22Z</dcterms:modified>
</cp:coreProperties>
</file>