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1D4B-A61A-4F53-B432-F8D1F076B43D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F4F1A-05FC-42FB-A601-9652AE515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6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F4F1A-05FC-42FB-A601-9652AE5153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9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7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2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2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7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8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4083-1616-4D56-9B31-1BA5240C62E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AF99-5536-49F0-8FA8-B1C22E616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9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Adversary in Graph Neural Network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Zhang </a:t>
            </a:r>
            <a:r>
              <a:rPr lang="en-US" altLang="zh-CN" dirty="0" err="1" smtClean="0"/>
              <a:t>Huangzhao</a:t>
            </a:r>
            <a:r>
              <a:rPr lang="en-US" altLang="zh-CN" dirty="0" smtClean="0"/>
              <a:t>, 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5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DefNet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628" cy="4351338"/>
          </a:xfrm>
        </p:spPr>
        <p:txBody>
          <a:bodyPr/>
          <a:lstStyle/>
          <a:p>
            <a:r>
              <a:rPr lang="en-US" altLang="zh-CN" dirty="0" smtClean="0"/>
              <a:t>Graph Encoder Refining – Examine the vulnerabilities in every layers of a GNN encoder.</a:t>
            </a:r>
          </a:p>
          <a:p>
            <a:r>
              <a:rPr lang="en-US" altLang="zh-CN" dirty="0" smtClean="0"/>
              <a:t>Adversarial Contrastive Learning – Train the GNN to be more distinguishable between real benign samples and adversarial samples. (CGAN)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828" y="2378263"/>
            <a:ext cx="6766172" cy="31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Encoder Refining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Dual-stage aggregation</a:t>
                </a:r>
              </a:p>
              <a:p>
                <a:pPr lvl="1"/>
                <a:r>
                  <a:rPr lang="en-US" altLang="zh-CN" dirty="0" smtClean="0"/>
                  <a:t>Intra-layer aggregation – Mean pooling</a:t>
                </a:r>
              </a:p>
              <a:p>
                <a:pPr lvl="2"/>
                <a:r>
                  <a:rPr lang="en-US" altLang="zh-CN" dirty="0"/>
                  <a:t>C</a:t>
                </a:r>
                <a:r>
                  <a:rPr lang="en-US" altLang="zh-CN" dirty="0" smtClean="0"/>
                  <a:t>ompute the new representation of a node by aggregating its neighborhood.</a:t>
                </a:r>
              </a:p>
              <a:p>
                <a:pPr lvl="2"/>
                <a:r>
                  <a:rPr lang="en-US" altLang="zh-CN" dirty="0" smtClean="0"/>
                  <a:t>Sum or max aggregators are sensitive towards perturbations.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𝐴𝐺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𝑖𝑛𝑡𝑟𝑎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Inter-layer aggregation – Dense-connection</a:t>
                </a:r>
              </a:p>
              <a:p>
                <a:pPr lvl="2"/>
                <a:r>
                  <a:rPr lang="en-US" altLang="zh-CN" dirty="0" smtClean="0"/>
                  <a:t>Skip-connection – Predecessor layer only</a:t>
                </a:r>
              </a:p>
              <a:p>
                <a:pPr lvl="2"/>
                <a:r>
                  <a:rPr lang="en-US" altLang="zh-CN" dirty="0" smtClean="0"/>
                  <a:t>Dense-connection – All intermediate preserved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𝐴𝐺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Encoder Refining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Bottleneck perceptron</a:t>
                </a:r>
              </a:p>
              <a:p>
                <a:pPr lvl="1"/>
                <a:r>
                  <a:rPr lang="en-US" altLang="zh-CN" dirty="0"/>
                  <a:t>T</a:t>
                </a:r>
                <a:r>
                  <a:rPr lang="en-US" altLang="zh-CN" dirty="0" smtClean="0"/>
                  <a:t>he adversarial vulnerability of neural networks deteriorates as the input dimensionality increases.</a:t>
                </a:r>
              </a:p>
              <a:p>
                <a:pPr lvl="1"/>
                <a:r>
                  <a:rPr lang="en-US" altLang="zh-CN" dirty="0" smtClean="0"/>
                  <a:t>The real data are not truly high-dimensional, as there are manifolds.</a:t>
                </a:r>
              </a:p>
              <a:p>
                <a:pPr lvl="1"/>
                <a:r>
                  <a:rPr lang="en-US" altLang="zh-CN" dirty="0" smtClean="0"/>
                  <a:t>Bottleneck – The output dimensionality is much lower than the input.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𝐵𝑃𝐸𝑅𝐶𝐸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𝑅𝐸𝐿𝑈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9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Contrastive Learning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Contrastive learning</a:t>
                </a:r>
              </a:p>
              <a:p>
                <a:pPr lvl="1"/>
                <a:r>
                  <a:rPr lang="en-US" altLang="zh-CN" dirty="0" smtClean="0"/>
                  <a:t>Scoring function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scores a positive tuple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against a negative one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Correlation function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 measures the correlation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Sampling –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from a noise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6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Contrastive Learning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Negative generator – Model the negative sampler by generation.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Minimax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Conditional GAN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|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𝐺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6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Contrastive Learning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Conditional GAN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|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𝐺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“Generator”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𝑅𝐸𝐴𝐷𝑂𝑈𝑇</m:t>
                    </m:r>
                  </m:oMath>
                </a14:m>
                <a:r>
                  <a:rPr lang="en-US" altLang="zh-CN" dirty="0" smtClean="0"/>
                  <a:t> function to obtain graph embedding.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𝑅𝐸𝐴𝐷𝑂𝑈𝑇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Discriminator – Mutual information estimator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4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Attackers – Random, FGSM and NETTACK</a:t>
            </a:r>
          </a:p>
          <a:p>
            <a:r>
              <a:rPr lang="en-US" altLang="zh-CN" dirty="0" smtClean="0"/>
              <a:t>Models – GCN and </a:t>
            </a:r>
            <a:r>
              <a:rPr lang="en-US" altLang="zh-CN" dirty="0" err="1" smtClean="0"/>
              <a:t>GraphSAGE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68" y="2728612"/>
            <a:ext cx="5145116" cy="12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GER evaluation – 3 layer GCN &amp; </a:t>
            </a:r>
            <a:r>
              <a:rPr lang="en-US" altLang="zh-CN" dirty="0" err="1" smtClean="0"/>
              <a:t>GraphSAGE</a:t>
            </a:r>
            <a:r>
              <a:rPr lang="en-US" altLang="zh-CN" dirty="0"/>
              <a:t>.</a:t>
            </a:r>
            <a:r>
              <a:rPr lang="en-US" altLang="zh-CN" dirty="0" smtClean="0"/>
              <a:t> NETTACK attack.</a:t>
            </a:r>
          </a:p>
          <a:p>
            <a:pPr lvl="1"/>
            <a:r>
              <a:rPr lang="en-US" altLang="zh-CN" dirty="0" smtClean="0"/>
              <a:t>The mean intra-aggregator outperforms the sum and max ones.</a:t>
            </a:r>
          </a:p>
          <a:p>
            <a:pPr lvl="1"/>
            <a:r>
              <a:rPr lang="en-US" altLang="zh-CN" dirty="0" smtClean="0"/>
              <a:t>The dense </a:t>
            </a:r>
            <a:r>
              <a:rPr lang="en-US" altLang="zh-CN" dirty="0" err="1" smtClean="0"/>
              <a:t>interaggregator</a:t>
            </a:r>
            <a:r>
              <a:rPr lang="en-US" altLang="zh-CN" dirty="0"/>
              <a:t> </a:t>
            </a:r>
            <a:r>
              <a:rPr lang="en-US" altLang="zh-CN" dirty="0" smtClean="0"/>
              <a:t>outperforms the case without the inter-aggregator and the skip inter-aggregator.</a:t>
            </a:r>
          </a:p>
          <a:p>
            <a:pPr lvl="1"/>
            <a:r>
              <a:rPr lang="en-US" altLang="zh-CN" dirty="0" smtClean="0"/>
              <a:t>The lower dimension of the perceptron layer beats both the high and medium ones.</a:t>
            </a:r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69418"/>
          <a:stretch/>
        </p:blipFill>
        <p:spPr>
          <a:xfrm>
            <a:off x="214312" y="4323703"/>
            <a:ext cx="11763375" cy="25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GER evaluation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31600" b="6279"/>
          <a:stretch/>
        </p:blipFill>
        <p:spPr>
          <a:xfrm>
            <a:off x="214312" y="1427340"/>
            <a:ext cx="11763375" cy="51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ACL 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27" y="1690688"/>
            <a:ext cx="5958073" cy="49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Adversarial vulnerabilities of GNN</a:t>
            </a:r>
          </a:p>
          <a:p>
            <a:r>
              <a:rPr lang="en-US" altLang="zh-CN" dirty="0" smtClean="0"/>
              <a:t>Difficulties in GNN adversarial learning</a:t>
            </a:r>
          </a:p>
          <a:p>
            <a:r>
              <a:rPr lang="en-US" altLang="zh-CN" dirty="0" smtClean="0"/>
              <a:t>Preliminaries of GNN and its adversary</a:t>
            </a:r>
          </a:p>
          <a:p>
            <a:r>
              <a:rPr lang="en-US" altLang="zh-CN" dirty="0" err="1" smtClean="0"/>
              <a:t>DefNet</a:t>
            </a:r>
            <a:r>
              <a:rPr lang="en-US" altLang="zh-CN" dirty="0" smtClean="0"/>
              <a:t> – Adversarial defense framework</a:t>
            </a:r>
          </a:p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1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4080769" y="1986063"/>
            <a:ext cx="4030462" cy="4030462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 domains – Social networks, protein-protein interaction networks, and information networks, </a:t>
            </a:r>
            <a:r>
              <a:rPr lang="en-US" altLang="zh-CN" i="1" dirty="0" smtClean="0"/>
              <a:t>et al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Perturbations – Edge (adding/dropping) and node (feature perturbation).</a:t>
            </a:r>
          </a:p>
          <a:p>
            <a:r>
              <a:rPr lang="en-US" altLang="zh-CN" dirty="0" smtClean="0"/>
              <a:t>Outcomes – Wrong classification, or erroneous representation, </a:t>
            </a:r>
            <a:r>
              <a:rPr lang="en-US" altLang="zh-CN" i="1" dirty="0" smtClean="0"/>
              <a:t>etc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1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Vulnerabilities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example…</a:t>
            </a:r>
          </a:p>
          <a:p>
            <a:r>
              <a:rPr lang="en-US" altLang="zh-CN" dirty="0" smtClean="0"/>
              <a:t>If GNNs are </a:t>
            </a:r>
            <a:r>
              <a:rPr lang="en-US" altLang="zh-CN" dirty="0" err="1" smtClean="0"/>
              <a:t>adversarially</a:t>
            </a:r>
            <a:r>
              <a:rPr lang="en-US" altLang="zh-CN" dirty="0" smtClean="0"/>
              <a:t> vulnerable, why not employ adversarial learning to make it </a:t>
            </a:r>
            <a:r>
              <a:rPr lang="en-US" altLang="zh-CN" dirty="0" err="1" smtClean="0"/>
              <a:t>adversarially</a:t>
            </a:r>
            <a:r>
              <a:rPr lang="en-US" altLang="zh-CN" dirty="0" smtClean="0"/>
              <a:t> robust?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0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Difficulties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Vulnerability of the aggregation layer</a:t>
            </a:r>
          </a:p>
          <a:p>
            <a:pPr lvl="1"/>
            <a:r>
              <a:rPr lang="en-US" altLang="zh-CN" dirty="0" smtClean="0"/>
              <a:t>Attack can be conducted without touching of the target node.</a:t>
            </a:r>
          </a:p>
          <a:p>
            <a:pPr lvl="1"/>
            <a:r>
              <a:rPr lang="en-US" altLang="zh-CN" dirty="0" smtClean="0"/>
              <a:t>The aggregation layer computes node representations based on the context (neighbor nodes and connecting edges).</a:t>
            </a:r>
          </a:p>
          <a:p>
            <a:r>
              <a:rPr lang="en-US" altLang="zh-CN" dirty="0" smtClean="0"/>
              <a:t>Vulnerability of the perceptron layer</a:t>
            </a:r>
          </a:p>
          <a:p>
            <a:r>
              <a:rPr lang="en-US" altLang="zh-CN" dirty="0" smtClean="0"/>
              <a:t>Discrete space</a:t>
            </a:r>
          </a:p>
          <a:p>
            <a:pPr lvl="1"/>
            <a:r>
              <a:rPr lang="en-US" altLang="zh-CN" dirty="0" smtClean="0"/>
              <a:t>Node feature matrix (sometimes)</a:t>
            </a:r>
          </a:p>
          <a:p>
            <a:pPr lvl="1"/>
            <a:r>
              <a:rPr lang="en-US" altLang="zh-CN" dirty="0" smtClean="0"/>
              <a:t>Adjacent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8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Preliminaries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Graph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Node set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Edge set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Feature matrix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Graph Neural Networks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𝐺𝑁𝑁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𝐷𝐸𝐶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𝐸𝑁𝐶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Encoding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𝐸𝑁𝐶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Decoding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𝐷𝐸𝐶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Preliminaries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Encoding – Aggregation layer + perceptron layer</a:t>
                </a:r>
              </a:p>
              <a:p>
                <a:pPr lvl="1"/>
                <a:r>
                  <a:rPr lang="en-US" altLang="zh-CN" dirty="0" smtClean="0"/>
                  <a:t>Aggregation layer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𝐴𝐺𝐺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Perceptron layer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𝑃𝐸𝑅𝐶𝐸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Decoding – task related</a:t>
                </a:r>
              </a:p>
              <a:p>
                <a:pPr lvl="1"/>
                <a:r>
                  <a:rPr lang="en-US" altLang="zh-CN" dirty="0" smtClean="0"/>
                  <a:t>Supervised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𝑆𝑜𝑓𝑡𝑚𝑎𝑥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𝐷𝐸𝑉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Unsupervised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sub>
                                </m:sSub>
                              </m:sub>
                            </m:sSub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is the noise distribution for negative sampling.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Preliminaries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Training – Given a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 smtClean="0"/>
                  <a:t>,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𝐺𝑁𝑁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trained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err="1" smtClean="0"/>
                  <a:t>Transductive</a:t>
                </a:r>
                <a:r>
                  <a:rPr lang="en-US" altLang="zh-CN" dirty="0" smtClean="0"/>
                  <a:t> training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𝐺𝑁𝑁</m:t>
                        </m:r>
                      </m:sub>
                    </m:sSub>
                  </m:oMath>
                </a14:m>
                <a:r>
                  <a:rPr lang="en-US" altLang="zh-CN" dirty="0" smtClean="0"/>
                  <a:t> perform good predictions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Inductive </a:t>
                </a:r>
                <a:r>
                  <a:rPr lang="en-US" altLang="zh-CN" dirty="0" smtClean="0"/>
                  <a:t>training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𝐺𝑁𝑁</m:t>
                        </m:r>
                      </m:sub>
                    </m:sSub>
                  </m:oMath>
                </a14:m>
                <a:r>
                  <a:rPr lang="en-US" altLang="zh-CN" dirty="0" smtClean="0"/>
                  <a:t> perform good predictions </a:t>
                </a:r>
                <a:r>
                  <a:rPr lang="en-US" altLang="zh-CN" dirty="0" smtClean="0"/>
                  <a:t>on other graphs with similar distribution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 smtClean="0"/>
                  <a:t>Adversarial attack – Perturb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𝐺𝑁𝑁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performs poor classification.</a:t>
                </a:r>
              </a:p>
              <a:p>
                <a:r>
                  <a:rPr lang="en-US" altLang="zh-CN" dirty="0" smtClean="0"/>
                  <a:t>Adversarial defense – Build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𝐺𝑁𝑁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𝑟𝑜𝑏𝑢𝑠𝑡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s.t.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𝐺𝑁𝑁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𝑟𝑜𝑏𝑢𝑠𝑡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performs well on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3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68" y="2374000"/>
            <a:ext cx="8147464" cy="16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426</Words>
  <Application>Microsoft Office PowerPoint</Application>
  <PresentationFormat>宽屏</PresentationFormat>
  <Paragraphs>103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Adversary in Graph Neural Network</vt:lpstr>
      <vt:lpstr>Overview</vt:lpstr>
      <vt:lpstr>Adversarial Vulnerabilities</vt:lpstr>
      <vt:lpstr>Adversarial Vulnerabilities (2)</vt:lpstr>
      <vt:lpstr>Difficulties</vt:lpstr>
      <vt:lpstr>Preliminaries</vt:lpstr>
      <vt:lpstr>Preliminaries (2)</vt:lpstr>
      <vt:lpstr>Preliminaries (3)</vt:lpstr>
      <vt:lpstr>PowerPoint 演示文稿</vt:lpstr>
      <vt:lpstr>DefNet</vt:lpstr>
      <vt:lpstr>Graph Encoder Refining</vt:lpstr>
      <vt:lpstr>Graph Encoder Refining (2)</vt:lpstr>
      <vt:lpstr>Adversarial Contrastive Learning</vt:lpstr>
      <vt:lpstr>Adversarial Contrastive Learning (2)</vt:lpstr>
      <vt:lpstr>Adversarial Contrastive Learning (3)</vt:lpstr>
      <vt:lpstr>Experiments</vt:lpstr>
      <vt:lpstr>Experiments (2)</vt:lpstr>
      <vt:lpstr>Experiments (3)</vt:lpstr>
      <vt:lpstr>Experiments (4)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in Graph Neural Network</dc:title>
  <dc:creator>LENOVO</dc:creator>
  <cp:lastModifiedBy>LENOVO</cp:lastModifiedBy>
  <cp:revision>20</cp:revision>
  <dcterms:created xsi:type="dcterms:W3CDTF">2019-12-09T06:36:52Z</dcterms:created>
  <dcterms:modified xsi:type="dcterms:W3CDTF">2019-12-09T11:29:17Z</dcterms:modified>
</cp:coreProperties>
</file>