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88" r:id="rId21"/>
    <p:sldId id="281" r:id="rId22"/>
    <p:sldId id="277" r:id="rId23"/>
    <p:sldId id="278" r:id="rId24"/>
    <p:sldId id="279" r:id="rId25"/>
    <p:sldId id="280" r:id="rId26"/>
    <p:sldId id="282" r:id="rId27"/>
    <p:sldId id="283" r:id="rId28"/>
    <p:sldId id="284" r:id="rId29"/>
    <p:sldId id="285" r:id="rId30"/>
    <p:sldId id="286" r:id="rId31"/>
    <p:sldId id="28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57" autoAdjust="0"/>
  </p:normalViewPr>
  <p:slideViewPr>
    <p:cSldViewPr snapToGrid="0" showGuides="1">
      <p:cViewPr varScale="1">
        <p:scale>
          <a:sx n="78" d="100"/>
          <a:sy n="78" d="100"/>
        </p:scale>
        <p:origin x="850" y="43"/>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74AD5-6FF4-4CDF-AEEC-A6C7017E53FF}" type="datetimeFigureOut">
              <a:rPr lang="zh-CN" altLang="en-US" smtClean="0"/>
              <a:t>2019/7/10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64D28-E4D1-4457-90C1-20D0F203AD94}" type="slidenum">
              <a:rPr lang="zh-CN" altLang="en-US" smtClean="0"/>
              <a:t>‹#›</a:t>
            </a:fld>
            <a:endParaRPr lang="zh-CN" altLang="en-US"/>
          </a:p>
        </p:txBody>
      </p:sp>
    </p:spTree>
    <p:extLst>
      <p:ext uri="{BB962C8B-B14F-4D97-AF65-F5344CB8AC3E}">
        <p14:creationId xmlns:p14="http://schemas.microsoft.com/office/powerpoint/2010/main" val="85694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learning to align the given context and the following phrase</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a:t>
            </a:fld>
            <a:endParaRPr lang="zh-CN" altLang="en-US"/>
          </a:p>
        </p:txBody>
      </p:sp>
    </p:spTree>
    <p:extLst>
      <p:ext uri="{BB962C8B-B14F-4D97-AF65-F5344CB8AC3E}">
        <p14:creationId xmlns:p14="http://schemas.microsoft.com/office/powerpoint/2010/main" val="37807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10</a:t>
            </a:fld>
            <a:endParaRPr lang="zh-CN" altLang="en-US"/>
          </a:p>
        </p:txBody>
      </p:sp>
    </p:spTree>
    <p:extLst>
      <p:ext uri="{BB962C8B-B14F-4D97-AF65-F5344CB8AC3E}">
        <p14:creationId xmlns:p14="http://schemas.microsoft.com/office/powerpoint/2010/main" val="414244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TCN (and </a:t>
            </a:r>
            <a:r>
              <a:rPr lang="en-US" altLang="zh-CN" dirty="0" err="1" smtClean="0"/>
              <a:t>ConvNets</a:t>
            </a:r>
            <a:r>
              <a:rPr lang="en-US" altLang="zh-CN" dirty="0" smtClean="0"/>
              <a:t> in general) the input and output could have differ- </a:t>
            </a:r>
            <a:r>
              <a:rPr lang="en-US" altLang="zh-CN" dirty="0" err="1" smtClean="0"/>
              <a:t>ent</a:t>
            </a:r>
            <a:r>
              <a:rPr lang="en-US" altLang="zh-CN" dirty="0" smtClean="0"/>
              <a:t> widths. To account for discrepant input-output widths, we use an additional 1x1 convolution to ensure that element- wise addition ⊕ receives tensors of the same shape</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11</a:t>
            </a:fld>
            <a:endParaRPr lang="zh-CN" altLang="en-US"/>
          </a:p>
        </p:txBody>
      </p:sp>
    </p:spTree>
    <p:extLst>
      <p:ext uri="{BB962C8B-B14F-4D97-AF65-F5344CB8AC3E}">
        <p14:creationId xmlns:p14="http://schemas.microsoft.com/office/powerpoint/2010/main" val="143826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12</a:t>
            </a:fld>
            <a:endParaRPr lang="zh-CN" altLang="en-US"/>
          </a:p>
        </p:txBody>
      </p:sp>
    </p:spTree>
    <p:extLst>
      <p:ext uri="{BB962C8B-B14F-4D97-AF65-F5344CB8AC3E}">
        <p14:creationId xmlns:p14="http://schemas.microsoft.com/office/powerpoint/2010/main" val="226688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13</a:t>
            </a:fld>
            <a:endParaRPr lang="zh-CN" altLang="en-US"/>
          </a:p>
        </p:txBody>
      </p:sp>
    </p:spTree>
    <p:extLst>
      <p:ext uri="{BB962C8B-B14F-4D97-AF65-F5344CB8AC3E}">
        <p14:creationId xmlns:p14="http://schemas.microsoft.com/office/powerpoint/2010/main" val="3075864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t>
            </a:r>
            <a:r>
              <a:rPr lang="zh-CN" altLang="en-US" dirty="0" smtClean="0"/>
              <a:t>和</a:t>
            </a:r>
            <a:r>
              <a:rPr lang="en-US" altLang="zh-CN" dirty="0" err="1" smtClean="0"/>
              <a:t>i</a:t>
            </a:r>
            <a:r>
              <a:rPr lang="zh-CN" altLang="en-US" dirty="0" smtClean="0"/>
              <a:t>之间的</a:t>
            </a:r>
            <a:r>
              <a:rPr lang="en-US" altLang="zh-CN" dirty="0" smtClean="0"/>
              <a:t>word</a:t>
            </a:r>
            <a:r>
              <a:rPr lang="zh-CN" altLang="en-US" dirty="0" smtClean="0"/>
              <a:t>的</a:t>
            </a:r>
            <a:r>
              <a:rPr lang="en-US" altLang="zh-CN" dirty="0" smtClean="0"/>
              <a:t>h</a:t>
            </a:r>
            <a:r>
              <a:rPr lang="zh-CN" altLang="en-US" dirty="0" smtClean="0"/>
              <a:t>小于二者之间的最大值</a:t>
            </a:r>
            <a:endParaRPr lang="en-US" altLang="zh-CN" dirty="0" smtClean="0"/>
          </a:p>
          <a:p>
            <a:r>
              <a:rPr lang="en-US" altLang="zh-CN" dirty="0" smtClean="0"/>
              <a:t>this definition of an induced phrase does not necessarily correspond to a phrase in the syntactic constituency sense</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14</a:t>
            </a:fld>
            <a:endParaRPr lang="zh-CN" altLang="en-US"/>
          </a:p>
        </p:txBody>
      </p:sp>
    </p:spTree>
    <p:extLst>
      <p:ext uri="{BB962C8B-B14F-4D97-AF65-F5344CB8AC3E}">
        <p14:creationId xmlns:p14="http://schemas.microsoft.com/office/powerpoint/2010/main" val="2799271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15</a:t>
            </a:fld>
            <a:endParaRPr lang="zh-CN" altLang="en-US"/>
          </a:p>
        </p:txBody>
      </p:sp>
    </p:spTree>
    <p:extLst>
      <p:ext uri="{BB962C8B-B14F-4D97-AF65-F5344CB8AC3E}">
        <p14:creationId xmlns:p14="http://schemas.microsoft.com/office/powerpoint/2010/main" val="43782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
            </a:r>
            <a:r>
              <a:rPr lang="zh-CN" altLang="en-US" dirty="0" smtClean="0"/>
              <a:t>越小，证明该词在</a:t>
            </a:r>
            <a:r>
              <a:rPr lang="en-US" altLang="zh-CN" dirty="0" smtClean="0"/>
              <a:t>phrase</a:t>
            </a:r>
            <a:r>
              <a:rPr lang="zh-CN" altLang="en-US" dirty="0" smtClean="0"/>
              <a:t>中，如果都大则证明是</a:t>
            </a:r>
            <a:r>
              <a:rPr lang="en-US" altLang="zh-CN" dirty="0" smtClean="0"/>
              <a:t>phrase</a:t>
            </a:r>
            <a:r>
              <a:rPr lang="zh-CN" altLang="en-US" dirty="0" smtClean="0"/>
              <a:t>之外词</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16</a:t>
            </a:fld>
            <a:endParaRPr lang="zh-CN" altLang="en-US"/>
          </a:p>
        </p:txBody>
      </p:sp>
    </p:spTree>
    <p:extLst>
      <p:ext uri="{BB962C8B-B14F-4D97-AF65-F5344CB8AC3E}">
        <p14:creationId xmlns:p14="http://schemas.microsoft.com/office/powerpoint/2010/main" val="247427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dirty="0" err="1" smtClean="0"/>
              <a:t>psc</a:t>
            </a:r>
            <a:r>
              <a:rPr lang="en-US" altLang="zh-CN" dirty="0" smtClean="0"/>
              <a:t>)</a:t>
            </a:r>
            <a:r>
              <a:rPr lang="zh-CN" altLang="en-US" dirty="0" smtClean="0"/>
              <a:t>越小，证明该词在</a:t>
            </a:r>
            <a:r>
              <a:rPr lang="en-US" altLang="zh-CN" dirty="0" smtClean="0"/>
              <a:t>phrase</a:t>
            </a:r>
            <a:r>
              <a:rPr lang="zh-CN" altLang="en-US" dirty="0" smtClean="0"/>
              <a:t>中，如果都大则证明是</a:t>
            </a:r>
            <a:r>
              <a:rPr lang="en-US" altLang="zh-CN" dirty="0" smtClean="0"/>
              <a:t>phrase</a:t>
            </a:r>
            <a:r>
              <a:rPr lang="zh-CN" altLang="en-US" dirty="0" smtClean="0"/>
              <a:t>中的最后一个词</a:t>
            </a:r>
          </a:p>
        </p:txBody>
      </p:sp>
      <p:sp>
        <p:nvSpPr>
          <p:cNvPr id="4" name="灯片编号占位符 3"/>
          <p:cNvSpPr>
            <a:spLocks noGrp="1"/>
          </p:cNvSpPr>
          <p:nvPr>
            <p:ph type="sldNum" sz="quarter" idx="10"/>
          </p:nvPr>
        </p:nvSpPr>
        <p:spPr/>
        <p:txBody>
          <a:bodyPr/>
          <a:lstStyle/>
          <a:p>
            <a:fld id="{70164D28-E4D1-4457-90C1-20D0F203AD94}" type="slidenum">
              <a:rPr lang="zh-CN" altLang="en-US" smtClean="0"/>
              <a:t>17</a:t>
            </a:fld>
            <a:endParaRPr lang="zh-CN" altLang="en-US"/>
          </a:p>
        </p:txBody>
      </p:sp>
    </p:spTree>
    <p:extLst>
      <p:ext uri="{BB962C8B-B14F-4D97-AF65-F5344CB8AC3E}">
        <p14:creationId xmlns:p14="http://schemas.microsoft.com/office/powerpoint/2010/main" val="1462015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对于每个</a:t>
            </a:r>
            <a:r>
              <a:rPr lang="en-US" altLang="zh-CN" dirty="0" smtClean="0"/>
              <a:t>xi, </a:t>
            </a:r>
            <a:r>
              <a:rPr lang="zh-CN" altLang="en-US" dirty="0" smtClean="0"/>
              <a:t>得到的</a:t>
            </a:r>
            <a:r>
              <a:rPr lang="en-US" altLang="zh-CN" dirty="0" smtClean="0"/>
              <a:t>phrase s=[…]</a:t>
            </a:r>
          </a:p>
          <a:p>
            <a:r>
              <a:rPr lang="zh-CN" altLang="en-US" dirty="0" smtClean="0"/>
              <a:t>根据</a:t>
            </a:r>
            <a:r>
              <a:rPr lang="en-US" altLang="zh-CN" dirty="0" smtClean="0"/>
              <a:t>syntax height</a:t>
            </a:r>
            <a:r>
              <a:rPr lang="zh-CN" altLang="en-US" dirty="0" smtClean="0"/>
              <a:t>和在</a:t>
            </a:r>
            <a:r>
              <a:rPr lang="en-US" altLang="zh-CN" dirty="0" smtClean="0"/>
              <a:t>phrase</a:t>
            </a:r>
            <a:r>
              <a:rPr lang="zh-CN" altLang="en-US" dirty="0" smtClean="0"/>
              <a:t>中的概率</a:t>
            </a:r>
            <a:r>
              <a:rPr lang="en-US" altLang="zh-CN" dirty="0" smtClean="0"/>
              <a:t>p</a:t>
            </a:r>
            <a:r>
              <a:rPr lang="zh-CN" altLang="en-US" dirty="0" smtClean="0"/>
              <a:t>算权重</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18</a:t>
            </a:fld>
            <a:endParaRPr lang="zh-CN" altLang="en-US"/>
          </a:p>
        </p:txBody>
      </p:sp>
    </p:spTree>
    <p:extLst>
      <p:ext uri="{BB962C8B-B14F-4D97-AF65-F5344CB8AC3E}">
        <p14:creationId xmlns:p14="http://schemas.microsoft.com/office/powerpoint/2010/main" val="619719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19</a:t>
            </a:fld>
            <a:endParaRPr lang="zh-CN" altLang="en-US"/>
          </a:p>
        </p:txBody>
      </p:sp>
    </p:spTree>
    <p:extLst>
      <p:ext uri="{BB962C8B-B14F-4D97-AF65-F5344CB8AC3E}">
        <p14:creationId xmlns:p14="http://schemas.microsoft.com/office/powerpoint/2010/main" val="217655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a:t>
            </a:fld>
            <a:endParaRPr lang="zh-CN" altLang="en-US"/>
          </a:p>
        </p:txBody>
      </p:sp>
    </p:spTree>
    <p:extLst>
      <p:ext uri="{BB962C8B-B14F-4D97-AF65-F5344CB8AC3E}">
        <p14:creationId xmlns:p14="http://schemas.microsoft.com/office/powerpoint/2010/main" val="3927769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 stands for the number of negative samples</a:t>
            </a:r>
          </a:p>
          <a:p>
            <a:r>
              <a:rPr lang="en-US" altLang="zh-CN" dirty="0" smtClean="0"/>
              <a:t>With this loss function, the model learns to maximize the similarity between the context and true induced phrase </a:t>
            </a:r>
            <a:r>
              <a:rPr lang="en-US" altLang="zh-CN" dirty="0" err="1" smtClean="0"/>
              <a:t>embeddings</a:t>
            </a:r>
            <a:r>
              <a:rPr lang="en-US" altLang="zh-CN" dirty="0" smtClean="0"/>
              <a:t>, and minimize the similarity between the context and negative samples randomly selected from the induced phrases of other words.</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20</a:t>
            </a:fld>
            <a:endParaRPr lang="zh-CN" altLang="en-US"/>
          </a:p>
        </p:txBody>
      </p:sp>
    </p:spTree>
    <p:extLst>
      <p:ext uri="{BB962C8B-B14F-4D97-AF65-F5344CB8AC3E}">
        <p14:creationId xmlns:p14="http://schemas.microsoft.com/office/powerpoint/2010/main" val="886140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21</a:t>
            </a:fld>
            <a:endParaRPr lang="zh-CN" altLang="en-US"/>
          </a:p>
        </p:txBody>
      </p:sp>
    </p:spTree>
    <p:extLst>
      <p:ext uri="{BB962C8B-B14F-4D97-AF65-F5344CB8AC3E}">
        <p14:creationId xmlns:p14="http://schemas.microsoft.com/office/powerpoint/2010/main" val="677613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22</a:t>
            </a:fld>
            <a:endParaRPr lang="zh-CN" altLang="en-US"/>
          </a:p>
        </p:txBody>
      </p:sp>
    </p:spTree>
    <p:extLst>
      <p:ext uri="{BB962C8B-B14F-4D97-AF65-F5344CB8AC3E}">
        <p14:creationId xmlns:p14="http://schemas.microsoft.com/office/powerpoint/2010/main" val="533550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a:t>
            </a:r>
            <a:r>
              <a:rPr lang="en-US" altLang="zh-CN" dirty="0" err="1" smtClean="0"/>
              <a:t>finetuning</a:t>
            </a:r>
            <a:r>
              <a:rPr lang="en-US" altLang="zh-CN" dirty="0" smtClean="0"/>
              <a:t>” process stands for further training the language models with ASGD algorithm</a:t>
            </a:r>
          </a:p>
          <a:p>
            <a:r>
              <a:rPr lang="en-US" altLang="zh-CN" dirty="0" smtClean="0"/>
              <a:t>improved the AWD-LSTM, reducing 2.2 points of perplexity on the validation set and 1.6 points of perplexity on the test set</a:t>
            </a:r>
          </a:p>
          <a:p>
            <a:r>
              <a:rPr lang="en-US" altLang="zh-CN" dirty="0" smtClean="0"/>
              <a:t>ablation study without either headword attention (averaging word vectors in the induced phrase) or negative sampling(only use the embedding of true induced phrases to align with the context embedding)</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23</a:t>
            </a:fld>
            <a:endParaRPr lang="zh-CN" altLang="en-US"/>
          </a:p>
        </p:txBody>
      </p:sp>
    </p:spTree>
    <p:extLst>
      <p:ext uri="{BB962C8B-B14F-4D97-AF65-F5344CB8AC3E}">
        <p14:creationId xmlns:p14="http://schemas.microsoft.com/office/powerpoint/2010/main" val="1715552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improves the AWD-LSTM model by reducing 1.7 points of perplexity on both the validation and test sets</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24</a:t>
            </a:fld>
            <a:endParaRPr lang="zh-CN" altLang="en-US"/>
          </a:p>
        </p:txBody>
      </p:sp>
    </p:spTree>
    <p:extLst>
      <p:ext uri="{BB962C8B-B14F-4D97-AF65-F5344CB8AC3E}">
        <p14:creationId xmlns:p14="http://schemas.microsoft.com/office/powerpoint/2010/main" val="245990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25</a:t>
            </a:fld>
            <a:endParaRPr lang="zh-CN" altLang="en-US"/>
          </a:p>
        </p:txBody>
      </p:sp>
    </p:spTree>
    <p:extLst>
      <p:ext uri="{BB962C8B-B14F-4D97-AF65-F5344CB8AC3E}">
        <p14:creationId xmlns:p14="http://schemas.microsoft.com/office/powerpoint/2010/main" val="59961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26</a:t>
            </a:fld>
            <a:endParaRPr lang="zh-CN" altLang="en-US"/>
          </a:p>
        </p:txBody>
      </p:sp>
    </p:spTree>
    <p:extLst>
      <p:ext uri="{BB962C8B-B14F-4D97-AF65-F5344CB8AC3E}">
        <p14:creationId xmlns:p14="http://schemas.microsoft.com/office/powerpoint/2010/main" val="725454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Attention weight</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27</a:t>
            </a:fld>
            <a:endParaRPr lang="zh-CN" altLang="en-US"/>
          </a:p>
        </p:txBody>
      </p:sp>
    </p:spTree>
    <p:extLst>
      <p:ext uri="{BB962C8B-B14F-4D97-AF65-F5344CB8AC3E}">
        <p14:creationId xmlns:p14="http://schemas.microsoft.com/office/powerpoint/2010/main" val="3260492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random examples without any UNK words</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28</a:t>
            </a:fld>
            <a:endParaRPr lang="zh-CN" altLang="en-US"/>
          </a:p>
        </p:txBody>
      </p:sp>
    </p:spTree>
    <p:extLst>
      <p:ext uri="{BB962C8B-B14F-4D97-AF65-F5344CB8AC3E}">
        <p14:creationId xmlns:p14="http://schemas.microsoft.com/office/powerpoint/2010/main" val="2636643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29</a:t>
            </a:fld>
            <a:endParaRPr lang="zh-CN" altLang="en-US"/>
          </a:p>
        </p:txBody>
      </p:sp>
    </p:spTree>
    <p:extLst>
      <p:ext uri="{BB962C8B-B14F-4D97-AF65-F5344CB8AC3E}">
        <p14:creationId xmlns:p14="http://schemas.microsoft.com/office/powerpoint/2010/main" val="285971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3</a:t>
            </a:fld>
            <a:endParaRPr lang="zh-CN" altLang="en-US"/>
          </a:p>
        </p:txBody>
      </p:sp>
    </p:spTree>
    <p:extLst>
      <p:ext uri="{BB962C8B-B14F-4D97-AF65-F5344CB8AC3E}">
        <p14:creationId xmlns:p14="http://schemas.microsoft.com/office/powerpoint/2010/main" val="1993273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30</a:t>
            </a:fld>
            <a:endParaRPr lang="zh-CN" altLang="en-US"/>
          </a:p>
        </p:txBody>
      </p:sp>
    </p:spTree>
    <p:extLst>
      <p:ext uri="{BB962C8B-B14F-4D97-AF65-F5344CB8AC3E}">
        <p14:creationId xmlns:p14="http://schemas.microsoft.com/office/powerpoint/2010/main" val="385568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4</a:t>
            </a:fld>
            <a:endParaRPr lang="zh-CN" altLang="en-US"/>
          </a:p>
        </p:txBody>
      </p:sp>
    </p:spTree>
    <p:extLst>
      <p:ext uri="{BB962C8B-B14F-4D97-AF65-F5344CB8AC3E}">
        <p14:creationId xmlns:p14="http://schemas.microsoft.com/office/powerpoint/2010/main" val="391320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basic hypothesis is that words in the same constituent should have a closer syntactic relation within themselves, and that this syntactical proximity can be represented by a scalar value. </a:t>
            </a:r>
          </a:p>
          <a:p>
            <a:r>
              <a:rPr lang="en-US" altLang="zh-CN" dirty="0" smtClean="0"/>
              <a:t>TCN: </a:t>
            </a:r>
            <a:r>
              <a:rPr lang="zh-CN" altLang="en-US" sz="1200" b="1" i="0" kern="1200" dirty="0" smtClean="0">
                <a:solidFill>
                  <a:schemeClr val="tx1"/>
                </a:solidFill>
                <a:effectLst/>
                <a:latin typeface="+mn-lt"/>
                <a:ea typeface="+mn-ea"/>
                <a:cs typeface="+mn-cs"/>
              </a:rPr>
              <a:t>一维卷积变形之后在时序问题上</a:t>
            </a:r>
            <a:r>
              <a:rPr lang="zh-CN" altLang="en-US" sz="1200" b="0" i="0" kern="1200" dirty="0" smtClean="0">
                <a:solidFill>
                  <a:schemeClr val="tx1"/>
                </a:solidFill>
                <a:effectLst/>
                <a:latin typeface="+mn-lt"/>
                <a:ea typeface="+mn-ea"/>
                <a:cs typeface="+mn-cs"/>
              </a:rPr>
              <a:t>变得适用</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5</a:t>
            </a:fld>
            <a:endParaRPr lang="zh-CN" altLang="en-US"/>
          </a:p>
        </p:txBody>
      </p:sp>
    </p:spTree>
    <p:extLst>
      <p:ext uri="{BB962C8B-B14F-4D97-AF65-F5344CB8AC3E}">
        <p14:creationId xmlns:p14="http://schemas.microsoft.com/office/powerpoint/2010/main" val="352827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architecture is informed by recent convolutional architectures for sequential data, but is distinct from all of them and was designed from first principles to combine simplicity, autoregressive prediction, and very long memory</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6</a:t>
            </a:fld>
            <a:endParaRPr lang="zh-CN" altLang="en-US"/>
          </a:p>
        </p:txBody>
      </p:sp>
    </p:spTree>
    <p:extLst>
      <p:ext uri="{BB962C8B-B14F-4D97-AF65-F5344CB8AC3E}">
        <p14:creationId xmlns:p14="http://schemas.microsoft.com/office/powerpoint/2010/main" val="312840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7</a:t>
            </a:fld>
            <a:endParaRPr lang="zh-CN" altLang="en-US"/>
          </a:p>
        </p:txBody>
      </p:sp>
    </p:spTree>
    <p:extLst>
      <p:ext uri="{BB962C8B-B14F-4D97-AF65-F5344CB8AC3E}">
        <p14:creationId xmlns:p14="http://schemas.microsoft.com/office/powerpoint/2010/main" val="2549759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8</a:t>
            </a:fld>
            <a:endParaRPr lang="zh-CN" altLang="en-US"/>
          </a:p>
        </p:txBody>
      </p:sp>
    </p:spTree>
    <p:extLst>
      <p:ext uri="{BB962C8B-B14F-4D97-AF65-F5344CB8AC3E}">
        <p14:creationId xmlns:p14="http://schemas.microsoft.com/office/powerpoint/2010/main" val="1030437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9</a:t>
            </a:fld>
            <a:endParaRPr lang="zh-CN" altLang="en-US"/>
          </a:p>
        </p:txBody>
      </p:sp>
    </p:spTree>
    <p:extLst>
      <p:ext uri="{BB962C8B-B14F-4D97-AF65-F5344CB8AC3E}">
        <p14:creationId xmlns:p14="http://schemas.microsoft.com/office/powerpoint/2010/main" val="345797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301279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2462258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45246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97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427004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284668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383039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350779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37745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23526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77913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2A73A3-5179-4436-9DA5-26923056A940}" type="datetimeFigureOut">
              <a:rPr lang="zh-CN" altLang="en-US" smtClean="0"/>
              <a:t>2019/7/10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14623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A73A3-5179-4436-9DA5-26923056A940}" type="datetimeFigureOut">
              <a:rPr lang="zh-CN" altLang="en-US" smtClean="0"/>
              <a:t>2019/7/10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87598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png"/><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0583" y="1332690"/>
            <a:ext cx="11370833" cy="1233449"/>
          </a:xfrm>
        </p:spPr>
        <p:txBody>
          <a:bodyPr>
            <a:noAutofit/>
          </a:bodyPr>
          <a:lstStyle/>
          <a:p>
            <a:r>
              <a:rPr lang="en-US" altLang="zh-CN" sz="4000" dirty="0" smtClean="0">
                <a:latin typeface="Arial" panose="020B0604020202020204" pitchFamily="34" charset="0"/>
                <a:cs typeface="Arial" panose="020B0604020202020204" pitchFamily="34" charset="0"/>
              </a:rPr>
              <a:t>Improving </a:t>
            </a:r>
            <a:r>
              <a:rPr lang="en-US" altLang="zh-CN" sz="4000" dirty="0">
                <a:latin typeface="Arial" panose="020B0604020202020204" pitchFamily="34" charset="0"/>
                <a:cs typeface="Arial" panose="020B0604020202020204" pitchFamily="34" charset="0"/>
              </a:rPr>
              <a:t>Neural Language Models by</a:t>
            </a:r>
            <a:br>
              <a:rPr lang="en-US" altLang="zh-CN" sz="4000" dirty="0">
                <a:latin typeface="Arial" panose="020B0604020202020204" pitchFamily="34" charset="0"/>
                <a:cs typeface="Arial" panose="020B0604020202020204" pitchFamily="34" charset="0"/>
              </a:rPr>
            </a:br>
            <a:r>
              <a:rPr lang="en-US" altLang="zh-CN" sz="4000" dirty="0">
                <a:latin typeface="Arial" panose="020B0604020202020204" pitchFamily="34" charset="0"/>
                <a:cs typeface="Arial" panose="020B0604020202020204" pitchFamily="34" charset="0"/>
              </a:rPr>
              <a:t>Segmenting, Attending, and Predicting </a:t>
            </a:r>
            <a:r>
              <a:rPr lang="en-US" altLang="zh-CN" sz="4000">
                <a:latin typeface="Arial" panose="020B0604020202020204" pitchFamily="34" charset="0"/>
                <a:cs typeface="Arial" panose="020B0604020202020204" pitchFamily="34" charset="0"/>
              </a:rPr>
              <a:t>the </a:t>
            </a:r>
            <a:r>
              <a:rPr lang="en-US" altLang="zh-CN" sz="4000" smtClean="0">
                <a:latin typeface="Arial" panose="020B0604020202020204" pitchFamily="34" charset="0"/>
                <a:cs typeface="Arial" panose="020B0604020202020204" pitchFamily="34" charset="0"/>
              </a:rPr>
              <a:t>Future</a:t>
            </a:r>
            <a:endParaRPr lang="zh-CN" altLang="en-US" sz="4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1885223" y="2998462"/>
            <a:ext cx="8721817" cy="1609328"/>
          </a:xfrm>
          <a:prstGeom prst="rect">
            <a:avLst/>
          </a:prstGeom>
        </p:spPr>
      </p:pic>
      <p:sp>
        <p:nvSpPr>
          <p:cNvPr id="4" name="矩形 3"/>
          <p:cNvSpPr/>
          <p:nvPr/>
        </p:nvSpPr>
        <p:spPr>
          <a:xfrm>
            <a:off x="5044630" y="6211669"/>
            <a:ext cx="2102739"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Liu Fang</a:t>
            </a:r>
          </a:p>
          <a:p>
            <a:pPr algn="ctr"/>
            <a:r>
              <a:rPr lang="en-US" altLang="zh-CN" smtClean="0">
                <a:latin typeface="Arial" panose="020B0604020202020204" pitchFamily="34" charset="0"/>
                <a:cs typeface="Arial" panose="020B0604020202020204" pitchFamily="34" charset="0"/>
              </a:rPr>
              <a:t>2019-07-10</a:t>
            </a:r>
            <a:endParaRPr lang="zh-CN" altLang="en-US" dirty="0"/>
          </a:p>
        </p:txBody>
      </p:sp>
    </p:spTree>
    <p:extLst>
      <p:ext uri="{BB962C8B-B14F-4D97-AF65-F5344CB8AC3E}">
        <p14:creationId xmlns:p14="http://schemas.microsoft.com/office/powerpoint/2010/main" val="394077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Temporal Convolutional Network </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6" name="矩形 5"/>
          <p:cNvSpPr/>
          <p:nvPr/>
        </p:nvSpPr>
        <p:spPr>
          <a:xfrm>
            <a:off x="701489" y="1148115"/>
            <a:ext cx="2749471" cy="400110"/>
          </a:xfrm>
          <a:prstGeom prst="rect">
            <a:avLst/>
          </a:prstGeom>
        </p:spPr>
        <p:txBody>
          <a:bodyPr wrap="none">
            <a:spAutoFit/>
          </a:bodyPr>
          <a:lstStyle/>
          <a:p>
            <a:r>
              <a:rPr lang="zh-CN" altLang="en-US" sz="2000" b="1" dirty="0"/>
              <a:t>Dilated Convolutions</a:t>
            </a:r>
          </a:p>
        </p:txBody>
      </p:sp>
      <p:pic>
        <p:nvPicPr>
          <p:cNvPr id="7" name="图片 6"/>
          <p:cNvPicPr>
            <a:picLocks noChangeAspect="1"/>
          </p:cNvPicPr>
          <p:nvPr/>
        </p:nvPicPr>
        <p:blipFill>
          <a:blip r:embed="rId3"/>
          <a:stretch>
            <a:fillRect/>
          </a:stretch>
        </p:blipFill>
        <p:spPr>
          <a:xfrm>
            <a:off x="3729365" y="3465513"/>
            <a:ext cx="4733270" cy="2973114"/>
          </a:xfrm>
          <a:prstGeom prst="rect">
            <a:avLst/>
          </a:prstGeom>
        </p:spPr>
      </p:pic>
      <p:sp>
        <p:nvSpPr>
          <p:cNvPr id="8" name="矩形 7"/>
          <p:cNvSpPr/>
          <p:nvPr/>
        </p:nvSpPr>
        <p:spPr>
          <a:xfrm>
            <a:off x="701489" y="1652951"/>
            <a:ext cx="11490511" cy="707886"/>
          </a:xfrm>
          <a:prstGeom prst="rect">
            <a:avLst/>
          </a:prstGeom>
        </p:spPr>
        <p:txBody>
          <a:bodyPr wrap="square">
            <a:spAutoFit/>
          </a:bodyPr>
          <a:lstStyle/>
          <a:p>
            <a:r>
              <a:rPr lang="zh-CN" altLang="en-US" sz="2000" dirty="0"/>
              <a:t>This gives us two ways to increase the receptive field of the TCN: choosing larger filter sizes k and increasing the </a:t>
            </a:r>
            <a:r>
              <a:rPr lang="zh-CN" altLang="en-US" sz="2000" dirty="0" smtClean="0"/>
              <a:t>dilation </a:t>
            </a:r>
            <a:r>
              <a:rPr lang="zh-CN" altLang="en-US" sz="2000" dirty="0"/>
              <a:t>factor d, where the effective history of one such layer </a:t>
            </a:r>
            <a:r>
              <a:rPr lang="zh-CN" altLang="en-US" sz="2000" dirty="0" smtClean="0"/>
              <a:t>is (</a:t>
            </a:r>
            <a:r>
              <a:rPr lang="zh-CN" altLang="en-US" sz="2000" dirty="0"/>
              <a:t>k − 1)d</a:t>
            </a:r>
          </a:p>
        </p:txBody>
      </p:sp>
      <mc:AlternateContent xmlns:mc="http://schemas.openxmlformats.org/markup-compatibility/2006" xmlns:a14="http://schemas.microsoft.com/office/drawing/2010/main">
        <mc:Choice Requires="a14">
          <p:sp>
            <p:nvSpPr>
              <p:cNvPr id="2" name="矩形 1"/>
              <p:cNvSpPr/>
              <p:nvPr/>
            </p:nvSpPr>
            <p:spPr>
              <a:xfrm>
                <a:off x="701489" y="2548068"/>
                <a:ext cx="11087100" cy="655244"/>
              </a:xfrm>
              <a:prstGeom prst="rect">
                <a:avLst/>
              </a:prstGeom>
            </p:spPr>
            <p:txBody>
              <a:bodyPr wrap="square">
                <a:spAutoFit/>
              </a:bodyPr>
              <a:lstStyle/>
              <a:p>
                <a:r>
                  <a:rPr lang="en-US" altLang="zh-CN" dirty="0" smtClean="0"/>
                  <a:t>W</a:t>
                </a:r>
                <a:r>
                  <a:rPr lang="zh-CN" altLang="en-US" dirty="0" smtClean="0"/>
                  <a:t>hen using dilated convolutions, we increase d exponentially with the depth of the network (i.e.,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ⅈ</m:t>
                        </m:r>
                      </m:sup>
                    </m:sSup>
                    <m:r>
                      <a:rPr lang="en-US" altLang="zh-CN" b="0" i="1" smtClean="0">
                        <a:latin typeface="Cambria Math" panose="02040503050406030204" pitchFamily="18" charset="0"/>
                      </a:rPr>
                      <m:t>)</m:t>
                    </m:r>
                  </m:oMath>
                </a14:m>
                <a:r>
                  <a:rPr lang="zh-CN" altLang="en-US" dirty="0"/>
                  <a:t> at level i of the network)</a:t>
                </a:r>
              </a:p>
            </p:txBody>
          </p:sp>
        </mc:Choice>
        <mc:Fallback xmlns="">
          <p:sp>
            <p:nvSpPr>
              <p:cNvPr id="2" name="矩形 1"/>
              <p:cNvSpPr>
                <a:spLocks noRot="1" noChangeAspect="1" noMove="1" noResize="1" noEditPoints="1" noAdjustHandles="1" noChangeArrowheads="1" noChangeShapeType="1" noTextEdit="1"/>
              </p:cNvSpPr>
              <p:nvPr/>
            </p:nvSpPr>
            <p:spPr>
              <a:xfrm>
                <a:off x="701489" y="2548068"/>
                <a:ext cx="11087100" cy="655244"/>
              </a:xfrm>
              <a:prstGeom prst="rect">
                <a:avLst/>
              </a:prstGeom>
              <a:blipFill>
                <a:blip r:embed="rId4"/>
                <a:stretch>
                  <a:fillRect l="-440" t="-3738" b="-149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451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Temporal Convolutional Network </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6" name="矩形 5"/>
          <p:cNvSpPr/>
          <p:nvPr/>
        </p:nvSpPr>
        <p:spPr>
          <a:xfrm>
            <a:off x="701489" y="1148115"/>
            <a:ext cx="2879314" cy="400110"/>
          </a:xfrm>
          <a:prstGeom prst="rect">
            <a:avLst/>
          </a:prstGeom>
        </p:spPr>
        <p:txBody>
          <a:bodyPr wrap="none">
            <a:spAutoFit/>
          </a:bodyPr>
          <a:lstStyle/>
          <a:p>
            <a:r>
              <a:rPr lang="en-US" altLang="zh-CN" sz="2000" b="1" dirty="0"/>
              <a:t>Residual Connections</a:t>
            </a:r>
            <a:endParaRPr lang="zh-CN" altLang="en-US" sz="2000" b="1" dirty="0"/>
          </a:p>
        </p:txBody>
      </p:sp>
      <p:sp>
        <p:nvSpPr>
          <p:cNvPr id="8" name="矩形 7"/>
          <p:cNvSpPr/>
          <p:nvPr/>
        </p:nvSpPr>
        <p:spPr>
          <a:xfrm>
            <a:off x="701489" y="2345967"/>
            <a:ext cx="11490511"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t>We employ </a:t>
            </a:r>
            <a:r>
              <a:rPr lang="en-US" altLang="zh-CN" dirty="0"/>
              <a:t>a generic residual module in place of a convolutional </a:t>
            </a:r>
            <a:r>
              <a:rPr lang="en-US" altLang="zh-CN" dirty="0" smtClean="0"/>
              <a:t>layer.</a:t>
            </a:r>
            <a:endParaRPr lang="zh-CN" altLang="en-US" dirty="0"/>
          </a:p>
        </p:txBody>
      </p:sp>
      <p:pic>
        <p:nvPicPr>
          <p:cNvPr id="2" name="图片 1"/>
          <p:cNvPicPr>
            <a:picLocks noChangeAspect="1"/>
          </p:cNvPicPr>
          <p:nvPr/>
        </p:nvPicPr>
        <p:blipFill>
          <a:blip r:embed="rId3"/>
          <a:stretch>
            <a:fillRect/>
          </a:stretch>
        </p:blipFill>
        <p:spPr>
          <a:xfrm>
            <a:off x="3613044" y="3238640"/>
            <a:ext cx="3733333" cy="3552381"/>
          </a:xfrm>
          <a:prstGeom prst="rect">
            <a:avLst/>
          </a:prstGeom>
        </p:spPr>
      </p:pic>
      <p:sp>
        <p:nvSpPr>
          <p:cNvPr id="5" name="矩形 4"/>
          <p:cNvSpPr/>
          <p:nvPr/>
        </p:nvSpPr>
        <p:spPr>
          <a:xfrm>
            <a:off x="701488" y="1581081"/>
            <a:ext cx="11261911" cy="646331"/>
          </a:xfrm>
          <a:prstGeom prst="rect">
            <a:avLst/>
          </a:prstGeom>
        </p:spPr>
        <p:txBody>
          <a:bodyPr wrap="square">
            <a:spAutoFit/>
          </a:bodyPr>
          <a:lstStyle/>
          <a:p>
            <a:pPr marL="285750" indent="-285750">
              <a:buFont typeface="Arial" panose="020B0604020202020204" pitchFamily="34" charset="0"/>
              <a:buChar char="•"/>
            </a:pPr>
            <a:r>
              <a:rPr lang="zh-CN" altLang="en-US" dirty="0"/>
              <a:t>Since a </a:t>
            </a:r>
            <a:r>
              <a:rPr lang="zh-CN" altLang="en-US" dirty="0" smtClean="0"/>
              <a:t>TCN</a:t>
            </a:r>
            <a:r>
              <a:rPr lang="en-US" altLang="zh-CN" dirty="0" smtClean="0"/>
              <a:t>’</a:t>
            </a:r>
            <a:r>
              <a:rPr lang="zh-CN" altLang="en-US" dirty="0" smtClean="0"/>
              <a:t>s </a:t>
            </a:r>
            <a:r>
              <a:rPr lang="zh-CN" altLang="en-US" dirty="0"/>
              <a:t>receptive field depends on the network depth n as well as filter size k and dilation factor d, stabilization of deeper and larger TCNs becomes important.</a:t>
            </a:r>
          </a:p>
        </p:txBody>
      </p:sp>
    </p:spTree>
    <p:extLst>
      <p:ext uri="{BB962C8B-B14F-4D97-AF65-F5344CB8AC3E}">
        <p14:creationId xmlns:p14="http://schemas.microsoft.com/office/powerpoint/2010/main" val="372883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ea typeface="+mj-ea"/>
                <a:cs typeface="Arial" panose="020B0604020202020204" pitchFamily="34" charset="0"/>
              </a:rPr>
              <a:t>Syntactic Height and Phrase Induction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9" name="矩形 8"/>
          <p:cNvSpPr/>
          <p:nvPr/>
        </p:nvSpPr>
        <p:spPr>
          <a:xfrm>
            <a:off x="495581" y="1269469"/>
            <a:ext cx="3970959" cy="400110"/>
          </a:xfrm>
          <a:prstGeom prst="rect">
            <a:avLst/>
          </a:prstGeom>
        </p:spPr>
        <p:txBody>
          <a:bodyPr wrap="none">
            <a:spAutoFit/>
          </a:bodyPr>
          <a:lstStyle/>
          <a:p>
            <a:r>
              <a:rPr lang="en-US" altLang="zh-CN" sz="2000" b="1" dirty="0" smtClean="0"/>
              <a:t>S</a:t>
            </a:r>
            <a:r>
              <a:rPr lang="zh-CN" altLang="en-US" sz="2000" b="1" dirty="0" smtClean="0"/>
              <a:t>yntactic distance </a:t>
            </a:r>
            <a:r>
              <a:rPr lang="en-US" altLang="zh-CN" sz="2000" dirty="0" smtClean="0"/>
              <a:t>(Shen et al.) </a:t>
            </a:r>
            <a:endParaRPr lang="zh-CN" altLang="en-US" sz="2000" b="1" dirty="0"/>
          </a:p>
        </p:txBody>
      </p:sp>
      <p:sp>
        <p:nvSpPr>
          <p:cNvPr id="10" name="矩形 9"/>
          <p:cNvSpPr/>
          <p:nvPr/>
        </p:nvSpPr>
        <p:spPr>
          <a:xfrm>
            <a:off x="4350589" y="6519446"/>
            <a:ext cx="7674634" cy="338554"/>
          </a:xfrm>
          <a:prstGeom prst="rect">
            <a:avLst/>
          </a:prstGeom>
        </p:spPr>
        <p:txBody>
          <a:bodyPr wrap="square">
            <a:spAutoFit/>
          </a:bodyPr>
          <a:lstStyle/>
          <a:p>
            <a:r>
              <a:rPr lang="en-US" altLang="zh-CN" sz="1600" dirty="0">
                <a:solidFill>
                  <a:srgbClr val="000000"/>
                </a:solidFill>
                <a:latin typeface="+mj-lt"/>
              </a:rPr>
              <a:t>Neural Language Modeling by Jointly Learning Syntax and </a:t>
            </a:r>
            <a:r>
              <a:rPr lang="en-US" altLang="zh-CN" sz="1600" dirty="0" smtClean="0">
                <a:solidFill>
                  <a:srgbClr val="000000"/>
                </a:solidFill>
                <a:latin typeface="+mj-lt"/>
              </a:rPr>
              <a:t>Lexicon (ICLR-2018)</a:t>
            </a:r>
            <a:endParaRPr lang="en-US" altLang="zh-CN" sz="1600" i="0" dirty="0">
              <a:solidFill>
                <a:srgbClr val="000000"/>
              </a:solidFill>
              <a:effectLst/>
              <a:latin typeface="+mj-lt"/>
            </a:endParaRPr>
          </a:p>
        </p:txBody>
      </p:sp>
      <p:sp>
        <p:nvSpPr>
          <p:cNvPr id="2" name="矩形 1"/>
          <p:cNvSpPr/>
          <p:nvPr/>
        </p:nvSpPr>
        <p:spPr>
          <a:xfrm>
            <a:off x="573219" y="1852997"/>
            <a:ext cx="11306356" cy="369332"/>
          </a:xfrm>
          <a:prstGeom prst="rect">
            <a:avLst/>
          </a:prstGeom>
        </p:spPr>
        <p:txBody>
          <a:bodyPr wrap="square">
            <a:spAutoFit/>
          </a:bodyPr>
          <a:lstStyle/>
          <a:p>
            <a:r>
              <a:rPr lang="en-US" altLang="zh-CN" dirty="0" smtClean="0"/>
              <a:t>I</a:t>
            </a:r>
            <a:r>
              <a:rPr lang="zh-CN" altLang="en-US" dirty="0" smtClean="0"/>
              <a:t>t</a:t>
            </a:r>
            <a:r>
              <a:rPr lang="en-US" altLang="zh-CN" dirty="0" smtClean="0"/>
              <a:t>’</a:t>
            </a:r>
            <a:r>
              <a:rPr lang="zh-CN" altLang="en-US" dirty="0" smtClean="0"/>
              <a:t>s </a:t>
            </a:r>
            <a:r>
              <a:rPr lang="zh-CN" altLang="en-US" dirty="0"/>
              <a:t>possible to identify the beginning and ending words of a constituent using local </a:t>
            </a:r>
            <a:r>
              <a:rPr lang="zh-CN" altLang="en-US" dirty="0" smtClean="0"/>
              <a:t>information</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573219" y="2296984"/>
                <a:ext cx="8918713" cy="369332"/>
              </a:xfrm>
              <a:prstGeom prst="rect">
                <a:avLst/>
              </a:prstGeom>
            </p:spPr>
            <p:txBody>
              <a:bodyPr wrap="square">
                <a:spAutoFit/>
              </a:bodyPr>
              <a:lstStyle/>
              <a:p>
                <a:r>
                  <a:rPr lang="zh-CN" altLang="en-US" dirty="0" smtClean="0"/>
                  <a:t>Formally, the syntactic distance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smtClean="0"/>
                  <a:t> is </a:t>
                </a:r>
                <a:r>
                  <a:rPr lang="zh-CN" altLang="en-US" dirty="0"/>
                  <a:t>computed </a:t>
                </a:r>
                <a:r>
                  <a:rPr lang="zh-CN" altLang="en-US" dirty="0" smtClean="0"/>
                  <a:t>by</a:t>
                </a:r>
                <a:r>
                  <a:rPr lang="en-US" altLang="zh-CN" dirty="0" smtClean="0"/>
                  <a:t>:</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73219" y="2296984"/>
                <a:ext cx="8918713" cy="369332"/>
              </a:xfrm>
              <a:prstGeom prst="rect">
                <a:avLst/>
              </a:prstGeom>
              <a:blipFill>
                <a:blip r:embed="rId3"/>
                <a:stretch>
                  <a:fillRect l="-547" t="-10000" b="-26667"/>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4350589" y="2638151"/>
            <a:ext cx="3083881" cy="1541941"/>
          </a:xfrm>
          <a:prstGeom prst="rect">
            <a:avLst/>
          </a:prstGeom>
        </p:spPr>
      </p:pic>
      <p:sp>
        <p:nvSpPr>
          <p:cNvPr id="14" name="矩形 13"/>
          <p:cNvSpPr/>
          <p:nvPr/>
        </p:nvSpPr>
        <p:spPr>
          <a:xfrm>
            <a:off x="573219" y="4300493"/>
            <a:ext cx="10459278" cy="400110"/>
          </a:xfrm>
          <a:prstGeom prst="rect">
            <a:avLst/>
          </a:prstGeom>
        </p:spPr>
        <p:txBody>
          <a:bodyPr wrap="square">
            <a:spAutoFit/>
          </a:bodyPr>
          <a:lstStyle/>
          <a:p>
            <a:r>
              <a:rPr lang="zh-CN" altLang="en-US" sz="2000" b="1" dirty="0"/>
              <a:t>We apply the method for calculating </a:t>
            </a:r>
            <a:r>
              <a:rPr lang="zh-CN" altLang="en-US" sz="2000" b="1" dirty="0">
                <a:solidFill>
                  <a:schemeClr val="accent6"/>
                </a:solidFill>
              </a:rPr>
              <a:t>syntactic distance </a:t>
            </a:r>
            <a:r>
              <a:rPr lang="zh-CN" altLang="en-US" sz="2000" b="1" dirty="0"/>
              <a:t>to calculate </a:t>
            </a:r>
            <a:r>
              <a:rPr lang="zh-CN" altLang="en-US" sz="2000" b="1" dirty="0" smtClean="0">
                <a:solidFill>
                  <a:schemeClr val="accent6"/>
                </a:solidFill>
              </a:rPr>
              <a:t>syntactic </a:t>
            </a:r>
            <a:r>
              <a:rPr lang="zh-CN" altLang="en-US" sz="2000" b="1" dirty="0">
                <a:solidFill>
                  <a:schemeClr val="accent6"/>
                </a:solidFill>
              </a:rPr>
              <a:t>height</a:t>
            </a:r>
          </a:p>
        </p:txBody>
      </p:sp>
    </p:spTree>
    <p:extLst>
      <p:ext uri="{BB962C8B-B14F-4D97-AF65-F5344CB8AC3E}">
        <p14:creationId xmlns:p14="http://schemas.microsoft.com/office/powerpoint/2010/main" val="3686608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ea typeface="+mj-ea"/>
                <a:cs typeface="Arial" panose="020B0604020202020204" pitchFamily="34" charset="0"/>
              </a:rPr>
              <a:t>Syntactic Height and Phrase Induction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9" name="矩形 8"/>
          <p:cNvSpPr/>
          <p:nvPr/>
        </p:nvSpPr>
        <p:spPr>
          <a:xfrm>
            <a:off x="495581" y="1269469"/>
            <a:ext cx="2193229" cy="400110"/>
          </a:xfrm>
          <a:prstGeom prst="rect">
            <a:avLst/>
          </a:prstGeom>
        </p:spPr>
        <p:txBody>
          <a:bodyPr wrap="none">
            <a:spAutoFit/>
          </a:bodyPr>
          <a:lstStyle/>
          <a:p>
            <a:r>
              <a:rPr lang="en-US" altLang="zh-CN" sz="2000" b="1" dirty="0" smtClean="0"/>
              <a:t>S</a:t>
            </a:r>
            <a:r>
              <a:rPr lang="zh-CN" altLang="en-US" sz="2000" b="1" dirty="0" smtClean="0"/>
              <a:t>yntactic </a:t>
            </a:r>
            <a:r>
              <a:rPr lang="en-US" altLang="zh-CN" sz="2000" b="1" dirty="0" smtClean="0"/>
              <a:t>Height</a:t>
            </a:r>
            <a:endParaRPr lang="zh-CN" altLang="en-US" sz="2000" b="1" dirty="0"/>
          </a:p>
        </p:txBody>
      </p:sp>
      <p:pic>
        <p:nvPicPr>
          <p:cNvPr id="4" name="图片 3"/>
          <p:cNvPicPr>
            <a:picLocks noChangeAspect="1"/>
          </p:cNvPicPr>
          <p:nvPr/>
        </p:nvPicPr>
        <p:blipFill>
          <a:blip r:embed="rId3"/>
          <a:stretch>
            <a:fillRect/>
          </a:stretch>
        </p:blipFill>
        <p:spPr>
          <a:xfrm>
            <a:off x="719575" y="2052272"/>
            <a:ext cx="3676190" cy="904762"/>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719575" y="3244334"/>
                <a:ext cx="5276957" cy="369332"/>
              </a:xfrm>
              <a:prstGeom prst="rect">
                <a:avLst/>
              </a:prstGeom>
            </p:spPr>
            <p:txBody>
              <a:bodyPr wrap="none">
                <a:spAutoFit/>
              </a:bodyPr>
              <a:lstStyle/>
              <a:p>
                <a:r>
                  <a:rPr lang="zh-CN" altLang="en-US" dirty="0" smtClean="0"/>
                  <a:t>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smtClean="0"/>
                  <a:t> </a:t>
                </a:r>
                <a:r>
                  <a:rPr lang="zh-CN" altLang="en-US" dirty="0"/>
                  <a:t>stands for the syntactic height </a:t>
                </a:r>
                <a:r>
                  <a:rPr lang="zh-CN" altLang="en-US" dirty="0" smtClean="0"/>
                  <a:t>of word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19575" y="3244334"/>
                <a:ext cx="5276957" cy="369332"/>
              </a:xfrm>
              <a:prstGeom prst="rect">
                <a:avLst/>
              </a:prstGeom>
              <a:blipFill>
                <a:blip r:embed="rId4"/>
                <a:stretch>
                  <a:fillRect l="-924" t="-8197" b="-24590"/>
                </a:stretch>
              </a:blipFill>
            </p:spPr>
            <p:txBody>
              <a:bodyPr/>
              <a:lstStyle/>
              <a:p>
                <a:r>
                  <a:rPr lang="zh-CN" altLang="en-US">
                    <a:noFill/>
                  </a:rPr>
                  <a:t> </a:t>
                </a:r>
              </a:p>
            </p:txBody>
          </p:sp>
        </mc:Fallback>
      </mc:AlternateContent>
      <p:sp>
        <p:nvSpPr>
          <p:cNvPr id="8" name="矩形 7"/>
          <p:cNvSpPr/>
          <p:nvPr/>
        </p:nvSpPr>
        <p:spPr>
          <a:xfrm>
            <a:off x="573219" y="4006669"/>
            <a:ext cx="10471886"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t>These heights are learned and not imposed by external syntactic </a:t>
            </a:r>
            <a:r>
              <a:rPr lang="zh-CN" altLang="en-US" sz="2000" dirty="0" smtClean="0"/>
              <a:t>supervision</a:t>
            </a:r>
            <a:r>
              <a:rPr lang="en-US" altLang="zh-CN" sz="2000" dirty="0" smtClean="0"/>
              <a:t>.</a:t>
            </a:r>
          </a:p>
          <a:p>
            <a:pPr marL="285750" indent="-285750">
              <a:buFont typeface="Arial" panose="020B0604020202020204" pitchFamily="34" charset="0"/>
              <a:buChar char="•"/>
            </a:pPr>
            <a:r>
              <a:rPr lang="en-US" altLang="zh-CN" sz="2000" dirty="0" smtClean="0"/>
              <a:t>We </a:t>
            </a:r>
            <a:r>
              <a:rPr lang="en-US" altLang="zh-CN" sz="2000" dirty="0"/>
              <a:t>use the syntactic heights to predict induced phrases and calculate their </a:t>
            </a:r>
            <a:r>
              <a:rPr lang="en-US" altLang="zh-CN" sz="2000" dirty="0" err="1" smtClean="0"/>
              <a:t>embeddings</a:t>
            </a:r>
            <a:r>
              <a:rPr lang="en-US" altLang="zh-CN" sz="2000" dirty="0" smtClean="0"/>
              <a:t>.</a:t>
            </a:r>
            <a:endParaRPr lang="zh-CN" altLang="en-US" sz="2000" dirty="0"/>
          </a:p>
        </p:txBody>
      </p:sp>
    </p:spTree>
    <p:extLst>
      <p:ext uri="{BB962C8B-B14F-4D97-AF65-F5344CB8AC3E}">
        <p14:creationId xmlns:p14="http://schemas.microsoft.com/office/powerpoint/2010/main" val="2277252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ea typeface="+mj-ea"/>
                <a:cs typeface="Arial" panose="020B0604020202020204" pitchFamily="34" charset="0"/>
              </a:rPr>
              <a:t>Syntactic Height and Phrase Induction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9" name="矩形 8"/>
          <p:cNvSpPr/>
          <p:nvPr/>
        </p:nvSpPr>
        <p:spPr>
          <a:xfrm>
            <a:off x="495581" y="1269469"/>
            <a:ext cx="2265364" cy="400110"/>
          </a:xfrm>
          <a:prstGeom prst="rect">
            <a:avLst/>
          </a:prstGeom>
        </p:spPr>
        <p:txBody>
          <a:bodyPr wrap="none">
            <a:spAutoFit/>
          </a:bodyPr>
          <a:lstStyle/>
          <a:p>
            <a:r>
              <a:rPr lang="en-US" altLang="zh-CN" sz="2000" b="1" dirty="0" smtClean="0"/>
              <a:t>Phrase Induction</a:t>
            </a:r>
            <a:endParaRPr lang="zh-CN" altLang="en-US" sz="2000" b="1" dirty="0"/>
          </a:p>
        </p:txBody>
      </p:sp>
      <p:sp>
        <p:nvSpPr>
          <p:cNvPr id="2" name="矩形 1"/>
          <p:cNvSpPr/>
          <p:nvPr/>
        </p:nvSpPr>
        <p:spPr>
          <a:xfrm>
            <a:off x="573218" y="1805406"/>
            <a:ext cx="9812985" cy="369332"/>
          </a:xfrm>
          <a:prstGeom prst="rect">
            <a:avLst/>
          </a:prstGeom>
        </p:spPr>
        <p:txBody>
          <a:bodyPr wrap="square">
            <a:spAutoFit/>
          </a:bodyPr>
          <a:lstStyle/>
          <a:p>
            <a:r>
              <a:rPr lang="zh-CN" altLang="en-US" dirty="0"/>
              <a:t>We define the phrase induced by a word </a:t>
            </a:r>
            <a:r>
              <a:rPr lang="zh-CN" altLang="en-US" dirty="0" smtClean="0"/>
              <a:t>based on </a:t>
            </a:r>
            <a:r>
              <a:rPr lang="zh-CN" altLang="en-US" dirty="0"/>
              <a:t>the syntactic </a:t>
            </a:r>
            <a:r>
              <a:rPr lang="zh-CN" altLang="en-US" dirty="0" smtClean="0"/>
              <a:t>heights</a:t>
            </a:r>
            <a:r>
              <a:rPr lang="en-US" altLang="zh-CN" dirty="0" smtClean="0"/>
              <a:t>.</a:t>
            </a:r>
            <a:endParaRPr lang="zh-CN" altLang="en-US" dirty="0"/>
          </a:p>
        </p:txBody>
      </p:sp>
      <p:pic>
        <p:nvPicPr>
          <p:cNvPr id="3" name="图片 2"/>
          <p:cNvPicPr>
            <a:picLocks noChangeAspect="1"/>
          </p:cNvPicPr>
          <p:nvPr/>
        </p:nvPicPr>
        <p:blipFill>
          <a:blip r:embed="rId3"/>
          <a:stretch>
            <a:fillRect/>
          </a:stretch>
        </p:blipFill>
        <p:spPr>
          <a:xfrm>
            <a:off x="8064174" y="4429429"/>
            <a:ext cx="3657143" cy="2428571"/>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573218" y="2229120"/>
                <a:ext cx="10379704" cy="668645"/>
              </a:xfrm>
              <a:prstGeom prst="rect">
                <a:avLst/>
              </a:prstGeom>
            </p:spPr>
            <p:txBody>
              <a:bodyPr wrap="square">
                <a:spAutoFit/>
              </a:bodyPr>
              <a:lstStyle/>
              <a:p>
                <a:r>
                  <a:rPr lang="zh-CN" altLang="en-US" dirty="0" smtClean="0"/>
                  <a:t>Consider two words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0" smtClean="0">
                        <a:latin typeface="Cambria Math" panose="02040503050406030204" pitchFamily="18" charset="0"/>
                      </a:rPr>
                      <m:t>,</m:t>
                    </m:r>
                  </m:oMath>
                </a14:m>
                <a:r>
                  <a:rPr lang="zh-CN" altLang="en-US"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oMath>
                </a14:m>
                <a:r>
                  <a:rPr lang="zh-CN" altLang="en-US" dirty="0" smtClean="0"/>
                  <a:t> belongs </a:t>
                </a:r>
                <a:r>
                  <a:rPr lang="zh-CN" altLang="en-US" dirty="0"/>
                  <a:t>to the phrase induced by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smtClean="0"/>
                  <a:t> </a:t>
                </a:r>
                <a:r>
                  <a:rPr lang="zh-CN" altLang="en-US" dirty="0"/>
                  <a:t>if and only if for any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e>
                    </m:d>
                  </m:oMath>
                </a14:m>
                <a:r>
                  <a:rPr lang="en-US" altLang="zh-CN" dirty="0" smtClean="0"/>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h</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&lt;</m:t>
                    </m:r>
                    <m:r>
                      <m:rPr>
                        <m:sty m:val="p"/>
                      </m:rPr>
                      <a:rPr lang="en-US" altLang="zh-CN">
                        <a:latin typeface="Cambria Math" panose="02040503050406030204" pitchFamily="18" charset="0"/>
                        <a:ea typeface="Cambria Math" panose="02040503050406030204" pitchFamily="18" charset="0"/>
                      </a:rPr>
                      <m:t>max</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h</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h</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m:t>
                    </m:r>
                  </m:oMath>
                </a14:m>
                <a:endParaRPr lang="en-US" altLang="zh-CN" dirty="0" smtClean="0"/>
              </a:p>
            </p:txBody>
          </p:sp>
        </mc:Choice>
        <mc:Fallback xmlns="">
          <p:sp>
            <p:nvSpPr>
              <p:cNvPr id="4" name="矩形 3"/>
              <p:cNvSpPr>
                <a:spLocks noRot="1" noChangeAspect="1" noMove="1" noResize="1" noEditPoints="1" noAdjustHandles="1" noChangeArrowheads="1" noChangeShapeType="1" noTextEdit="1"/>
              </p:cNvSpPr>
              <p:nvPr/>
            </p:nvSpPr>
            <p:spPr>
              <a:xfrm>
                <a:off x="573218" y="2229120"/>
                <a:ext cx="10379704" cy="668645"/>
              </a:xfrm>
              <a:prstGeom prst="rect">
                <a:avLst/>
              </a:prstGeom>
              <a:blipFill>
                <a:blip r:embed="rId4"/>
                <a:stretch>
                  <a:fillRect l="-470" t="-5505" b="-4587"/>
                </a:stretch>
              </a:blipFill>
            </p:spPr>
            <p:txBody>
              <a:bodyPr/>
              <a:lstStyle/>
              <a:p>
                <a:r>
                  <a:rPr lang="zh-CN" altLang="en-US">
                    <a:noFill/>
                  </a:rPr>
                  <a:t> </a:t>
                </a:r>
              </a:p>
            </p:txBody>
          </p:sp>
        </mc:Fallback>
      </mc:AlternateContent>
      <p:sp>
        <p:nvSpPr>
          <p:cNvPr id="5" name="矩形 4"/>
          <p:cNvSpPr/>
          <p:nvPr/>
        </p:nvSpPr>
        <p:spPr>
          <a:xfrm>
            <a:off x="573218" y="3017265"/>
            <a:ext cx="11323982" cy="369332"/>
          </a:xfrm>
          <a:prstGeom prst="rect">
            <a:avLst/>
          </a:prstGeom>
        </p:spPr>
        <p:txBody>
          <a:bodyPr wrap="square">
            <a:spAutoFit/>
          </a:bodyPr>
          <a:lstStyle/>
          <a:p>
            <a:r>
              <a:rPr lang="en-US" altLang="zh-CN" dirty="0" smtClean="0"/>
              <a:t>We </a:t>
            </a:r>
            <a:r>
              <a:rPr lang="zh-CN" altLang="en-US" dirty="0" smtClean="0"/>
              <a:t>propose </a:t>
            </a:r>
            <a:r>
              <a:rPr lang="zh-CN" altLang="en-US" dirty="0"/>
              <a:t>phrase segmenting conditions (PSCs) to </a:t>
            </a:r>
            <a:r>
              <a:rPr lang="zh-CN" altLang="en-US" b="1" dirty="0"/>
              <a:t>find the last word of an </a:t>
            </a:r>
            <a:r>
              <a:rPr lang="zh-CN" altLang="en-US" b="1" dirty="0" smtClean="0"/>
              <a:t>induced phrase</a:t>
            </a:r>
            <a:r>
              <a:rPr lang="en-US" altLang="zh-CN" b="1" dirty="0" smtClean="0"/>
              <a:t>.</a:t>
            </a:r>
            <a:endParaRPr lang="zh-CN" altLang="en-US" b="1" dirty="0"/>
          </a:p>
        </p:txBody>
      </p:sp>
      <mc:AlternateContent xmlns:mc="http://schemas.openxmlformats.org/markup-compatibility/2006" xmlns:a14="http://schemas.microsoft.com/office/drawing/2010/main">
        <mc:Choice Requires="a14">
          <p:sp>
            <p:nvSpPr>
              <p:cNvPr id="6" name="矩形 5"/>
              <p:cNvSpPr/>
              <p:nvPr/>
            </p:nvSpPr>
            <p:spPr>
              <a:xfrm>
                <a:off x="573218" y="3506097"/>
                <a:ext cx="11323982" cy="710707"/>
              </a:xfrm>
              <a:prstGeom prst="rect">
                <a:avLst/>
              </a:prstGeom>
            </p:spPr>
            <p:txBody>
              <a:bodyPr wrap="square">
                <a:spAutoFit/>
              </a:bodyPr>
              <a:lstStyle/>
              <a:p>
                <a:r>
                  <a:rPr lang="zh-CN" altLang="en-US" dirty="0" smtClean="0"/>
                  <a:t>Considering the induced phrase of the i-th word,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oMath>
                </a14:m>
                <a:r>
                  <a:rPr lang="en-US" altLang="zh-CN" dirty="0" smtClean="0"/>
                  <a:t>.</a:t>
                </a:r>
                <a:r>
                  <a:rPr lang="zh-CN" altLang="en-US" dirty="0" smtClean="0"/>
                  <a:t> </a:t>
                </a:r>
                <a:r>
                  <a:rPr lang="en-US" altLang="zh-CN" dirty="0" smtClean="0"/>
                  <a:t>T</a:t>
                </a:r>
                <a:r>
                  <a:rPr lang="zh-CN" altLang="en-US" dirty="0" smtClean="0"/>
                  <a:t>here </a:t>
                </a:r>
                <a:r>
                  <a:rPr lang="zh-CN" altLang="en-US" dirty="0"/>
                  <a:t>are two conditions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zh-CN" altLang="en-US" dirty="0" smtClean="0"/>
                  <a:t>should satisfy</a:t>
                </a:r>
                <a:r>
                  <a:rPr lang="en-US" altLang="zh-CN" dirty="0" smtClean="0"/>
                  <a:t>:</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73218" y="3506097"/>
                <a:ext cx="11323982" cy="710707"/>
              </a:xfrm>
              <a:prstGeom prst="rect">
                <a:avLst/>
              </a:prstGeom>
              <a:blipFill>
                <a:blip r:embed="rId5"/>
                <a:stretch>
                  <a:fillRect l="-431" t="-1709" b="-94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91817" y="4316409"/>
                <a:ext cx="6096000" cy="1865895"/>
              </a:xfrm>
              <a:prstGeom prst="rect">
                <a:avLst/>
              </a:prstGeom>
            </p:spPr>
            <p:txBody>
              <a:bodyPr>
                <a:spAutoFit/>
              </a:bodyPr>
              <a:lstStyle/>
              <a:p>
                <a:pPr marL="285750" indent="-285750">
                  <a:buFont typeface="Arial" panose="020B0604020202020204" pitchFamily="34" charset="0"/>
                  <a:buChar char="•"/>
                </a:pPr>
                <a:r>
                  <a:rPr lang="zh-CN" altLang="en-US" dirty="0" smtClean="0"/>
                  <a:t>(PSC-1) The syntactic height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oMath>
                </a14:m>
                <a:r>
                  <a:rPr lang="zh-CN" altLang="en-US" dirty="0" smtClean="0"/>
                  <a:t> </a:t>
                </a:r>
                <a:r>
                  <a:rPr lang="zh-CN" altLang="en-US" dirty="0"/>
                  <a:t>must be higher than the height </a:t>
                </a:r>
                <a:r>
                  <a:rPr lang="zh-CN" altLang="en-US" dirty="0" smtClean="0"/>
                  <a:t>of</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smtClean="0"/>
                  <a:t>, </a:t>
                </a:r>
                <a:r>
                  <a:rPr lang="zh-CN" altLang="en-US" dirty="0"/>
                  <a:t>that is</a:t>
                </a:r>
              </a:p>
              <a:p>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oMath>
                </a14:m>
                <a:endParaRPr lang="en-US" altLang="zh-CN" dirty="0" smtClean="0"/>
              </a:p>
              <a:p>
                <a:pPr marL="285750" indent="-285750">
                  <a:buFont typeface="Arial" panose="020B0604020202020204" pitchFamily="34" charset="0"/>
                  <a:buChar char="•"/>
                </a:pPr>
                <a:r>
                  <a:rPr lang="zh-CN" altLang="en-US" dirty="0" smtClean="0"/>
                  <a:t>(</a:t>
                </a:r>
                <a:r>
                  <a:rPr lang="zh-CN" altLang="en-US" dirty="0"/>
                  <a:t>PSC-2) The syntactic height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smtClean="0"/>
                  <a:t>should </a:t>
                </a:r>
                <a:r>
                  <a:rPr lang="zh-CN" altLang="en-US" dirty="0"/>
                  <a:t>be lower </a:t>
                </a:r>
                <a:r>
                  <a:rPr lang="zh-CN" altLang="en-US" dirty="0" smtClean="0"/>
                  <a:t>that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oMath>
                </a14:m>
                <a:r>
                  <a:rPr lang="zh-CN" altLang="en-US" dirty="0" smtClean="0"/>
                  <a:t>.</a:t>
                </a:r>
                <a:r>
                  <a:rPr lang="en-US" altLang="zh-CN" dirty="0" smtClean="0"/>
                  <a:t>	</a:t>
                </a:r>
              </a:p>
              <a:p>
                <a:r>
                  <a:rPr lang="en-US" altLang="zh-CN" dirty="0"/>
                  <a:t>	</a:t>
                </a: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&gt;0</m:t>
                    </m:r>
                  </m:oMath>
                </a14:m>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791817" y="4316409"/>
                <a:ext cx="6096000" cy="1865895"/>
              </a:xfrm>
              <a:prstGeom prst="rect">
                <a:avLst/>
              </a:prstGeom>
              <a:blipFill>
                <a:blip r:embed="rId6"/>
                <a:stretch>
                  <a:fillRect l="-700" t="-1634" b="-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3889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Model</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8" y="1229284"/>
            <a:ext cx="11618781" cy="646331"/>
          </a:xfrm>
          <a:prstGeom prst="rect">
            <a:avLst/>
          </a:prstGeom>
        </p:spPr>
        <p:txBody>
          <a:bodyPr wrap="square">
            <a:spAutoFit/>
          </a:bodyPr>
          <a:lstStyle/>
          <a:p>
            <a:r>
              <a:rPr lang="en-US" altLang="zh-CN" dirty="0"/>
              <a:t>F</a:t>
            </a:r>
            <a:r>
              <a:rPr lang="zh-CN" altLang="en-US" dirty="0" smtClean="0"/>
              <a:t>ormulate </a:t>
            </a:r>
            <a:r>
              <a:rPr lang="zh-CN" altLang="en-US" dirty="0"/>
              <a:t>multi-layer neural </a:t>
            </a:r>
            <a:r>
              <a:rPr lang="zh-CN" altLang="en-US" dirty="0" smtClean="0"/>
              <a:t>language </a:t>
            </a:r>
            <a:r>
              <a:rPr lang="zh-CN" altLang="en-US" dirty="0"/>
              <a:t>models as a two-part </a:t>
            </a:r>
            <a:r>
              <a:rPr lang="zh-CN" altLang="en-US" dirty="0" smtClean="0"/>
              <a:t>framework</a:t>
            </a:r>
            <a:r>
              <a:rPr lang="en-US" altLang="zh-CN" dirty="0" smtClean="0"/>
              <a:t>. </a:t>
            </a:r>
            <a:r>
              <a:rPr lang="en-US" altLang="zh-CN" dirty="0"/>
              <a:t>For </a:t>
            </a:r>
            <a:r>
              <a:rPr lang="en-US" altLang="zh-CN" dirty="0" smtClean="0"/>
              <a:t>example</a:t>
            </a:r>
            <a:r>
              <a:rPr lang="en-US" altLang="zh-CN" dirty="0"/>
              <a:t>, in a two-layer LSTM language </a:t>
            </a:r>
            <a:r>
              <a:rPr lang="en-US" altLang="zh-CN" dirty="0" smtClean="0"/>
              <a:t>model, </a:t>
            </a:r>
            <a:r>
              <a:rPr lang="en-US" altLang="zh-CN" dirty="0"/>
              <a:t>we use the first layer as phrase </a:t>
            </a:r>
            <a:r>
              <a:rPr lang="en-US" altLang="zh-CN" dirty="0" smtClean="0"/>
              <a:t>generator </a:t>
            </a:r>
            <a:r>
              <a:rPr lang="en-US" altLang="zh-CN" dirty="0"/>
              <a:t>and the last layer as a word </a:t>
            </a:r>
            <a:r>
              <a:rPr lang="en-US" altLang="zh-CN" dirty="0" smtClean="0"/>
              <a:t>generator:</a:t>
            </a:r>
            <a:endParaRPr lang="zh-CN" altLang="en-US" dirty="0"/>
          </a:p>
        </p:txBody>
      </p:sp>
      <p:pic>
        <p:nvPicPr>
          <p:cNvPr id="3" name="图片 2"/>
          <p:cNvPicPr>
            <a:picLocks noChangeAspect="1"/>
          </p:cNvPicPr>
          <p:nvPr/>
        </p:nvPicPr>
        <p:blipFill>
          <a:blip r:embed="rId3"/>
          <a:stretch>
            <a:fillRect/>
          </a:stretch>
        </p:blipFill>
        <p:spPr>
          <a:xfrm>
            <a:off x="3773494" y="1986311"/>
            <a:ext cx="4237446" cy="1062952"/>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721208" y="3096181"/>
                <a:ext cx="8212954" cy="369332"/>
              </a:xfrm>
              <a:prstGeom prst="rect">
                <a:avLst/>
              </a:prstGeom>
            </p:spPr>
            <p:txBody>
              <a:bodyPr wrap="none">
                <a:spAutoFit/>
              </a:bodyPr>
              <a:lstStyle/>
              <a:p>
                <a:r>
                  <a:rPr lang="en-US" altLang="zh-CN" dirty="0" smtClean="0"/>
                  <a:t>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smtClean="0"/>
                  <a:t> is the context embedding for phrase prediction,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smtClean="0"/>
                  <a:t> is the word vector.</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721208" y="3096181"/>
                <a:ext cx="8212954" cy="369332"/>
              </a:xfrm>
              <a:prstGeom prst="rect">
                <a:avLst/>
              </a:prstGeom>
              <a:blipFill>
                <a:blip r:embed="rId4"/>
                <a:stretch>
                  <a:fillRect l="-593" t="-10000" b="-26667"/>
                </a:stretch>
              </a:blipFill>
            </p:spPr>
            <p:txBody>
              <a:bodyPr/>
              <a:lstStyle/>
              <a:p>
                <a:r>
                  <a:rPr lang="zh-CN" altLang="en-US">
                    <a:noFill/>
                  </a:rPr>
                  <a:t> </a:t>
                </a:r>
              </a:p>
            </p:txBody>
          </p:sp>
        </mc:Fallback>
      </mc:AlternateContent>
      <p:pic>
        <p:nvPicPr>
          <p:cNvPr id="5" name="图片 4"/>
          <p:cNvPicPr>
            <a:picLocks noChangeAspect="1"/>
          </p:cNvPicPr>
          <p:nvPr/>
        </p:nvPicPr>
        <p:blipFill>
          <a:blip r:embed="rId5"/>
          <a:stretch>
            <a:fillRect/>
          </a:stretch>
        </p:blipFill>
        <p:spPr>
          <a:xfrm>
            <a:off x="1750128" y="3631700"/>
            <a:ext cx="8904619" cy="3118707"/>
          </a:xfrm>
          <a:prstGeom prst="rect">
            <a:avLst/>
          </a:prstGeom>
        </p:spPr>
      </p:pic>
    </p:spTree>
    <p:extLst>
      <p:ext uri="{BB962C8B-B14F-4D97-AF65-F5344CB8AC3E}">
        <p14:creationId xmlns:p14="http://schemas.microsoft.com/office/powerpoint/2010/main" val="1396252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Model</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矩形 8"/>
          <p:cNvSpPr/>
          <p:nvPr/>
        </p:nvSpPr>
        <p:spPr>
          <a:xfrm>
            <a:off x="498949" y="1167718"/>
            <a:ext cx="2807179" cy="400110"/>
          </a:xfrm>
          <a:prstGeom prst="rect">
            <a:avLst/>
          </a:prstGeom>
        </p:spPr>
        <p:txBody>
          <a:bodyPr wrap="none">
            <a:spAutoFit/>
          </a:bodyPr>
          <a:lstStyle/>
          <a:p>
            <a:r>
              <a:rPr lang="en-US" altLang="zh-CN" sz="2000" b="1" dirty="0" smtClean="0"/>
              <a:t>Phrase Segmentation</a:t>
            </a:r>
            <a:endParaRPr lang="zh-CN" altLang="en-US" sz="2000" b="1" dirty="0"/>
          </a:p>
        </p:txBody>
      </p:sp>
      <p:sp>
        <p:nvSpPr>
          <p:cNvPr id="2" name="矩形 1"/>
          <p:cNvSpPr/>
          <p:nvPr/>
        </p:nvSpPr>
        <p:spPr>
          <a:xfrm>
            <a:off x="498949" y="1762290"/>
            <a:ext cx="8684807" cy="369332"/>
          </a:xfrm>
          <a:prstGeom prst="rect">
            <a:avLst/>
          </a:prstGeom>
        </p:spPr>
        <p:txBody>
          <a:bodyPr wrap="square">
            <a:spAutoFit/>
          </a:bodyPr>
          <a:lstStyle/>
          <a:p>
            <a:r>
              <a:rPr lang="en-US" altLang="zh-CN" dirty="0" smtClean="0"/>
              <a:t>C</a:t>
            </a:r>
            <a:r>
              <a:rPr lang="zh-CN" altLang="en-US" dirty="0" smtClean="0"/>
              <a:t>alculate </a:t>
            </a:r>
            <a:r>
              <a:rPr lang="zh-CN" altLang="en-US" dirty="0"/>
              <a:t>the syntactic height and predict the induced phrase for each word:</a:t>
            </a:r>
          </a:p>
        </p:txBody>
      </p:sp>
      <mc:AlternateContent xmlns:mc="http://schemas.openxmlformats.org/markup-compatibility/2006" xmlns:a14="http://schemas.microsoft.com/office/drawing/2010/main">
        <mc:Choice Requires="a14">
          <p:sp>
            <p:nvSpPr>
              <p:cNvPr id="3" name="矩形 2"/>
              <p:cNvSpPr/>
              <p:nvPr/>
            </p:nvSpPr>
            <p:spPr>
              <a:xfrm>
                <a:off x="3888927" y="2250931"/>
                <a:ext cx="364458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𝑇𝐶𝑁</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3888927" y="2250931"/>
                <a:ext cx="3644587" cy="400110"/>
              </a:xfrm>
              <a:prstGeom prst="rect">
                <a:avLst/>
              </a:prstGeom>
              <a:blipFill>
                <a:blip r:embed="rId3"/>
                <a:stretch>
                  <a:fillRect b="-18182"/>
                </a:stretch>
              </a:blipFill>
            </p:spPr>
            <p:txBody>
              <a:bodyPr/>
              <a:lstStyle/>
              <a:p>
                <a:r>
                  <a:rPr lang="zh-CN" altLang="en-US">
                    <a:noFill/>
                  </a:rPr>
                  <a:t> </a:t>
                </a:r>
              </a:p>
            </p:txBody>
          </p:sp>
        </mc:Fallback>
      </mc:AlternateContent>
      <p:sp>
        <p:nvSpPr>
          <p:cNvPr id="4" name="矩形 3"/>
          <p:cNvSpPr/>
          <p:nvPr/>
        </p:nvSpPr>
        <p:spPr>
          <a:xfrm>
            <a:off x="498949" y="2667117"/>
            <a:ext cx="11383618" cy="646331"/>
          </a:xfrm>
          <a:prstGeom prst="rect">
            <a:avLst/>
          </a:prstGeom>
        </p:spPr>
        <p:txBody>
          <a:bodyPr wrap="square">
            <a:spAutoFit/>
          </a:bodyPr>
          <a:lstStyle/>
          <a:p>
            <a:r>
              <a:rPr lang="zh-CN" altLang="en-US" dirty="0"/>
              <a:t>Based on the proposed phrase segmenting </a:t>
            </a:r>
            <a:r>
              <a:rPr lang="zh-CN" altLang="en-US" dirty="0" smtClean="0"/>
              <a:t>conditions </a:t>
            </a:r>
            <a:r>
              <a:rPr lang="zh-CN" altLang="en-US" dirty="0"/>
              <a:t>(PSCs</a:t>
            </a:r>
            <a:r>
              <a:rPr lang="zh-CN" altLang="en-US" dirty="0" smtClean="0"/>
              <a:t>), </a:t>
            </a:r>
            <a:r>
              <a:rPr lang="zh-CN" altLang="en-US" dirty="0"/>
              <a:t>we predict the probability of a word being the first word outside a induced </a:t>
            </a:r>
            <a:r>
              <a:rPr lang="zh-CN" altLang="en-US" dirty="0" smtClean="0"/>
              <a:t>phrase</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498949" y="3494947"/>
                <a:ext cx="11979967" cy="391646"/>
              </a:xfrm>
              <a:prstGeom prst="rect">
                <a:avLst/>
              </a:prstGeom>
            </p:spPr>
            <p:txBody>
              <a:bodyPr wrap="square">
                <a:spAutoFit/>
              </a:bodyPr>
              <a:lstStyle/>
              <a:p>
                <a:r>
                  <a:rPr lang="zh-CN" altLang="en-US" dirty="0" smtClean="0"/>
                  <a:t>Firstly, we decide if each word,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smtClean="0"/>
                  <a:t>satisfies </a:t>
                </a:r>
                <a:r>
                  <a:rPr lang="zh-CN" altLang="en-US" dirty="0"/>
                  <a:t>the two phrase segmenting conditions, PSC-1 and PSC-</a:t>
                </a:r>
                <a:r>
                  <a:rPr lang="zh-CN" altLang="en-US" dirty="0" smtClean="0"/>
                  <a:t>2</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98949" y="3494947"/>
                <a:ext cx="11979967" cy="391646"/>
              </a:xfrm>
              <a:prstGeom prst="rect">
                <a:avLst/>
              </a:prstGeom>
              <a:blipFill>
                <a:blip r:embed="rId4"/>
                <a:stretch>
                  <a:fillRect l="-458" t="-7692"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63217" y="3969922"/>
                <a:ext cx="4566250" cy="391646"/>
              </a:xfrm>
              <a:prstGeom prst="rect">
                <a:avLst/>
              </a:prstGeom>
            </p:spPr>
            <p:txBody>
              <a:bodyPr wrap="none">
                <a:spAutoFit/>
              </a:bodyPr>
              <a:lstStyle/>
              <a:p>
                <a:pPr marL="285750" indent="-285750">
                  <a:buFont typeface="Arial" panose="020B0604020202020204" pitchFamily="34" charset="0"/>
                  <a:buChar char="•"/>
                </a:pPr>
                <a:r>
                  <a:rPr lang="zh-CN" altLang="en-US" dirty="0" smtClean="0"/>
                  <a:t>The probability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oMath>
                </a14:m>
                <a:r>
                  <a:rPr lang="zh-CN" altLang="en-US" dirty="0" smtClean="0"/>
                  <a:t> </a:t>
                </a:r>
                <a:r>
                  <a:rPr lang="zh-CN" altLang="en-US" dirty="0"/>
                  <a:t>satisfies PSC-1 is</a:t>
                </a:r>
              </a:p>
            </p:txBody>
          </p:sp>
        </mc:Choice>
        <mc:Fallback xmlns="">
          <p:sp>
            <p:nvSpPr>
              <p:cNvPr id="6" name="矩形 5"/>
              <p:cNvSpPr>
                <a:spLocks noRot="1" noChangeAspect="1" noMove="1" noResize="1" noEditPoints="1" noAdjustHandles="1" noChangeArrowheads="1" noChangeShapeType="1" noTextEdit="1"/>
              </p:cNvSpPr>
              <p:nvPr/>
            </p:nvSpPr>
            <p:spPr>
              <a:xfrm>
                <a:off x="563217" y="3969922"/>
                <a:ext cx="4566250" cy="391646"/>
              </a:xfrm>
              <a:prstGeom prst="rect">
                <a:avLst/>
              </a:prstGeom>
              <a:blipFill>
                <a:blip r:embed="rId5"/>
                <a:stretch>
                  <a:fillRect l="-801" t="-7813" r="-401" b="-18750"/>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tretch>
            <a:fillRect/>
          </a:stretch>
        </p:blipFill>
        <p:spPr>
          <a:xfrm>
            <a:off x="3461750" y="4439559"/>
            <a:ext cx="3376372" cy="491867"/>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563217" y="5050735"/>
                <a:ext cx="4566250" cy="391646"/>
              </a:xfrm>
              <a:prstGeom prst="rect">
                <a:avLst/>
              </a:prstGeom>
            </p:spPr>
            <p:txBody>
              <a:bodyPr wrap="none">
                <a:spAutoFit/>
              </a:bodyPr>
              <a:lstStyle/>
              <a:p>
                <a:pPr marL="285750" indent="-285750">
                  <a:buFont typeface="Arial" panose="020B0604020202020204" pitchFamily="34" charset="0"/>
                  <a:buChar char="•"/>
                </a:pPr>
                <a:r>
                  <a:rPr lang="zh-CN" altLang="en-US" dirty="0" smtClean="0"/>
                  <a:t>The probability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oMath>
                </a14:m>
                <a:r>
                  <a:rPr lang="zh-CN" altLang="en-US" dirty="0" smtClean="0"/>
                  <a:t> </a:t>
                </a:r>
                <a:r>
                  <a:rPr lang="zh-CN" altLang="en-US" dirty="0"/>
                  <a:t>satisfies PSC</a:t>
                </a:r>
                <a:r>
                  <a:rPr lang="zh-CN" altLang="en-US" dirty="0" smtClean="0"/>
                  <a:t>-</a:t>
                </a:r>
                <a:r>
                  <a:rPr lang="en-US" altLang="zh-CN" dirty="0" smtClean="0"/>
                  <a:t>2</a:t>
                </a:r>
                <a:r>
                  <a:rPr lang="zh-CN" altLang="en-US" dirty="0" smtClean="0"/>
                  <a:t> </a:t>
                </a:r>
                <a:r>
                  <a:rPr lang="zh-CN" altLang="en-US" dirty="0"/>
                  <a:t>is</a:t>
                </a:r>
              </a:p>
            </p:txBody>
          </p:sp>
        </mc:Choice>
        <mc:Fallback xmlns="">
          <p:sp>
            <p:nvSpPr>
              <p:cNvPr id="11" name="矩形 10"/>
              <p:cNvSpPr>
                <a:spLocks noRot="1" noChangeAspect="1" noMove="1" noResize="1" noEditPoints="1" noAdjustHandles="1" noChangeArrowheads="1" noChangeShapeType="1" noTextEdit="1"/>
              </p:cNvSpPr>
              <p:nvPr/>
            </p:nvSpPr>
            <p:spPr>
              <a:xfrm>
                <a:off x="563217" y="5050735"/>
                <a:ext cx="4566250" cy="391646"/>
              </a:xfrm>
              <a:prstGeom prst="rect">
                <a:avLst/>
              </a:prstGeom>
              <a:blipFill>
                <a:blip r:embed="rId7"/>
                <a:stretch>
                  <a:fillRect l="-801" t="-9375" r="-401" b="-18750"/>
                </a:stretch>
              </a:blipFill>
            </p:spPr>
            <p:txBody>
              <a:bodyPr/>
              <a:lstStyle/>
              <a:p>
                <a:r>
                  <a:rPr lang="zh-CN" altLang="en-US">
                    <a:noFill/>
                  </a:rPr>
                  <a:t> </a:t>
                </a:r>
              </a:p>
            </p:txBody>
          </p:sp>
        </mc:Fallback>
      </mc:AlternateContent>
      <p:pic>
        <p:nvPicPr>
          <p:cNvPr id="12" name="图片 11"/>
          <p:cNvPicPr>
            <a:picLocks noChangeAspect="1"/>
          </p:cNvPicPr>
          <p:nvPr/>
        </p:nvPicPr>
        <p:blipFill>
          <a:blip r:embed="rId8"/>
          <a:stretch>
            <a:fillRect/>
          </a:stretch>
        </p:blipFill>
        <p:spPr>
          <a:xfrm>
            <a:off x="3608177" y="5401297"/>
            <a:ext cx="3743067" cy="543348"/>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563217" y="6059516"/>
                <a:ext cx="6788027" cy="369332"/>
              </a:xfrm>
              <a:prstGeom prst="rect">
                <a:avLst/>
              </a:prstGeom>
            </p:spPr>
            <p:txBody>
              <a:bodyPr wrap="square">
                <a:spAutoFit/>
              </a:bodyPr>
              <a:lstStyle/>
              <a:p>
                <a:r>
                  <a:rPr lang="zh-CN" altLang="en-US" dirty="0" smtClean="0"/>
                  <a:t>where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𝐻𝑇</m:t>
                        </m:r>
                      </m:sup>
                    </m:sSup>
                  </m:oMath>
                </a14:m>
                <a:r>
                  <a:rPr lang="zh-CN" altLang="en-US" dirty="0" smtClean="0"/>
                  <a:t>stands </a:t>
                </a:r>
                <a:r>
                  <a:rPr lang="zh-CN" altLang="en-US" dirty="0"/>
                  <a:t>for the HardTanh function with a temperature </a:t>
                </a:r>
                <a:r>
                  <a:rPr lang="zh-CN" altLang="en-US" dirty="0" smtClean="0"/>
                  <a:t>a</a:t>
                </a:r>
                <a:r>
                  <a:rPr lang="en-US" altLang="zh-CN" dirty="0" smtClean="0"/>
                  <a:t>.</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63217" y="6059516"/>
                <a:ext cx="6788027" cy="369332"/>
              </a:xfrm>
              <a:prstGeom prst="rect">
                <a:avLst/>
              </a:prstGeom>
              <a:blipFill>
                <a:blip r:embed="rId9"/>
                <a:stretch>
                  <a:fillRect l="-718" t="-8197" r="-449" b="-24590"/>
                </a:stretch>
              </a:blipFill>
            </p:spPr>
            <p:txBody>
              <a:bodyPr/>
              <a:lstStyle/>
              <a:p>
                <a:r>
                  <a:rPr lang="zh-CN" altLang="en-US">
                    <a:noFill/>
                  </a:rPr>
                  <a:t> </a:t>
                </a:r>
              </a:p>
            </p:txBody>
          </p:sp>
        </mc:Fallback>
      </mc:AlternateContent>
      <p:pic>
        <p:nvPicPr>
          <p:cNvPr id="14" name="图片 13"/>
          <p:cNvPicPr>
            <a:picLocks noChangeAspect="1"/>
          </p:cNvPicPr>
          <p:nvPr/>
        </p:nvPicPr>
        <p:blipFill>
          <a:blip r:embed="rId10"/>
          <a:stretch>
            <a:fillRect/>
          </a:stretch>
        </p:blipFill>
        <p:spPr>
          <a:xfrm>
            <a:off x="7741584" y="5738413"/>
            <a:ext cx="3399428" cy="1011537"/>
          </a:xfrm>
          <a:prstGeom prst="rect">
            <a:avLst/>
          </a:prstGeom>
        </p:spPr>
      </p:pic>
    </p:spTree>
    <p:extLst>
      <p:ext uri="{BB962C8B-B14F-4D97-AF65-F5344CB8AC3E}">
        <p14:creationId xmlns:p14="http://schemas.microsoft.com/office/powerpoint/2010/main" val="3830001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Model</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矩形 8"/>
          <p:cNvSpPr/>
          <p:nvPr/>
        </p:nvSpPr>
        <p:spPr>
          <a:xfrm>
            <a:off x="573218" y="1223207"/>
            <a:ext cx="2807179" cy="400110"/>
          </a:xfrm>
          <a:prstGeom prst="rect">
            <a:avLst/>
          </a:prstGeom>
        </p:spPr>
        <p:txBody>
          <a:bodyPr wrap="none">
            <a:spAutoFit/>
          </a:bodyPr>
          <a:lstStyle/>
          <a:p>
            <a:r>
              <a:rPr lang="en-US" altLang="zh-CN" sz="2000" b="1" dirty="0" smtClean="0"/>
              <a:t>Phrase Segmentation</a:t>
            </a:r>
            <a:endParaRPr lang="zh-CN" altLang="en-US" sz="2000" b="1" dirty="0"/>
          </a:p>
        </p:txBody>
      </p:sp>
      <mc:AlternateContent xmlns:mc="http://schemas.openxmlformats.org/markup-compatibility/2006" xmlns:a14="http://schemas.microsoft.com/office/drawing/2010/main">
        <mc:Choice Requires="a14">
          <p:sp>
            <p:nvSpPr>
              <p:cNvPr id="2" name="矩形 1"/>
              <p:cNvSpPr/>
              <p:nvPr/>
            </p:nvSpPr>
            <p:spPr>
              <a:xfrm>
                <a:off x="573218" y="1865042"/>
                <a:ext cx="10021895" cy="369332"/>
              </a:xfrm>
              <a:prstGeom prst="rect">
                <a:avLst/>
              </a:prstGeom>
            </p:spPr>
            <p:txBody>
              <a:bodyPr wrap="square">
                <a:spAutoFit/>
              </a:bodyPr>
              <a:lstStyle/>
              <a:p>
                <a:r>
                  <a:rPr lang="zh-CN" altLang="en-US" dirty="0" smtClean="0"/>
                  <a:t>Then we can infer the probability of whether a word </a:t>
                </a:r>
                <a:r>
                  <a:rPr lang="zh-CN" altLang="en-US" dirty="0"/>
                  <a:t>belongs to the induced phrase of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smtClean="0"/>
                  <a:t> with</a:t>
                </a:r>
                <a:r>
                  <a:rPr lang="en-US" altLang="zh-CN" dirty="0" smtClean="0"/>
                  <a:t>:</a:t>
                </a:r>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573218" y="1865042"/>
                <a:ext cx="10021895" cy="369332"/>
              </a:xfrm>
              <a:prstGeom prst="rect">
                <a:avLst/>
              </a:prstGeom>
              <a:blipFill>
                <a:blip r:embed="rId3"/>
                <a:stretch>
                  <a:fillRect l="-487" t="-9836" b="-24590"/>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4301922" y="2267289"/>
            <a:ext cx="2168452" cy="780280"/>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871329" y="3352289"/>
                <a:ext cx="9932505" cy="392993"/>
              </a:xfrm>
              <a:prstGeom prst="rect">
                <a:avLst/>
              </a:prstGeom>
            </p:spPr>
            <p:txBody>
              <a:bodyPr wrap="square">
                <a:spAutoFit/>
              </a:bodyPr>
              <a:lstStyle/>
              <a:p>
                <a:r>
                  <a:rPr lang="zh-CN" altLang="en-US" dirty="0" smtClean="0"/>
                  <a:t>where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𝑖𝑛𝑑</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smtClean="0"/>
                  <a:t> stands </a:t>
                </a:r>
                <a:r>
                  <a:rPr lang="zh-CN" altLang="en-US" dirty="0"/>
                  <a:t>for the probability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smtClean="0"/>
                  <a:t> </a:t>
                </a:r>
                <a:r>
                  <a:rPr lang="zh-CN" altLang="en-US" dirty="0"/>
                  <a:t>belongs to the induced phrase, and</a:t>
                </a:r>
              </a:p>
            </p:txBody>
          </p:sp>
        </mc:Choice>
        <mc:Fallback xmlns="">
          <p:sp>
            <p:nvSpPr>
              <p:cNvPr id="4" name="矩形 3"/>
              <p:cNvSpPr>
                <a:spLocks noRot="1" noChangeAspect="1" noMove="1" noResize="1" noEditPoints="1" noAdjustHandles="1" noChangeArrowheads="1" noChangeShapeType="1" noTextEdit="1"/>
              </p:cNvSpPr>
              <p:nvPr/>
            </p:nvSpPr>
            <p:spPr>
              <a:xfrm>
                <a:off x="871329" y="3352289"/>
                <a:ext cx="9932505" cy="392993"/>
              </a:xfrm>
              <a:prstGeom prst="rect">
                <a:avLst/>
              </a:prstGeom>
              <a:blipFill>
                <a:blip r:embed="rId5"/>
                <a:stretch>
                  <a:fillRect l="-552" t="-6250" b="-21875"/>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3391238" y="3987007"/>
            <a:ext cx="5409524" cy="876190"/>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6848062" y="2412424"/>
                <a:ext cx="4866858" cy="646331"/>
              </a:xfrm>
              <a:prstGeom prst="rect">
                <a:avLst/>
              </a:prstGeom>
            </p:spPr>
            <p:txBody>
              <a:bodyPr wrap="square">
                <a:spAutoFit/>
              </a:bodyPr>
              <a:lstStyle/>
              <a:p>
                <a:r>
                  <a:rPr lang="zh-CN" altLang="en-US" dirty="0" smtClean="0">
                    <a:solidFill>
                      <a:schemeClr val="accent1"/>
                    </a:solidFill>
                  </a:rPr>
                  <a:t>assumes that words are independently likely to be included in the induced phrase of </a:t>
                </a:r>
                <a14:m>
                  <m:oMath xmlns:m="http://schemas.openxmlformats.org/officeDocument/2006/math">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𝑥</m:t>
                        </m:r>
                      </m:e>
                      <m:sub>
                        <m:r>
                          <a:rPr lang="en-US" altLang="zh-CN" i="1">
                            <a:solidFill>
                              <a:schemeClr val="accent1"/>
                            </a:solidFill>
                            <a:latin typeface="Cambria Math" panose="02040503050406030204" pitchFamily="18" charset="0"/>
                          </a:rPr>
                          <m:t>𝑖</m:t>
                        </m:r>
                      </m:sub>
                    </m:sSub>
                  </m:oMath>
                </a14:m>
                <a:endParaRPr lang="zh-CN" altLang="en-US" dirty="0">
                  <a:solidFill>
                    <a:schemeClr val="accent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6848062" y="2412424"/>
                <a:ext cx="4866858" cy="646331"/>
              </a:xfrm>
              <a:prstGeom prst="rect">
                <a:avLst/>
              </a:prstGeom>
              <a:blipFill>
                <a:blip r:embed="rId7"/>
                <a:stretch>
                  <a:fillRect l="-1001"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682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Model</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矩形 8"/>
          <p:cNvSpPr/>
          <p:nvPr/>
        </p:nvSpPr>
        <p:spPr>
          <a:xfrm>
            <a:off x="518829" y="1175645"/>
            <a:ext cx="4277261" cy="400110"/>
          </a:xfrm>
          <a:prstGeom prst="rect">
            <a:avLst/>
          </a:prstGeom>
        </p:spPr>
        <p:txBody>
          <a:bodyPr wrap="none">
            <a:spAutoFit/>
          </a:bodyPr>
          <a:lstStyle/>
          <a:p>
            <a:r>
              <a:rPr lang="en-US" altLang="zh-CN" sz="2000" b="1" dirty="0" smtClean="0"/>
              <a:t>Phrase Embedding with Attention</a:t>
            </a:r>
            <a:endParaRPr lang="zh-CN" altLang="en-US" sz="2000" b="1" dirty="0"/>
          </a:p>
        </p:txBody>
      </p:sp>
      <p:sp>
        <p:nvSpPr>
          <p:cNvPr id="2" name="矩形 1"/>
          <p:cNvSpPr/>
          <p:nvPr/>
        </p:nvSpPr>
        <p:spPr>
          <a:xfrm>
            <a:off x="518829" y="1699397"/>
            <a:ext cx="11085443" cy="369332"/>
          </a:xfrm>
          <a:prstGeom prst="rect">
            <a:avLst/>
          </a:prstGeom>
        </p:spPr>
        <p:txBody>
          <a:bodyPr wrap="square">
            <a:spAutoFit/>
          </a:bodyPr>
          <a:lstStyle/>
          <a:p>
            <a:r>
              <a:rPr lang="zh-CN" altLang="en-US" dirty="0"/>
              <a:t>Given induced phrases, we can calculate their </a:t>
            </a:r>
            <a:r>
              <a:rPr lang="zh-CN" altLang="en-US" dirty="0" smtClean="0"/>
              <a:t>embeddings </a:t>
            </a:r>
            <a:r>
              <a:rPr lang="zh-CN" altLang="en-US" dirty="0"/>
              <a:t>based on syntactic heights. </a:t>
            </a:r>
          </a:p>
        </p:txBody>
      </p:sp>
      <mc:AlternateContent xmlns:mc="http://schemas.openxmlformats.org/markup-compatibility/2006" xmlns:a14="http://schemas.microsoft.com/office/drawing/2010/main">
        <mc:Choice Requires="a14">
          <p:sp>
            <p:nvSpPr>
              <p:cNvPr id="3" name="矩形 2"/>
              <p:cNvSpPr/>
              <p:nvPr/>
            </p:nvSpPr>
            <p:spPr>
              <a:xfrm>
                <a:off x="518829" y="2184046"/>
                <a:ext cx="11781120" cy="369332"/>
              </a:xfrm>
              <a:prstGeom prst="rect">
                <a:avLst/>
              </a:prstGeom>
            </p:spPr>
            <p:txBody>
              <a:bodyPr wrap="square">
                <a:spAutoFit/>
              </a:bodyPr>
              <a:lstStyle/>
              <a:p>
                <a:r>
                  <a:rPr lang="zh-CN" altLang="en-US" dirty="0" smtClean="0"/>
                  <a:t>To calculate the embedding of phrase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d>
                  </m:oMath>
                </a14:m>
                <a:r>
                  <a:rPr lang="zh-CN" altLang="en-US" dirty="0" smtClean="0"/>
                  <a:t> we </a:t>
                </a:r>
                <a:r>
                  <a:rPr lang="zh-CN" altLang="en-US" dirty="0"/>
                  <a:t>calculate an attention distribution over the </a:t>
                </a:r>
                <a:r>
                  <a:rPr lang="zh-CN" altLang="en-US" dirty="0" smtClean="0"/>
                  <a:t>phrase</a:t>
                </a:r>
                <a:r>
                  <a:rPr lang="en-US" altLang="zh-CN" dirty="0" smtClean="0"/>
                  <a:t>:</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18829" y="2184046"/>
                <a:ext cx="11781120" cy="369332"/>
              </a:xfrm>
              <a:prstGeom prst="rect">
                <a:avLst/>
              </a:prstGeom>
              <a:blipFill>
                <a:blip r:embed="rId3"/>
                <a:stretch>
                  <a:fillRect l="-414" t="-8197" b="-24590"/>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372191" y="2677020"/>
            <a:ext cx="2605080" cy="762814"/>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573219" y="3467515"/>
                <a:ext cx="11403494" cy="646331"/>
              </a:xfrm>
              <a:prstGeom prst="rect">
                <a:avLst/>
              </a:prstGeom>
            </p:spPr>
            <p:txBody>
              <a:bodyPr wrap="square">
                <a:spAutoFit/>
              </a:bodyPr>
              <a:lstStyle/>
              <a:p>
                <a:r>
                  <a:rPr lang="zh-CN" altLang="en-US" dirty="0" smtClean="0"/>
                  <a:t>where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 </m:t>
                    </m:r>
                  </m:oMath>
                </a14:m>
                <a:r>
                  <a:rPr lang="zh-CN" altLang="en-US" dirty="0" smtClean="0"/>
                  <a:t>stands </a:t>
                </a:r>
                <a:r>
                  <a:rPr lang="zh-CN" altLang="en-US" dirty="0"/>
                  <a:t>for the syntactic height for word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 </m:t>
                    </m:r>
                  </m:oMath>
                </a14:m>
                <a:r>
                  <a:rPr lang="zh-CN" altLang="en-US" dirty="0" smtClean="0"/>
                  <a:t>and </a:t>
                </a:r>
                <a14:m>
                  <m:oMath xmlns:m="http://schemas.openxmlformats.org/officeDocument/2006/math">
                    <m:r>
                      <a:rPr lang="en-US" altLang="zh-CN" b="0" i="1" smtClean="0">
                        <a:latin typeface="Cambria Math" panose="02040503050406030204" pitchFamily="18" charset="0"/>
                      </a:rPr>
                      <m:t>𝑐</m:t>
                    </m:r>
                  </m:oMath>
                </a14:m>
                <a:r>
                  <a:rPr lang="zh-CN" altLang="en-US" dirty="0" smtClean="0"/>
                  <a:t> </a:t>
                </a:r>
                <a:r>
                  <a:rPr lang="zh-CN" altLang="en-US" dirty="0"/>
                  <a:t>is a constant real number for smoothing the attention distribution.</a:t>
                </a:r>
              </a:p>
            </p:txBody>
          </p:sp>
        </mc:Choice>
        <mc:Fallback xmlns="">
          <p:sp>
            <p:nvSpPr>
              <p:cNvPr id="6" name="矩形 5"/>
              <p:cNvSpPr>
                <a:spLocks noRot="1" noChangeAspect="1" noMove="1" noResize="1" noEditPoints="1" noAdjustHandles="1" noChangeArrowheads="1" noChangeShapeType="1" noTextEdit="1"/>
              </p:cNvSpPr>
              <p:nvPr/>
            </p:nvSpPr>
            <p:spPr>
              <a:xfrm>
                <a:off x="573219" y="3467515"/>
                <a:ext cx="11403494" cy="646331"/>
              </a:xfrm>
              <a:prstGeom prst="rect">
                <a:avLst/>
              </a:prstGeom>
              <a:blipFill>
                <a:blip r:embed="rId5"/>
                <a:stretch>
                  <a:fillRect l="-428" t="-5660" b="-14151"/>
                </a:stretch>
              </a:blipFill>
            </p:spPr>
            <p:txBody>
              <a:bodyPr/>
              <a:lstStyle/>
              <a:p>
                <a:r>
                  <a:rPr lang="zh-CN" altLang="en-US">
                    <a:noFill/>
                  </a:rPr>
                  <a:t> </a:t>
                </a:r>
              </a:p>
            </p:txBody>
          </p:sp>
        </mc:Fallback>
      </mc:AlternateContent>
      <p:pic>
        <p:nvPicPr>
          <p:cNvPr id="8" name="图片 7"/>
          <p:cNvPicPr>
            <a:picLocks noChangeAspect="1"/>
          </p:cNvPicPr>
          <p:nvPr/>
        </p:nvPicPr>
        <p:blipFill>
          <a:blip r:embed="rId6"/>
          <a:stretch>
            <a:fillRect/>
          </a:stretch>
        </p:blipFill>
        <p:spPr>
          <a:xfrm>
            <a:off x="4796090" y="4711978"/>
            <a:ext cx="2350145" cy="677927"/>
          </a:xfrm>
          <a:prstGeom prst="rect">
            <a:avLst/>
          </a:prstGeom>
        </p:spPr>
      </p:pic>
      <p:sp>
        <p:nvSpPr>
          <p:cNvPr id="10" name="矩形 9"/>
          <p:cNvSpPr/>
          <p:nvPr/>
        </p:nvSpPr>
        <p:spPr>
          <a:xfrm>
            <a:off x="573219" y="4361131"/>
            <a:ext cx="11145079" cy="369332"/>
          </a:xfrm>
          <a:prstGeom prst="rect">
            <a:avLst/>
          </a:prstGeom>
        </p:spPr>
        <p:txBody>
          <a:bodyPr wrap="square">
            <a:spAutoFit/>
          </a:bodyPr>
          <a:lstStyle/>
          <a:p>
            <a:r>
              <a:rPr lang="zh-CN" altLang="en-US" dirty="0"/>
              <a:t>Then we generate the phrase embedding with a linear transformation</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659027" y="5389905"/>
                <a:ext cx="3996863" cy="369332"/>
              </a:xfrm>
              <a:prstGeom prst="rect">
                <a:avLst/>
              </a:prstGeom>
            </p:spPr>
            <p:txBody>
              <a:bodyPr wrap="none">
                <a:spAutoFit/>
              </a:bodyPr>
              <a:lstStyle/>
              <a:p>
                <a:r>
                  <a:rPr lang="zh-CN" altLang="en-US" dirty="0" smtClean="0"/>
                  <a:t>where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smtClean="0"/>
                  <a:t>is </a:t>
                </a:r>
                <a:r>
                  <a:rPr lang="zh-CN" altLang="en-US" dirty="0"/>
                  <a:t>the word embedding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659027" y="5389905"/>
                <a:ext cx="3996863" cy="369332"/>
              </a:xfrm>
              <a:prstGeom prst="rect">
                <a:avLst/>
              </a:prstGeom>
              <a:blipFill>
                <a:blip r:embed="rId7"/>
                <a:stretch>
                  <a:fillRect l="-1220"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8463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Model</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矩形 8"/>
          <p:cNvSpPr/>
          <p:nvPr/>
        </p:nvSpPr>
        <p:spPr>
          <a:xfrm>
            <a:off x="469133" y="1189956"/>
            <a:ext cx="3613682" cy="400110"/>
          </a:xfrm>
          <a:prstGeom prst="rect">
            <a:avLst/>
          </a:prstGeom>
        </p:spPr>
        <p:txBody>
          <a:bodyPr wrap="none">
            <a:spAutoFit/>
          </a:bodyPr>
          <a:lstStyle/>
          <a:p>
            <a:r>
              <a:rPr lang="en-US" altLang="zh-CN" sz="2000" b="1" dirty="0" smtClean="0"/>
              <a:t>Phrase and Word Prediction</a:t>
            </a:r>
            <a:endParaRPr lang="zh-CN" altLang="en-US" sz="2000" b="1" dirty="0"/>
          </a:p>
        </p:txBody>
      </p:sp>
      <p:sp>
        <p:nvSpPr>
          <p:cNvPr id="2" name="矩形 1"/>
          <p:cNvSpPr/>
          <p:nvPr/>
        </p:nvSpPr>
        <p:spPr>
          <a:xfrm>
            <a:off x="452505" y="1719671"/>
            <a:ext cx="11618781" cy="646331"/>
          </a:xfrm>
          <a:prstGeom prst="rect">
            <a:avLst/>
          </a:prstGeom>
        </p:spPr>
        <p:txBody>
          <a:bodyPr wrap="square">
            <a:spAutoFit/>
          </a:bodyPr>
          <a:lstStyle/>
          <a:p>
            <a:r>
              <a:rPr lang="zh-CN" altLang="en-US" dirty="0"/>
              <a:t>The state-of-the-art neural language </a:t>
            </a:r>
            <a:r>
              <a:rPr lang="zh-CN" altLang="en-US" dirty="0" smtClean="0"/>
              <a:t>models contain </a:t>
            </a:r>
            <a:r>
              <a:rPr lang="zh-CN" altLang="en-US" dirty="0"/>
              <a:t>multiple layers. The outputs of different hidden layers capture different level of semantics of the </a:t>
            </a:r>
            <a:r>
              <a:rPr lang="zh-CN" altLang="en-US" dirty="0" smtClean="0"/>
              <a:t>context</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469133" y="2557162"/>
                <a:ext cx="11304042" cy="369332"/>
              </a:xfrm>
              <a:prstGeom prst="rect">
                <a:avLst/>
              </a:prstGeom>
            </p:spPr>
            <p:txBody>
              <a:bodyPr wrap="square">
                <a:spAutoFit/>
              </a:bodyPr>
              <a:lstStyle/>
              <a:p>
                <a:r>
                  <a:rPr lang="en-US" altLang="zh-CN" dirty="0" smtClean="0"/>
                  <a:t>W</a:t>
                </a:r>
                <a:r>
                  <a:rPr lang="zh-CN" altLang="en-US" dirty="0" smtClean="0"/>
                  <a:t>e force one of the hidden layers to align its output with the embeddings </a:t>
                </a:r>
                <a:r>
                  <a:rPr lang="zh-CN" altLang="en-US" dirty="0"/>
                  <a:t>of induced </a:t>
                </a:r>
                <a:r>
                  <a:rPr lang="zh-CN" altLang="en-US" dirty="0" smtClean="0"/>
                  <a:t>phrases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smtClean="0"/>
                  <a:t>.</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69133" y="2557162"/>
                <a:ext cx="11304042" cy="369332"/>
              </a:xfrm>
              <a:prstGeom prst="rect">
                <a:avLst/>
              </a:prstGeom>
              <a:blipFill>
                <a:blip r:embed="rId3"/>
                <a:stretch>
                  <a:fillRect l="-485"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99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45908" y="1248630"/>
            <a:ext cx="11440441" cy="400110"/>
          </a:xfrm>
          <a:prstGeom prst="rect">
            <a:avLst/>
          </a:prstGeom>
        </p:spPr>
        <p:txBody>
          <a:bodyPr wrap="square">
            <a:spAutoFit/>
          </a:bodyPr>
          <a:lstStyle/>
          <a:p>
            <a:r>
              <a:rPr lang="zh-CN" altLang="en-US" sz="2000" b="1" dirty="0"/>
              <a:t>Neural language models </a:t>
            </a:r>
            <a:r>
              <a:rPr lang="zh-CN" altLang="en-US" sz="2000" dirty="0"/>
              <a:t>are typically trained by predicting the next word given a past </a:t>
            </a:r>
            <a:r>
              <a:rPr lang="zh-CN" altLang="en-US" sz="2000" dirty="0" smtClean="0"/>
              <a:t>context</a:t>
            </a:r>
            <a:r>
              <a:rPr lang="en-US" altLang="zh-CN" sz="2000" dirty="0" smtClean="0"/>
              <a:t>.</a:t>
            </a:r>
          </a:p>
        </p:txBody>
      </p:sp>
      <p:sp>
        <p:nvSpPr>
          <p:cNvPr id="3" name="矩形 2"/>
          <p:cNvSpPr/>
          <p:nvPr/>
        </p:nvSpPr>
        <p:spPr>
          <a:xfrm>
            <a:off x="573219" y="2149633"/>
            <a:ext cx="11259091" cy="707886"/>
          </a:xfrm>
          <a:prstGeom prst="rect">
            <a:avLst/>
          </a:prstGeom>
        </p:spPr>
        <p:txBody>
          <a:bodyPr wrap="square">
            <a:spAutoFit/>
          </a:bodyPr>
          <a:lstStyle/>
          <a:p>
            <a:r>
              <a:rPr lang="en-US" altLang="zh-CN" sz="2000" dirty="0"/>
              <a:t>However, natural sentences are not constructed as simple linear word sequences, as they usually contain complex syntactic information.</a:t>
            </a:r>
            <a:r>
              <a:rPr lang="zh-CN" altLang="en-US" sz="2000" dirty="0"/>
              <a:t> </a:t>
            </a:r>
            <a:endParaRPr lang="en-US" altLang="zh-CN" sz="2000" dirty="0"/>
          </a:p>
        </p:txBody>
      </p:sp>
      <p:sp>
        <p:nvSpPr>
          <p:cNvPr id="4" name="矩形 3"/>
          <p:cNvSpPr/>
          <p:nvPr/>
        </p:nvSpPr>
        <p:spPr>
          <a:xfrm>
            <a:off x="573219" y="2857519"/>
            <a:ext cx="11607326"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solidFill>
                  <a:schemeClr val="tx1">
                    <a:lumMod val="65000"/>
                    <a:lumOff val="35000"/>
                  </a:schemeClr>
                </a:solidFill>
              </a:rPr>
              <a:t>A </a:t>
            </a:r>
            <a:r>
              <a:rPr lang="zh-CN" altLang="en-US" dirty="0" smtClean="0">
                <a:solidFill>
                  <a:schemeClr val="tx1">
                    <a:lumMod val="65000"/>
                    <a:lumOff val="35000"/>
                  </a:schemeClr>
                </a:solidFill>
              </a:rPr>
              <a:t>subsequence </a:t>
            </a:r>
            <a:r>
              <a:rPr lang="zh-CN" altLang="en-US" dirty="0">
                <a:solidFill>
                  <a:schemeClr val="tx1">
                    <a:lumMod val="65000"/>
                    <a:lumOff val="35000"/>
                  </a:schemeClr>
                </a:solidFill>
              </a:rPr>
              <a:t>of words can constitute a phrase, and two non-neighboring words </a:t>
            </a:r>
            <a:r>
              <a:rPr lang="zh-CN" altLang="en-US" dirty="0" smtClean="0">
                <a:solidFill>
                  <a:schemeClr val="tx1">
                    <a:lumMod val="65000"/>
                    <a:lumOff val="35000"/>
                  </a:schemeClr>
                </a:solidFill>
              </a:rPr>
              <a:t>can</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depend </a:t>
            </a:r>
            <a:r>
              <a:rPr lang="zh-CN" altLang="en-US" dirty="0">
                <a:solidFill>
                  <a:schemeClr val="tx1">
                    <a:lumMod val="65000"/>
                    <a:lumOff val="35000"/>
                  </a:schemeClr>
                </a:solidFill>
              </a:rPr>
              <a:t>on each other.</a:t>
            </a:r>
          </a:p>
        </p:txBody>
      </p:sp>
      <p:sp>
        <p:nvSpPr>
          <p:cNvPr id="6" name="矩形 5"/>
          <p:cNvSpPr/>
          <p:nvPr/>
        </p:nvSpPr>
        <p:spPr>
          <a:xfrm>
            <a:off x="573219" y="3857714"/>
            <a:ext cx="11362911" cy="707886"/>
          </a:xfrm>
          <a:prstGeom prst="rect">
            <a:avLst/>
          </a:prstGeom>
        </p:spPr>
        <p:txBody>
          <a:bodyPr wrap="square">
            <a:spAutoFit/>
          </a:bodyPr>
          <a:lstStyle/>
          <a:p>
            <a:r>
              <a:rPr lang="zh-CN" altLang="en-US" sz="2000" dirty="0"/>
              <a:t>Most recent work on neural language </a:t>
            </a:r>
            <a:r>
              <a:rPr lang="zh-CN" altLang="en-US" sz="2000" dirty="0" smtClean="0"/>
              <a:t>modeling learns </a:t>
            </a:r>
            <a:r>
              <a:rPr lang="zh-CN" altLang="en-US" sz="2000" dirty="0"/>
              <a:t>a model by encoding contexts and </a:t>
            </a:r>
            <a:r>
              <a:rPr lang="zh-CN" altLang="en-US" sz="2000" dirty="0" smtClean="0"/>
              <a:t>matching </a:t>
            </a:r>
            <a:r>
              <a:rPr lang="zh-CN" altLang="en-US" sz="2000" dirty="0"/>
              <a:t>the context embeddings to the embedding </a:t>
            </a:r>
            <a:r>
              <a:rPr lang="zh-CN" altLang="en-US" sz="2000" dirty="0" smtClean="0"/>
              <a:t>of </a:t>
            </a:r>
            <a:r>
              <a:rPr lang="en-US" altLang="zh-CN" sz="2000" dirty="0" smtClean="0"/>
              <a:t>the next word.</a:t>
            </a:r>
            <a:endParaRPr lang="zh-CN" altLang="en-US" sz="2000" dirty="0"/>
          </a:p>
        </p:txBody>
      </p:sp>
    </p:spTree>
    <p:extLst>
      <p:ext uri="{BB962C8B-B14F-4D97-AF65-F5344CB8AC3E}">
        <p14:creationId xmlns:p14="http://schemas.microsoft.com/office/powerpoint/2010/main" val="103040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Model</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矩形 8"/>
          <p:cNvSpPr/>
          <p:nvPr/>
        </p:nvSpPr>
        <p:spPr>
          <a:xfrm>
            <a:off x="469133" y="1189956"/>
            <a:ext cx="3613682" cy="400110"/>
          </a:xfrm>
          <a:prstGeom prst="rect">
            <a:avLst/>
          </a:prstGeom>
        </p:spPr>
        <p:txBody>
          <a:bodyPr wrap="none">
            <a:spAutoFit/>
          </a:bodyPr>
          <a:lstStyle/>
          <a:p>
            <a:r>
              <a:rPr lang="en-US" altLang="zh-CN" sz="2000" b="1" dirty="0" smtClean="0"/>
              <a:t>Phrase and Word Prediction</a:t>
            </a:r>
            <a:endParaRPr lang="zh-CN" altLang="en-US" sz="2000" b="1" dirty="0"/>
          </a:p>
        </p:txBody>
      </p:sp>
      <p:sp>
        <p:nvSpPr>
          <p:cNvPr id="6" name="矩形 5"/>
          <p:cNvSpPr/>
          <p:nvPr/>
        </p:nvSpPr>
        <p:spPr>
          <a:xfrm>
            <a:off x="469133" y="1719354"/>
            <a:ext cx="11430000" cy="646331"/>
          </a:xfrm>
          <a:prstGeom prst="rect">
            <a:avLst/>
          </a:prstGeom>
        </p:spPr>
        <p:txBody>
          <a:bodyPr wrap="square">
            <a:spAutoFit/>
          </a:bodyPr>
          <a:lstStyle/>
          <a:p>
            <a:r>
              <a:rPr lang="zh-CN" altLang="en-US" dirty="0"/>
              <a:t>We use an extra objective function and the </a:t>
            </a:r>
            <a:r>
              <a:rPr lang="zh-CN" altLang="en-US" dirty="0" smtClean="0"/>
              <a:t>negative </a:t>
            </a:r>
            <a:r>
              <a:rPr lang="zh-CN" altLang="en-US" dirty="0"/>
              <a:t>sampling strategy to align context </a:t>
            </a:r>
            <a:r>
              <a:rPr lang="zh-CN" altLang="en-US" dirty="0" smtClean="0"/>
              <a:t>representations </a:t>
            </a:r>
            <a:r>
              <a:rPr lang="zh-CN" altLang="en-US" dirty="0"/>
              <a:t>and the embeddings of induced phrases.</a:t>
            </a:r>
          </a:p>
        </p:txBody>
      </p:sp>
      <mc:AlternateContent xmlns:mc="http://schemas.openxmlformats.org/markup-compatibility/2006" xmlns:a14="http://schemas.microsoft.com/office/drawing/2010/main">
        <mc:Choice Requires="a14">
          <p:sp>
            <p:nvSpPr>
              <p:cNvPr id="8" name="矩形 7"/>
              <p:cNvSpPr/>
              <p:nvPr/>
            </p:nvSpPr>
            <p:spPr>
              <a:xfrm>
                <a:off x="469133" y="2599682"/>
                <a:ext cx="11596972" cy="957891"/>
              </a:xfrm>
              <a:prstGeom prst="rect">
                <a:avLst/>
              </a:prstGeom>
            </p:spPr>
            <p:txBody>
              <a:bodyPr wrap="square">
                <a:spAutoFit/>
              </a:bodyPr>
              <a:lstStyle/>
              <a:p>
                <a:r>
                  <a:rPr lang="zh-CN" altLang="en-US" dirty="0" smtClean="0"/>
                  <a:t>Given the context embedding</a:t>
                </a:r>
                <a14:m>
                  <m:oMath xmlns:m="http://schemas.openxmlformats.org/officeDocument/2006/math">
                    <m:r>
                      <a:rPr lang="en-US" altLang="zh-CN" b="0" i="0"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smtClean="0"/>
                  <a:t>, </a:t>
                </a:r>
                <a:r>
                  <a:rPr lang="zh-CN" altLang="en-US" dirty="0"/>
                  <a:t>the induced phrase embedding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𝑖</m:t>
                        </m:r>
                      </m:sub>
                    </m:sSub>
                  </m:oMath>
                </a14:m>
                <a:r>
                  <a:rPr lang="zh-CN" altLang="en-US" dirty="0" smtClean="0"/>
                  <a:t>, </a:t>
                </a:r>
                <a:r>
                  <a:rPr lang="zh-CN" altLang="en-US" dirty="0"/>
                  <a:t>and random sampled </a:t>
                </a:r>
                <a:r>
                  <a:rPr lang="zh-CN" altLang="en-US" dirty="0" smtClean="0"/>
                  <a:t>negative </a:t>
                </a:r>
                <a:r>
                  <a:rPr lang="zh-CN" altLang="en-US" dirty="0"/>
                  <a:t>phrase embeddings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𝑛𝑒𝑔</m:t>
                        </m:r>
                      </m:sup>
                    </m:sSubSup>
                  </m:oMath>
                </a14:m>
                <a:r>
                  <a:rPr lang="zh-CN" altLang="en-US" dirty="0" smtClean="0"/>
                  <a:t>, we train the neural </a:t>
                </a:r>
                <a:r>
                  <a:rPr lang="zh-CN" altLang="en-US" dirty="0"/>
                  <a:t>network to maximize the likelihood of true </a:t>
                </a:r>
                <a:r>
                  <a:rPr lang="zh-CN" altLang="en-US" dirty="0" smtClean="0"/>
                  <a:t>induced </a:t>
                </a:r>
                <a:r>
                  <a:rPr lang="zh-CN" altLang="en-US" dirty="0"/>
                  <a:t>phrases and minimize the likelihood of </a:t>
                </a:r>
                <a:r>
                  <a:rPr lang="zh-CN" altLang="en-US" dirty="0" smtClean="0"/>
                  <a:t>negative </a:t>
                </a:r>
                <a:r>
                  <a:rPr lang="zh-CN" altLang="en-US" dirty="0"/>
                  <a:t>samples.</a:t>
                </a:r>
              </a:p>
            </p:txBody>
          </p:sp>
        </mc:Choice>
        <mc:Fallback xmlns="">
          <p:sp>
            <p:nvSpPr>
              <p:cNvPr id="8" name="矩形 7"/>
              <p:cNvSpPr>
                <a:spLocks noRot="1" noChangeAspect="1" noMove="1" noResize="1" noEditPoints="1" noAdjustHandles="1" noChangeArrowheads="1" noChangeShapeType="1" noTextEdit="1"/>
              </p:cNvSpPr>
              <p:nvPr/>
            </p:nvSpPr>
            <p:spPr>
              <a:xfrm>
                <a:off x="469133" y="2599682"/>
                <a:ext cx="11596972" cy="957891"/>
              </a:xfrm>
              <a:prstGeom prst="rect">
                <a:avLst/>
              </a:prstGeom>
              <a:blipFill>
                <a:blip r:embed="rId3"/>
                <a:stretch>
                  <a:fillRect l="-473" t="-3165" b="-8861"/>
                </a:stretch>
              </a:blipFill>
            </p:spPr>
            <p:txBody>
              <a:bodyPr/>
              <a:lstStyle/>
              <a:p>
                <a:r>
                  <a:rPr lang="zh-CN" altLang="en-US">
                    <a:noFill/>
                  </a:rPr>
                  <a:t> </a:t>
                </a:r>
              </a:p>
            </p:txBody>
          </p:sp>
        </mc:Fallback>
      </mc:AlternateContent>
      <p:sp>
        <p:nvSpPr>
          <p:cNvPr id="4" name="矩形 3"/>
          <p:cNvSpPr/>
          <p:nvPr/>
        </p:nvSpPr>
        <p:spPr>
          <a:xfrm>
            <a:off x="469133" y="3886383"/>
            <a:ext cx="3339376" cy="369332"/>
          </a:xfrm>
          <a:prstGeom prst="rect">
            <a:avLst/>
          </a:prstGeom>
        </p:spPr>
        <p:txBody>
          <a:bodyPr wrap="none">
            <a:spAutoFit/>
          </a:bodyPr>
          <a:lstStyle/>
          <a:p>
            <a:r>
              <a:rPr lang="en-US" altLang="zh-CN" dirty="0" smtClean="0"/>
              <a:t>O</a:t>
            </a:r>
            <a:r>
              <a:rPr lang="zh-CN" altLang="en-US" dirty="0" smtClean="0"/>
              <a:t>bjective </a:t>
            </a:r>
            <a:r>
              <a:rPr lang="zh-CN" altLang="en-US" dirty="0"/>
              <a:t>function for context </a:t>
            </a:r>
            <a:r>
              <a:rPr lang="zh-CN" altLang="en-US" dirty="0" smtClean="0"/>
              <a:t>i</a:t>
            </a:r>
            <a:r>
              <a:rPr lang="en-US" altLang="zh-CN" dirty="0" smtClean="0"/>
              <a:t>:</a:t>
            </a:r>
            <a:endParaRPr lang="zh-CN" altLang="en-US" dirty="0"/>
          </a:p>
        </p:txBody>
      </p:sp>
      <p:pic>
        <p:nvPicPr>
          <p:cNvPr id="5" name="图片 4"/>
          <p:cNvPicPr>
            <a:picLocks noChangeAspect="1"/>
          </p:cNvPicPr>
          <p:nvPr/>
        </p:nvPicPr>
        <p:blipFill>
          <a:blip r:embed="rId4"/>
          <a:stretch>
            <a:fillRect/>
          </a:stretch>
        </p:blipFill>
        <p:spPr>
          <a:xfrm>
            <a:off x="4009261" y="3777772"/>
            <a:ext cx="4235233" cy="739625"/>
          </a:xfrm>
          <a:prstGeom prst="rect">
            <a:avLst/>
          </a:prstGeom>
        </p:spPr>
      </p:pic>
      <p:sp>
        <p:nvSpPr>
          <p:cNvPr id="10" name="矩形 9"/>
          <p:cNvSpPr/>
          <p:nvPr/>
        </p:nvSpPr>
        <p:spPr>
          <a:xfrm>
            <a:off x="469133" y="4624801"/>
            <a:ext cx="10598364" cy="369332"/>
          </a:xfrm>
          <a:prstGeom prst="rect">
            <a:avLst/>
          </a:prstGeom>
        </p:spPr>
        <p:txBody>
          <a:bodyPr wrap="square">
            <a:spAutoFit/>
          </a:bodyPr>
          <a:lstStyle/>
          <a:p>
            <a:r>
              <a:rPr lang="en-US" altLang="zh-CN" dirty="0" smtClean="0"/>
              <a:t>This </a:t>
            </a:r>
            <a:r>
              <a:rPr lang="zh-CN" altLang="en-US" dirty="0" smtClean="0"/>
              <a:t>loss function </a:t>
            </a:r>
            <a:r>
              <a:rPr lang="zh-CN" altLang="en-US" dirty="0"/>
              <a:t>is used as a regularization term with a </a:t>
            </a:r>
            <a:r>
              <a:rPr lang="zh-CN" altLang="en-US" dirty="0" smtClean="0"/>
              <a:t>coefficient </a:t>
            </a:r>
            <a:r>
              <a:rPr lang="zh-CN" altLang="en-US" dirty="0"/>
              <a:t>γ</a:t>
            </a:r>
            <a:r>
              <a:rPr lang="zh-CN" altLang="en-US" dirty="0" smtClean="0"/>
              <a:t>:</a:t>
            </a:r>
            <a:endParaRPr lang="zh-CN" altLang="en-US" dirty="0"/>
          </a:p>
        </p:txBody>
      </p:sp>
      <p:pic>
        <p:nvPicPr>
          <p:cNvPr id="11" name="图片 10"/>
          <p:cNvPicPr>
            <a:picLocks noChangeAspect="1"/>
          </p:cNvPicPr>
          <p:nvPr/>
        </p:nvPicPr>
        <p:blipFill>
          <a:blip r:embed="rId5"/>
          <a:stretch>
            <a:fillRect/>
          </a:stretch>
        </p:blipFill>
        <p:spPr>
          <a:xfrm>
            <a:off x="7850322" y="4551937"/>
            <a:ext cx="2247619" cy="552381"/>
          </a:xfrm>
          <a:prstGeom prst="rect">
            <a:avLst/>
          </a:prstGeom>
        </p:spPr>
      </p:pic>
    </p:spTree>
    <p:extLst>
      <p:ext uri="{BB962C8B-B14F-4D97-AF65-F5344CB8AC3E}">
        <p14:creationId xmlns:p14="http://schemas.microsoft.com/office/powerpoint/2010/main" val="979006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 name="矩形 1"/>
          <p:cNvSpPr/>
          <p:nvPr/>
        </p:nvSpPr>
        <p:spPr>
          <a:xfrm>
            <a:off x="573218" y="1308149"/>
            <a:ext cx="9812985" cy="1569660"/>
          </a:xfrm>
          <a:prstGeom prst="rect">
            <a:avLst/>
          </a:prstGeom>
        </p:spPr>
        <p:txBody>
          <a:bodyPr wrap="square">
            <a:spAutoFit/>
          </a:bodyPr>
          <a:lstStyle/>
          <a:p>
            <a:r>
              <a:rPr lang="en-US" altLang="zh-CN" sz="2000" b="1" dirty="0" smtClean="0"/>
              <a:t>Tasks:</a:t>
            </a:r>
          </a:p>
          <a:p>
            <a:r>
              <a:rPr lang="zh-CN" altLang="en-US" dirty="0" smtClean="0"/>
              <a:t>word</a:t>
            </a:r>
            <a:r>
              <a:rPr lang="zh-CN" altLang="en-US" dirty="0"/>
              <a:t>-level </a:t>
            </a:r>
            <a:r>
              <a:rPr lang="zh-CN" altLang="en-US" dirty="0" smtClean="0"/>
              <a:t>language modeling </a:t>
            </a:r>
            <a:r>
              <a:rPr lang="zh-CN" altLang="en-US" dirty="0"/>
              <a:t>tasks </a:t>
            </a:r>
            <a:endParaRPr lang="en-US" altLang="zh-CN" dirty="0" smtClean="0"/>
          </a:p>
          <a:p>
            <a:endParaRPr lang="en-US" altLang="zh-CN" sz="2000" b="1" dirty="0"/>
          </a:p>
          <a:p>
            <a:r>
              <a:rPr lang="en-US" altLang="zh-CN" sz="2000" b="1" dirty="0" smtClean="0"/>
              <a:t>Datasets:</a:t>
            </a:r>
          </a:p>
          <a:p>
            <a:r>
              <a:rPr lang="zh-CN" altLang="en-US" dirty="0" smtClean="0"/>
              <a:t>Penn Treebank</a:t>
            </a:r>
            <a:r>
              <a:rPr lang="en-US" altLang="zh-CN" dirty="0" smtClean="0"/>
              <a:t>, </a:t>
            </a:r>
            <a:r>
              <a:rPr lang="zh-CN" altLang="en-US" dirty="0" smtClean="0"/>
              <a:t>Wikitext</a:t>
            </a:r>
            <a:r>
              <a:rPr lang="zh-CN" altLang="en-US" dirty="0"/>
              <a:t>-</a:t>
            </a:r>
            <a:r>
              <a:rPr lang="zh-CN" altLang="en-US" dirty="0" smtClean="0"/>
              <a:t>2, </a:t>
            </a:r>
            <a:r>
              <a:rPr lang="zh-CN" altLang="en-US" dirty="0"/>
              <a:t>and Wikitext-103 </a:t>
            </a:r>
            <a:r>
              <a:rPr lang="zh-CN" altLang="en-US" dirty="0" smtClean="0"/>
              <a:t>corpora</a:t>
            </a:r>
            <a:endParaRPr lang="zh-CN" altLang="en-US" dirty="0"/>
          </a:p>
        </p:txBody>
      </p:sp>
      <p:sp>
        <p:nvSpPr>
          <p:cNvPr id="3" name="矩形 2"/>
          <p:cNvSpPr/>
          <p:nvPr/>
        </p:nvSpPr>
        <p:spPr>
          <a:xfrm>
            <a:off x="573218" y="2952925"/>
            <a:ext cx="11688419" cy="1754326"/>
          </a:xfrm>
          <a:prstGeom prst="rect">
            <a:avLst/>
          </a:prstGeom>
        </p:spPr>
        <p:txBody>
          <a:bodyPr wrap="square">
            <a:spAutoFit/>
          </a:bodyPr>
          <a:lstStyle/>
          <a:p>
            <a:pPr marL="285750" indent="-285750">
              <a:buFont typeface="Arial" panose="020B0604020202020204" pitchFamily="34" charset="0"/>
              <a:buChar char="•"/>
            </a:pPr>
            <a:r>
              <a:rPr lang="zh-CN" altLang="en-US" dirty="0"/>
              <a:t>The PTB dataset has a vocabulary size of 10,</a:t>
            </a:r>
            <a:r>
              <a:rPr lang="zh-CN" altLang="en-US" dirty="0" smtClean="0"/>
              <a:t>000 unique </a:t>
            </a:r>
            <a:r>
              <a:rPr lang="zh-CN" altLang="en-US" dirty="0"/>
              <a:t>words. The entire corpus includes roughly 40,000 sentences in the training set, and more than 3,000 sentences in both valid and test </a:t>
            </a:r>
            <a:r>
              <a:rPr lang="zh-CN" altLang="en-US" dirty="0" smtClean="0"/>
              <a:t>set</a:t>
            </a:r>
            <a:r>
              <a:rPr lang="en-US" altLang="zh-CN" dirty="0" smtClean="0"/>
              <a:t>.</a:t>
            </a:r>
          </a:p>
          <a:p>
            <a:pPr marL="285750" indent="-285750">
              <a:buFont typeface="Arial" panose="020B0604020202020204" pitchFamily="34" charset="0"/>
              <a:buChar char="•"/>
            </a:pPr>
            <a:r>
              <a:rPr lang="en-US" altLang="zh-CN" dirty="0"/>
              <a:t>The WT2 data is about two times larger </a:t>
            </a:r>
            <a:r>
              <a:rPr lang="en-US" altLang="zh-CN" dirty="0" smtClean="0"/>
              <a:t>than PTB </a:t>
            </a:r>
            <a:r>
              <a:rPr lang="en-US" altLang="zh-CN" dirty="0"/>
              <a:t>dataset. The dataset consists of Wikipedia articles. The corpus includes 30,000 unique words in its vocabulary and is not cleaned as heavily as the PTB </a:t>
            </a:r>
            <a:r>
              <a:rPr lang="en-US" altLang="zh-CN" dirty="0" smtClean="0"/>
              <a:t>corpus.</a:t>
            </a:r>
          </a:p>
          <a:p>
            <a:pPr marL="285750" indent="-285750">
              <a:buFont typeface="Arial" panose="020B0604020202020204" pitchFamily="34" charset="0"/>
              <a:buChar char="•"/>
            </a:pPr>
            <a:r>
              <a:rPr lang="en-US" altLang="zh-CN" dirty="0"/>
              <a:t>The WT103 corpus contains a larger </a:t>
            </a:r>
            <a:r>
              <a:rPr lang="en-US" altLang="zh-CN" dirty="0" smtClean="0"/>
              <a:t>vocabulary and </a:t>
            </a:r>
            <a:r>
              <a:rPr lang="en-US" altLang="zh-CN" dirty="0"/>
              <a:t>more articles than WT2. It consists of 28k articles and more than 100M words in the training </a:t>
            </a:r>
            <a:r>
              <a:rPr lang="en-US" altLang="zh-CN" dirty="0" smtClean="0"/>
              <a:t>set.</a:t>
            </a:r>
          </a:p>
        </p:txBody>
      </p:sp>
      <p:sp>
        <p:nvSpPr>
          <p:cNvPr id="4" name="矩形 3"/>
          <p:cNvSpPr/>
          <p:nvPr/>
        </p:nvSpPr>
        <p:spPr>
          <a:xfrm>
            <a:off x="573216" y="5373254"/>
            <a:ext cx="9918321" cy="707886"/>
          </a:xfrm>
          <a:prstGeom prst="rect">
            <a:avLst/>
          </a:prstGeom>
        </p:spPr>
        <p:txBody>
          <a:bodyPr wrap="square">
            <a:spAutoFit/>
          </a:bodyPr>
          <a:lstStyle/>
          <a:p>
            <a:r>
              <a:rPr lang="zh-CN" altLang="en-US" sz="2000" dirty="0"/>
              <a:t>In each corpus, we apply our approach to publicly-available, state-of-the-art models. This demonstrates that our approach can improve </a:t>
            </a:r>
            <a:r>
              <a:rPr lang="zh-CN" altLang="en-US" sz="2000" dirty="0" smtClean="0"/>
              <a:t>different </a:t>
            </a:r>
            <a:r>
              <a:rPr lang="zh-CN" altLang="en-US" sz="2000" dirty="0"/>
              <a:t>existing architectures. </a:t>
            </a:r>
          </a:p>
        </p:txBody>
      </p:sp>
    </p:spTree>
    <p:extLst>
      <p:ext uri="{BB962C8B-B14F-4D97-AF65-F5344CB8AC3E}">
        <p14:creationId xmlns:p14="http://schemas.microsoft.com/office/powerpoint/2010/main" val="2031123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4" name="矩形 3"/>
          <p:cNvSpPr/>
          <p:nvPr/>
        </p:nvSpPr>
        <p:spPr>
          <a:xfrm>
            <a:off x="675861" y="1176995"/>
            <a:ext cx="2534477" cy="400110"/>
          </a:xfrm>
          <a:prstGeom prst="rect">
            <a:avLst/>
          </a:prstGeom>
        </p:spPr>
        <p:txBody>
          <a:bodyPr wrap="square">
            <a:spAutoFit/>
          </a:bodyPr>
          <a:lstStyle/>
          <a:p>
            <a:r>
              <a:rPr lang="zh-CN" altLang="en-US" sz="2000" b="1" dirty="0"/>
              <a:t>Penn </a:t>
            </a:r>
            <a:r>
              <a:rPr lang="zh-CN" altLang="en-US" sz="2000" b="1" dirty="0" smtClean="0"/>
              <a:t>Treebank</a:t>
            </a:r>
            <a:endParaRPr lang="zh-CN" altLang="en-US" sz="2000" b="1" dirty="0"/>
          </a:p>
        </p:txBody>
      </p:sp>
      <p:sp>
        <p:nvSpPr>
          <p:cNvPr id="5" name="矩形 4"/>
          <p:cNvSpPr/>
          <p:nvPr/>
        </p:nvSpPr>
        <p:spPr>
          <a:xfrm>
            <a:off x="771938" y="1788900"/>
            <a:ext cx="9892748" cy="369332"/>
          </a:xfrm>
          <a:prstGeom prst="rect">
            <a:avLst/>
          </a:prstGeom>
        </p:spPr>
        <p:txBody>
          <a:bodyPr wrap="square">
            <a:spAutoFit/>
          </a:bodyPr>
          <a:lstStyle/>
          <a:p>
            <a:r>
              <a:rPr lang="zh-CN" altLang="en-US" dirty="0" smtClean="0"/>
              <a:t>3</a:t>
            </a:r>
            <a:r>
              <a:rPr lang="zh-CN" altLang="en-US" dirty="0"/>
              <a:t>-layer AWD-LSTM language </a:t>
            </a:r>
            <a:r>
              <a:rPr lang="zh-CN" altLang="en-US" dirty="0" smtClean="0"/>
              <a:t>model</a:t>
            </a:r>
            <a:endParaRPr lang="zh-CN" altLang="en-US" dirty="0"/>
          </a:p>
        </p:txBody>
      </p:sp>
      <p:sp>
        <p:nvSpPr>
          <p:cNvPr id="6" name="矩形 5"/>
          <p:cNvSpPr/>
          <p:nvPr/>
        </p:nvSpPr>
        <p:spPr>
          <a:xfrm>
            <a:off x="771938" y="2370027"/>
            <a:ext cx="11420062" cy="3693319"/>
          </a:xfrm>
          <a:prstGeom prst="rect">
            <a:avLst/>
          </a:prstGeom>
        </p:spPr>
        <p:txBody>
          <a:bodyPr wrap="square">
            <a:spAutoFit/>
          </a:bodyPr>
          <a:lstStyle/>
          <a:p>
            <a:pPr marL="285750" indent="-285750">
              <a:buFont typeface="Arial" panose="020B0604020202020204" pitchFamily="34" charset="0"/>
              <a:buChar char="•"/>
            </a:pPr>
            <a:r>
              <a:rPr lang="en-US" altLang="zh-CN" dirty="0" smtClean="0"/>
              <a:t>Hidden size: 1150</a:t>
            </a:r>
          </a:p>
          <a:p>
            <a:pPr marL="285750" indent="-285750">
              <a:buFont typeface="Arial" panose="020B0604020202020204" pitchFamily="34" charset="0"/>
              <a:buChar char="•"/>
            </a:pPr>
            <a:r>
              <a:rPr lang="zh-CN" altLang="en-US" dirty="0" smtClean="0"/>
              <a:t>word embeddings </a:t>
            </a:r>
            <a:r>
              <a:rPr lang="en-US" altLang="zh-CN" dirty="0" smtClean="0"/>
              <a:t>size: 400</a:t>
            </a:r>
          </a:p>
          <a:p>
            <a:pPr marL="285750" indent="-285750">
              <a:buFont typeface="Arial" panose="020B0604020202020204" pitchFamily="34" charset="0"/>
              <a:buChar char="•"/>
            </a:pPr>
            <a:r>
              <a:rPr lang="en-US" altLang="zh-CN" dirty="0"/>
              <a:t>apply </a:t>
            </a:r>
            <a:r>
              <a:rPr lang="en-US" altLang="zh-CN" dirty="0" err="1"/>
              <a:t>variational</a:t>
            </a:r>
            <a:r>
              <a:rPr lang="en-US" altLang="zh-CN" dirty="0"/>
              <a:t> dropout for hidden states </a:t>
            </a:r>
            <a:r>
              <a:rPr lang="en-US" altLang="zh-CN" dirty="0" smtClean="0"/>
              <a:t>and </a:t>
            </a:r>
            <a:r>
              <a:rPr lang="en-US" altLang="zh-CN" dirty="0"/>
              <a:t>the dropout rate is </a:t>
            </a:r>
            <a:r>
              <a:rPr lang="en-US" altLang="zh-CN" dirty="0" smtClean="0"/>
              <a:t>0.25</a:t>
            </a:r>
          </a:p>
          <a:p>
            <a:pPr marL="285750" indent="-285750">
              <a:buFont typeface="Arial" panose="020B0604020202020204" pitchFamily="34" charset="0"/>
              <a:buChar char="•"/>
            </a:pPr>
            <a:r>
              <a:rPr lang="en-US" altLang="zh-CN" dirty="0"/>
              <a:t>weight </a:t>
            </a:r>
            <a:r>
              <a:rPr lang="en-US" altLang="zh-CN" dirty="0" smtClean="0"/>
              <a:t>dropout: 0.5</a:t>
            </a:r>
          </a:p>
          <a:p>
            <a:pPr marL="285750" indent="-285750">
              <a:buFont typeface="Arial" panose="020B0604020202020204" pitchFamily="34" charset="0"/>
              <a:buChar char="•"/>
            </a:pPr>
            <a:r>
              <a:rPr lang="en-US" altLang="zh-CN" dirty="0"/>
              <a:t>apply stochastic gradient descent (SGD) and </a:t>
            </a:r>
            <a:r>
              <a:rPr lang="en-US" altLang="zh-CN" dirty="0" smtClean="0"/>
              <a:t>averaged SGD</a:t>
            </a:r>
          </a:p>
          <a:p>
            <a:pPr marL="285750" indent="-285750">
              <a:buFont typeface="Arial" panose="020B0604020202020204" pitchFamily="34" charset="0"/>
              <a:buChar char="•"/>
            </a:pPr>
            <a:r>
              <a:rPr lang="en-US" altLang="zh-CN" dirty="0"/>
              <a:t>learning </a:t>
            </a:r>
            <a:r>
              <a:rPr lang="en-US" altLang="zh-CN" dirty="0" smtClean="0"/>
              <a:t>rate: </a:t>
            </a:r>
            <a:r>
              <a:rPr lang="en-US" altLang="zh-CN" dirty="0"/>
              <a:t>30 </a:t>
            </a:r>
            <a:endParaRPr lang="en-US" altLang="zh-CN" dirty="0" smtClean="0"/>
          </a:p>
          <a:p>
            <a:pPr marL="285750" indent="-285750">
              <a:buFont typeface="Arial" panose="020B0604020202020204" pitchFamily="34" charset="0"/>
              <a:buChar char="•"/>
            </a:pPr>
            <a:r>
              <a:rPr lang="en-US" altLang="zh-CN" dirty="0" smtClean="0"/>
              <a:t>clip </a:t>
            </a:r>
            <a:r>
              <a:rPr lang="en-US" altLang="zh-CN" dirty="0"/>
              <a:t>the gradients with a norm of </a:t>
            </a:r>
            <a:r>
              <a:rPr lang="en-US" altLang="zh-CN" dirty="0" smtClean="0"/>
              <a:t>0.25</a:t>
            </a:r>
          </a:p>
          <a:p>
            <a:pPr marL="285750" indent="-285750">
              <a:buFont typeface="Arial" panose="020B0604020202020204" pitchFamily="34" charset="0"/>
              <a:buChar char="•"/>
            </a:pPr>
            <a:r>
              <a:rPr lang="en-US" altLang="zh-CN" dirty="0"/>
              <a:t>randomly sample 1 negative sample for each </a:t>
            </a:r>
            <a:r>
              <a:rPr lang="en-US" altLang="zh-CN" dirty="0" smtClean="0"/>
              <a:t>context</a:t>
            </a:r>
          </a:p>
          <a:p>
            <a:pPr marL="285750" indent="-285750">
              <a:buFont typeface="Arial" panose="020B0604020202020204" pitchFamily="34" charset="0"/>
              <a:buChar char="•"/>
            </a:pPr>
            <a:r>
              <a:rPr lang="en-US" altLang="zh-CN" dirty="0" smtClean="0"/>
              <a:t>the </a:t>
            </a:r>
            <a:r>
              <a:rPr lang="en-US" altLang="zh-CN" dirty="0"/>
              <a:t>context-phrase alignment loss is given a coefficient of </a:t>
            </a:r>
            <a:r>
              <a:rPr lang="en-US" altLang="zh-CN" dirty="0" smtClean="0"/>
              <a:t>0.5</a:t>
            </a:r>
          </a:p>
          <a:p>
            <a:pPr marL="285750" indent="-285750">
              <a:buFont typeface="Arial" panose="020B0604020202020204" pitchFamily="34" charset="0"/>
              <a:buChar char="•"/>
            </a:pPr>
            <a:r>
              <a:rPr lang="en-US" altLang="zh-CN" dirty="0"/>
              <a:t>The output of the second layer of the neural network is used for learning context-phrase alignment, and the final layer is used for word </a:t>
            </a:r>
            <a:r>
              <a:rPr lang="en-US" altLang="zh-CN" dirty="0" smtClean="0"/>
              <a:t>generation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Baseline: LSTM-AWD</a:t>
            </a:r>
            <a:endParaRPr lang="zh-CN" altLang="en-US" dirty="0"/>
          </a:p>
        </p:txBody>
      </p:sp>
    </p:spTree>
    <p:extLst>
      <p:ext uri="{BB962C8B-B14F-4D97-AF65-F5344CB8AC3E}">
        <p14:creationId xmlns:p14="http://schemas.microsoft.com/office/powerpoint/2010/main" val="2294278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矩形 2"/>
          <p:cNvSpPr/>
          <p:nvPr/>
        </p:nvSpPr>
        <p:spPr>
          <a:xfrm>
            <a:off x="675861" y="1176995"/>
            <a:ext cx="2534477" cy="400110"/>
          </a:xfrm>
          <a:prstGeom prst="rect">
            <a:avLst/>
          </a:prstGeom>
        </p:spPr>
        <p:txBody>
          <a:bodyPr wrap="square">
            <a:spAutoFit/>
          </a:bodyPr>
          <a:lstStyle/>
          <a:p>
            <a:r>
              <a:rPr lang="zh-CN" altLang="en-US" sz="2000" b="1" dirty="0"/>
              <a:t>Penn </a:t>
            </a:r>
            <a:r>
              <a:rPr lang="zh-CN" altLang="en-US" sz="2000" b="1" dirty="0" smtClean="0"/>
              <a:t>Treebank</a:t>
            </a:r>
            <a:endParaRPr lang="zh-CN" altLang="en-US" sz="2000" b="1" dirty="0"/>
          </a:p>
        </p:txBody>
      </p:sp>
      <p:pic>
        <p:nvPicPr>
          <p:cNvPr id="2" name="图片 1"/>
          <p:cNvPicPr>
            <a:picLocks noChangeAspect="1"/>
          </p:cNvPicPr>
          <p:nvPr/>
        </p:nvPicPr>
        <p:blipFill>
          <a:blip r:embed="rId3"/>
          <a:stretch>
            <a:fillRect/>
          </a:stretch>
        </p:blipFill>
        <p:spPr>
          <a:xfrm>
            <a:off x="1756911" y="1577105"/>
            <a:ext cx="7953729" cy="4876434"/>
          </a:xfrm>
          <a:prstGeom prst="rect">
            <a:avLst/>
          </a:prstGeom>
        </p:spPr>
      </p:pic>
      <p:sp>
        <p:nvSpPr>
          <p:cNvPr id="4" name="矩形 3"/>
          <p:cNvSpPr/>
          <p:nvPr/>
        </p:nvSpPr>
        <p:spPr>
          <a:xfrm>
            <a:off x="1621597" y="6453539"/>
            <a:ext cx="10570403" cy="369332"/>
          </a:xfrm>
          <a:prstGeom prst="rect">
            <a:avLst/>
          </a:prstGeom>
        </p:spPr>
        <p:txBody>
          <a:bodyPr wrap="square">
            <a:spAutoFit/>
          </a:bodyPr>
          <a:lstStyle/>
          <a:p>
            <a:r>
              <a:rPr lang="en-US" altLang="zh-CN" dirty="0"/>
              <a:t>the “</a:t>
            </a:r>
            <a:r>
              <a:rPr lang="en-US" altLang="zh-CN" dirty="0" err="1"/>
              <a:t>finetuning</a:t>
            </a:r>
            <a:r>
              <a:rPr lang="en-US" altLang="zh-CN" dirty="0"/>
              <a:t>” process stands for further training the language models with ASGD algorithm</a:t>
            </a:r>
          </a:p>
        </p:txBody>
      </p:sp>
    </p:spTree>
    <p:extLst>
      <p:ext uri="{BB962C8B-B14F-4D97-AF65-F5344CB8AC3E}">
        <p14:creationId xmlns:p14="http://schemas.microsoft.com/office/powerpoint/2010/main" val="81717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矩形 2"/>
          <p:cNvSpPr/>
          <p:nvPr/>
        </p:nvSpPr>
        <p:spPr>
          <a:xfrm>
            <a:off x="675861" y="1176995"/>
            <a:ext cx="2534477" cy="400110"/>
          </a:xfrm>
          <a:prstGeom prst="rect">
            <a:avLst/>
          </a:prstGeom>
        </p:spPr>
        <p:txBody>
          <a:bodyPr wrap="square">
            <a:spAutoFit/>
          </a:bodyPr>
          <a:lstStyle/>
          <a:p>
            <a:r>
              <a:rPr lang="en-US" altLang="zh-CN" sz="2000" b="1" dirty="0" smtClean="0"/>
              <a:t>Wikitext-2</a:t>
            </a:r>
            <a:endParaRPr lang="zh-CN" altLang="en-US" sz="2000" b="1" dirty="0"/>
          </a:p>
        </p:txBody>
      </p:sp>
      <p:sp>
        <p:nvSpPr>
          <p:cNvPr id="2" name="矩形 1"/>
          <p:cNvSpPr/>
          <p:nvPr/>
        </p:nvSpPr>
        <p:spPr>
          <a:xfrm>
            <a:off x="675861" y="1577105"/>
            <a:ext cx="3869457" cy="369332"/>
          </a:xfrm>
          <a:prstGeom prst="rect">
            <a:avLst/>
          </a:prstGeom>
        </p:spPr>
        <p:txBody>
          <a:bodyPr wrap="none">
            <a:spAutoFit/>
          </a:bodyPr>
          <a:lstStyle/>
          <a:p>
            <a:r>
              <a:rPr lang="en-US" altLang="zh-CN" dirty="0" smtClean="0"/>
              <a:t>3</a:t>
            </a:r>
            <a:r>
              <a:rPr lang="zh-CN" altLang="en-US" dirty="0" smtClean="0"/>
              <a:t>-</a:t>
            </a:r>
            <a:r>
              <a:rPr lang="zh-CN" altLang="en-US" dirty="0"/>
              <a:t>layer AWD-LSTM language model</a:t>
            </a:r>
          </a:p>
        </p:txBody>
      </p:sp>
      <p:sp>
        <p:nvSpPr>
          <p:cNvPr id="4" name="矩形 3"/>
          <p:cNvSpPr/>
          <p:nvPr/>
        </p:nvSpPr>
        <p:spPr>
          <a:xfrm>
            <a:off x="675861" y="2048533"/>
            <a:ext cx="11628782" cy="923330"/>
          </a:xfrm>
          <a:prstGeom prst="rect">
            <a:avLst/>
          </a:prstGeom>
        </p:spPr>
        <p:txBody>
          <a:bodyPr wrap="square">
            <a:spAutoFit/>
          </a:bodyPr>
          <a:lstStyle/>
          <a:p>
            <a:pPr marL="285750" indent="-285750">
              <a:buFont typeface="Arial" panose="020B0604020202020204" pitchFamily="34" charset="0"/>
              <a:buChar char="•"/>
            </a:pPr>
            <a:r>
              <a:rPr lang="zh-CN" altLang="en-US" dirty="0"/>
              <a:t>The network has the same input size, output size, and hidden size as the model we applied on PTB </a:t>
            </a:r>
            <a:r>
              <a:rPr lang="zh-CN" altLang="en-US" dirty="0" smtClean="0"/>
              <a:t>dataset</a:t>
            </a:r>
            <a:r>
              <a:rPr lang="en-US" altLang="zh-CN" dirty="0" smtClean="0"/>
              <a:t>.</a:t>
            </a:r>
          </a:p>
          <a:p>
            <a:pPr marL="285750" indent="-285750">
              <a:buFont typeface="Arial" panose="020B0604020202020204" pitchFamily="34" charset="0"/>
              <a:buChar char="•"/>
            </a:pPr>
            <a:r>
              <a:rPr lang="en-US" altLang="zh-CN" dirty="0" smtClean="0"/>
              <a:t>U</a:t>
            </a:r>
            <a:r>
              <a:rPr lang="zh-CN" altLang="en-US" dirty="0" smtClean="0"/>
              <a:t>se </a:t>
            </a:r>
            <a:r>
              <a:rPr lang="zh-CN" altLang="en-US" dirty="0"/>
              <a:t>a batch size of 60. The embedding dropout rate is 0.65 and the dropout rate of hidden outputs is set to 0.</a:t>
            </a:r>
            <a:r>
              <a:rPr lang="zh-CN" altLang="en-US" dirty="0" smtClean="0"/>
              <a:t>2</a:t>
            </a:r>
            <a:endParaRPr lang="zh-CN" altLang="en-US" dirty="0"/>
          </a:p>
        </p:txBody>
      </p:sp>
      <p:pic>
        <p:nvPicPr>
          <p:cNvPr id="8" name="图片 7"/>
          <p:cNvPicPr>
            <a:picLocks noChangeAspect="1"/>
          </p:cNvPicPr>
          <p:nvPr/>
        </p:nvPicPr>
        <p:blipFill>
          <a:blip r:embed="rId3"/>
          <a:stretch>
            <a:fillRect/>
          </a:stretch>
        </p:blipFill>
        <p:spPr>
          <a:xfrm>
            <a:off x="2058226" y="2971863"/>
            <a:ext cx="8075547" cy="3558848"/>
          </a:xfrm>
          <a:prstGeom prst="rect">
            <a:avLst/>
          </a:prstGeom>
        </p:spPr>
      </p:pic>
    </p:spTree>
    <p:extLst>
      <p:ext uri="{BB962C8B-B14F-4D97-AF65-F5344CB8AC3E}">
        <p14:creationId xmlns:p14="http://schemas.microsoft.com/office/powerpoint/2010/main" val="3650954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矩形 2"/>
          <p:cNvSpPr/>
          <p:nvPr/>
        </p:nvSpPr>
        <p:spPr>
          <a:xfrm>
            <a:off x="675861" y="1176995"/>
            <a:ext cx="2534477" cy="400110"/>
          </a:xfrm>
          <a:prstGeom prst="rect">
            <a:avLst/>
          </a:prstGeom>
        </p:spPr>
        <p:txBody>
          <a:bodyPr wrap="square">
            <a:spAutoFit/>
          </a:bodyPr>
          <a:lstStyle/>
          <a:p>
            <a:r>
              <a:rPr lang="en-US" altLang="zh-CN" sz="2000" b="1" dirty="0" smtClean="0"/>
              <a:t>Wikitext-103</a:t>
            </a:r>
            <a:endParaRPr lang="zh-CN" altLang="en-US" sz="2000" b="1" dirty="0"/>
          </a:p>
        </p:txBody>
      </p:sp>
      <p:sp>
        <p:nvSpPr>
          <p:cNvPr id="2" name="矩形 1"/>
          <p:cNvSpPr/>
          <p:nvPr/>
        </p:nvSpPr>
        <p:spPr>
          <a:xfrm>
            <a:off x="675861" y="1577105"/>
            <a:ext cx="11343798" cy="369332"/>
          </a:xfrm>
          <a:prstGeom prst="rect">
            <a:avLst/>
          </a:prstGeom>
        </p:spPr>
        <p:txBody>
          <a:bodyPr wrap="square">
            <a:spAutoFit/>
          </a:bodyPr>
          <a:lstStyle/>
          <a:p>
            <a:r>
              <a:rPr lang="zh-CN" altLang="en-US" dirty="0"/>
              <a:t>The current state-of-the-art language model trained on Wikitext-103 dataset is the Transformer-XL</a:t>
            </a:r>
          </a:p>
        </p:txBody>
      </p:sp>
      <p:sp>
        <p:nvSpPr>
          <p:cNvPr id="4" name="矩形 3"/>
          <p:cNvSpPr/>
          <p:nvPr/>
        </p:nvSpPr>
        <p:spPr>
          <a:xfrm>
            <a:off x="705615" y="1985522"/>
            <a:ext cx="11314044" cy="646331"/>
          </a:xfrm>
          <a:prstGeom prst="rect">
            <a:avLst/>
          </a:prstGeom>
        </p:spPr>
        <p:txBody>
          <a:bodyPr wrap="square">
            <a:spAutoFit/>
          </a:bodyPr>
          <a:lstStyle/>
          <a:p>
            <a:r>
              <a:rPr lang="zh-CN" altLang="en-US" dirty="0"/>
              <a:t>We apply our method on the state-of-the-art Transformer-XL Large model, which has 18 layers and 257M parameters.</a:t>
            </a:r>
          </a:p>
        </p:txBody>
      </p:sp>
      <p:sp>
        <p:nvSpPr>
          <p:cNvPr id="5" name="矩形 4"/>
          <p:cNvSpPr/>
          <p:nvPr/>
        </p:nvSpPr>
        <p:spPr>
          <a:xfrm>
            <a:off x="705615" y="2713066"/>
            <a:ext cx="11211402" cy="646331"/>
          </a:xfrm>
          <a:prstGeom prst="rect">
            <a:avLst/>
          </a:prstGeom>
        </p:spPr>
        <p:txBody>
          <a:bodyPr wrap="square">
            <a:spAutoFit/>
          </a:bodyPr>
          <a:lstStyle/>
          <a:p>
            <a:r>
              <a:rPr lang="zh-CN" altLang="en-US" dirty="0"/>
              <a:t>The input size and hidden size are 1024. 16 attention heads are used. We regard the first 14 layers as the phrase generator and the last 4 layers as the word </a:t>
            </a:r>
            <a:r>
              <a:rPr lang="zh-CN" altLang="en-US" dirty="0" smtClean="0"/>
              <a:t>generator</a:t>
            </a:r>
            <a:r>
              <a:rPr lang="en-US" altLang="zh-CN" dirty="0" smtClean="0"/>
              <a:t>.</a:t>
            </a:r>
            <a:endParaRPr lang="zh-CN" altLang="en-US" dirty="0"/>
          </a:p>
        </p:txBody>
      </p:sp>
      <p:sp>
        <p:nvSpPr>
          <p:cNvPr id="6" name="矩形 5"/>
          <p:cNvSpPr/>
          <p:nvPr/>
        </p:nvSpPr>
        <p:spPr>
          <a:xfrm>
            <a:off x="705615" y="3465513"/>
            <a:ext cx="11486386" cy="646331"/>
          </a:xfrm>
          <a:prstGeom prst="rect">
            <a:avLst/>
          </a:prstGeom>
        </p:spPr>
        <p:txBody>
          <a:bodyPr wrap="square">
            <a:spAutoFit/>
          </a:bodyPr>
          <a:lstStyle/>
          <a:p>
            <a:r>
              <a:rPr lang="zh-CN" altLang="en-US" dirty="0"/>
              <a:t>Because of the limitation of computational resources, we use our approach to fine-tune the officially released pre- trained Transformer-XL Large model for 1 </a:t>
            </a:r>
            <a:r>
              <a:rPr lang="zh-CN" altLang="en-US" dirty="0" smtClean="0"/>
              <a:t>epoch</a:t>
            </a:r>
            <a:r>
              <a:rPr lang="en-US" altLang="zh-CN" dirty="0" smtClean="0"/>
              <a:t>.</a:t>
            </a:r>
            <a:endParaRPr lang="zh-CN" altLang="en-US" dirty="0"/>
          </a:p>
        </p:txBody>
      </p:sp>
    </p:spTree>
    <p:extLst>
      <p:ext uri="{BB962C8B-B14F-4D97-AF65-F5344CB8AC3E}">
        <p14:creationId xmlns:p14="http://schemas.microsoft.com/office/powerpoint/2010/main" val="197999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矩形 2"/>
          <p:cNvSpPr/>
          <p:nvPr/>
        </p:nvSpPr>
        <p:spPr>
          <a:xfrm>
            <a:off x="675861" y="1176995"/>
            <a:ext cx="2534477" cy="400110"/>
          </a:xfrm>
          <a:prstGeom prst="rect">
            <a:avLst/>
          </a:prstGeom>
        </p:spPr>
        <p:txBody>
          <a:bodyPr wrap="square">
            <a:spAutoFit/>
          </a:bodyPr>
          <a:lstStyle/>
          <a:p>
            <a:r>
              <a:rPr lang="en-US" altLang="zh-CN" sz="2000" b="1" dirty="0" smtClean="0"/>
              <a:t>Wikitext-103</a:t>
            </a:r>
            <a:endParaRPr lang="zh-CN" altLang="en-US" sz="2000" b="1" dirty="0"/>
          </a:p>
        </p:txBody>
      </p:sp>
      <p:pic>
        <p:nvPicPr>
          <p:cNvPr id="8" name="图片 7"/>
          <p:cNvPicPr>
            <a:picLocks noChangeAspect="1"/>
          </p:cNvPicPr>
          <p:nvPr/>
        </p:nvPicPr>
        <p:blipFill>
          <a:blip r:embed="rId3"/>
          <a:stretch>
            <a:fillRect/>
          </a:stretch>
        </p:blipFill>
        <p:spPr>
          <a:xfrm>
            <a:off x="2024164" y="1746070"/>
            <a:ext cx="6911093" cy="3950292"/>
          </a:xfrm>
          <a:prstGeom prst="rect">
            <a:avLst/>
          </a:prstGeom>
        </p:spPr>
      </p:pic>
    </p:spTree>
    <p:extLst>
      <p:ext uri="{BB962C8B-B14F-4D97-AF65-F5344CB8AC3E}">
        <p14:creationId xmlns:p14="http://schemas.microsoft.com/office/powerpoint/2010/main" val="3787168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Discussion</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 name="矩形 1"/>
          <p:cNvSpPr/>
          <p:nvPr/>
        </p:nvSpPr>
        <p:spPr>
          <a:xfrm>
            <a:off x="573218" y="1120603"/>
            <a:ext cx="11403433" cy="400110"/>
          </a:xfrm>
          <a:prstGeom prst="rect">
            <a:avLst/>
          </a:prstGeom>
        </p:spPr>
        <p:txBody>
          <a:bodyPr wrap="square">
            <a:spAutoFit/>
          </a:bodyPr>
          <a:lstStyle/>
          <a:p>
            <a:r>
              <a:rPr lang="en-US" altLang="zh-CN" sz="2000" dirty="0" smtClean="0"/>
              <a:t>W</a:t>
            </a:r>
            <a:r>
              <a:rPr lang="zh-CN" altLang="en-US" sz="2000" dirty="0" smtClean="0"/>
              <a:t>hat </a:t>
            </a:r>
            <a:r>
              <a:rPr lang="zh-CN" altLang="en-US" sz="2000" dirty="0"/>
              <a:t>is learned by training language models with the context-phrase </a:t>
            </a:r>
            <a:r>
              <a:rPr lang="zh-CN" altLang="en-US" sz="2000" dirty="0" smtClean="0"/>
              <a:t>alignment </a:t>
            </a:r>
            <a:r>
              <a:rPr lang="zh-CN" altLang="en-US" sz="2000" dirty="0"/>
              <a:t>objective </a:t>
            </a:r>
            <a:r>
              <a:rPr lang="zh-CN" altLang="en-US" sz="2000" dirty="0" smtClean="0"/>
              <a:t>function</a:t>
            </a:r>
            <a:r>
              <a:rPr lang="en-US" altLang="zh-CN" sz="2000" dirty="0" smtClean="0"/>
              <a:t>.</a:t>
            </a:r>
          </a:p>
        </p:txBody>
      </p:sp>
      <p:pic>
        <p:nvPicPr>
          <p:cNvPr id="4" name="图片 3"/>
          <p:cNvPicPr>
            <a:picLocks noChangeAspect="1"/>
          </p:cNvPicPr>
          <p:nvPr/>
        </p:nvPicPr>
        <p:blipFill>
          <a:blip r:embed="rId3"/>
          <a:stretch>
            <a:fillRect/>
          </a:stretch>
        </p:blipFill>
        <p:spPr>
          <a:xfrm>
            <a:off x="1384929" y="1828489"/>
            <a:ext cx="8852375" cy="4150730"/>
          </a:xfrm>
          <a:prstGeom prst="rect">
            <a:avLst/>
          </a:prstGeom>
        </p:spPr>
      </p:pic>
    </p:spTree>
    <p:extLst>
      <p:ext uri="{BB962C8B-B14F-4D97-AF65-F5344CB8AC3E}">
        <p14:creationId xmlns:p14="http://schemas.microsoft.com/office/powerpoint/2010/main" val="4263387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Discussion</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a:stretch>
            <a:fillRect/>
          </a:stretch>
        </p:blipFill>
        <p:spPr>
          <a:xfrm>
            <a:off x="2637504" y="1627307"/>
            <a:ext cx="6387228" cy="5230693"/>
          </a:xfrm>
          <a:prstGeom prst="rect">
            <a:avLst/>
          </a:prstGeom>
        </p:spPr>
      </p:pic>
      <p:sp>
        <p:nvSpPr>
          <p:cNvPr id="4" name="矩形 3"/>
          <p:cNvSpPr/>
          <p:nvPr/>
        </p:nvSpPr>
        <p:spPr>
          <a:xfrm>
            <a:off x="573218" y="1120603"/>
            <a:ext cx="11403433" cy="400110"/>
          </a:xfrm>
          <a:prstGeom prst="rect">
            <a:avLst/>
          </a:prstGeom>
        </p:spPr>
        <p:txBody>
          <a:bodyPr wrap="square">
            <a:spAutoFit/>
          </a:bodyPr>
          <a:lstStyle/>
          <a:p>
            <a:r>
              <a:rPr lang="en-US" altLang="zh-CN" sz="2000" dirty="0" smtClean="0"/>
              <a:t>W</a:t>
            </a:r>
            <a:r>
              <a:rPr lang="zh-CN" altLang="en-US" sz="2000" dirty="0" smtClean="0"/>
              <a:t>hat </a:t>
            </a:r>
            <a:r>
              <a:rPr lang="zh-CN" altLang="en-US" sz="2000" dirty="0"/>
              <a:t>is learned by training language models with the context-phrase </a:t>
            </a:r>
            <a:r>
              <a:rPr lang="zh-CN" altLang="en-US" sz="2000" dirty="0" smtClean="0"/>
              <a:t>alignment </a:t>
            </a:r>
            <a:r>
              <a:rPr lang="zh-CN" altLang="en-US" sz="2000" dirty="0"/>
              <a:t>objective </a:t>
            </a:r>
            <a:r>
              <a:rPr lang="zh-CN" altLang="en-US" sz="2000" dirty="0" smtClean="0"/>
              <a:t>function</a:t>
            </a:r>
            <a:r>
              <a:rPr lang="en-US" altLang="zh-CN" sz="2000" dirty="0" smtClean="0"/>
              <a:t>.</a:t>
            </a:r>
          </a:p>
        </p:txBody>
      </p:sp>
    </p:spTree>
    <p:extLst>
      <p:ext uri="{BB962C8B-B14F-4D97-AF65-F5344CB8AC3E}">
        <p14:creationId xmlns:p14="http://schemas.microsoft.com/office/powerpoint/2010/main" val="415517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cs typeface="Arial" panose="020B0604020202020204" pitchFamily="34" charset="0"/>
              </a:rPr>
              <a:t>Discussion</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a:stretch>
            <a:fillRect/>
          </a:stretch>
        </p:blipFill>
        <p:spPr>
          <a:xfrm>
            <a:off x="1829193" y="2217099"/>
            <a:ext cx="8437929" cy="3517830"/>
          </a:xfrm>
          <a:prstGeom prst="rect">
            <a:avLst/>
          </a:prstGeom>
        </p:spPr>
      </p:pic>
      <p:sp>
        <p:nvSpPr>
          <p:cNvPr id="4" name="矩形 3"/>
          <p:cNvSpPr/>
          <p:nvPr/>
        </p:nvSpPr>
        <p:spPr>
          <a:xfrm>
            <a:off x="573218" y="1120603"/>
            <a:ext cx="11403433" cy="400110"/>
          </a:xfrm>
          <a:prstGeom prst="rect">
            <a:avLst/>
          </a:prstGeom>
        </p:spPr>
        <p:txBody>
          <a:bodyPr wrap="square">
            <a:spAutoFit/>
          </a:bodyPr>
          <a:lstStyle/>
          <a:p>
            <a:r>
              <a:rPr lang="en-US" altLang="zh-CN" sz="2000" dirty="0" smtClean="0"/>
              <a:t>W</a:t>
            </a:r>
            <a:r>
              <a:rPr lang="zh-CN" altLang="en-US" sz="2000" dirty="0" smtClean="0"/>
              <a:t>hat </a:t>
            </a:r>
            <a:r>
              <a:rPr lang="zh-CN" altLang="en-US" sz="2000" dirty="0"/>
              <a:t>is learned by training language models with the context-phrase </a:t>
            </a:r>
            <a:r>
              <a:rPr lang="zh-CN" altLang="en-US" sz="2000" dirty="0" smtClean="0"/>
              <a:t>alignment </a:t>
            </a:r>
            <a:r>
              <a:rPr lang="zh-CN" altLang="en-US" sz="2000" dirty="0"/>
              <a:t>objective </a:t>
            </a:r>
            <a:r>
              <a:rPr lang="zh-CN" altLang="en-US" sz="2000" dirty="0" smtClean="0"/>
              <a:t>function</a:t>
            </a:r>
            <a:r>
              <a:rPr lang="en-US" altLang="zh-CN" sz="2000" dirty="0" smtClean="0"/>
              <a:t>.</a:t>
            </a:r>
          </a:p>
        </p:txBody>
      </p:sp>
      <p:sp>
        <p:nvSpPr>
          <p:cNvPr id="3" name="矩形 2"/>
          <p:cNvSpPr/>
          <p:nvPr/>
        </p:nvSpPr>
        <p:spPr>
          <a:xfrm>
            <a:off x="1199264" y="5987534"/>
            <a:ext cx="2005677" cy="369332"/>
          </a:xfrm>
          <a:prstGeom prst="rect">
            <a:avLst/>
          </a:prstGeom>
        </p:spPr>
        <p:txBody>
          <a:bodyPr wrap="none">
            <a:spAutoFit/>
          </a:bodyPr>
          <a:lstStyle/>
          <a:p>
            <a:r>
              <a:rPr lang="zh-CN" altLang="en-US" dirty="0"/>
              <a:t>the &lt;unk&gt; </a:t>
            </a:r>
            <a:r>
              <a:rPr lang="zh-CN" altLang="en-US" dirty="0" smtClean="0"/>
              <a:t>counci</a:t>
            </a:r>
            <a:r>
              <a:rPr lang="en-US" altLang="zh-CN" dirty="0" smtClean="0"/>
              <a:t>l</a:t>
            </a:r>
            <a:endParaRPr lang="zh-CN" altLang="en-US" dirty="0"/>
          </a:p>
        </p:txBody>
      </p:sp>
      <p:sp>
        <p:nvSpPr>
          <p:cNvPr id="5" name="矩形 4"/>
          <p:cNvSpPr/>
          <p:nvPr/>
        </p:nvSpPr>
        <p:spPr>
          <a:xfrm>
            <a:off x="8033849" y="5987534"/>
            <a:ext cx="2005677" cy="369332"/>
          </a:xfrm>
          <a:prstGeom prst="rect">
            <a:avLst/>
          </a:prstGeom>
        </p:spPr>
        <p:txBody>
          <a:bodyPr wrap="none">
            <a:spAutoFit/>
          </a:bodyPr>
          <a:lstStyle/>
          <a:p>
            <a:r>
              <a:rPr lang="en-US" altLang="zh-CN" dirty="0"/>
              <a:t>w</a:t>
            </a:r>
            <a:r>
              <a:rPr lang="en-US" altLang="zh-CN" dirty="0" smtClean="0"/>
              <a:t>ith </a:t>
            </a:r>
            <a:r>
              <a:rPr lang="zh-CN" altLang="en-US" dirty="0" smtClean="0"/>
              <a:t>strong </a:t>
            </a:r>
            <a:r>
              <a:rPr lang="zh-CN" altLang="en-US" dirty="0"/>
              <a:t>&lt;unk&gt;</a:t>
            </a:r>
          </a:p>
        </p:txBody>
      </p:sp>
    </p:spTree>
    <p:extLst>
      <p:ext uri="{BB962C8B-B14F-4D97-AF65-F5344CB8AC3E}">
        <p14:creationId xmlns:p14="http://schemas.microsoft.com/office/powerpoint/2010/main" val="126812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476334" y="2272361"/>
            <a:ext cx="1164609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a:t>We propose a phrase prediction model that improves the performance of state-of-the-art word-level language models</a:t>
            </a:r>
            <a:r>
              <a:rPr lang="en-US" altLang="zh-CN" sz="2000" dirty="0" smtClean="0"/>
              <a:t>.</a:t>
            </a:r>
          </a:p>
          <a:p>
            <a:pPr marL="342900" indent="-342900">
              <a:buFont typeface="Arial" panose="020B0604020202020204" pitchFamily="34" charset="0"/>
              <a:buChar char="•"/>
            </a:pPr>
            <a:r>
              <a:rPr lang="en-US" altLang="zh-CN" sz="2000" dirty="0" smtClean="0"/>
              <a:t>Our </a:t>
            </a:r>
            <a:r>
              <a:rPr lang="en-US" altLang="zh-CN" sz="2000" dirty="0"/>
              <a:t>model learns to predict approximate phrases </a:t>
            </a:r>
            <a:r>
              <a:rPr lang="en-US" altLang="zh-CN" sz="2000" b="1" dirty="0" smtClean="0"/>
              <a:t>without </a:t>
            </a:r>
            <a:r>
              <a:rPr lang="en-US" altLang="zh-CN" sz="2000" b="1" dirty="0"/>
              <a:t>any </a:t>
            </a:r>
            <a:r>
              <a:rPr lang="en-US" altLang="zh-CN" sz="2000" b="1" dirty="0" smtClean="0"/>
              <a:t>annotation</a:t>
            </a:r>
            <a:r>
              <a:rPr lang="en-US" altLang="zh-CN" sz="2000" dirty="0"/>
              <a:t>.</a:t>
            </a:r>
            <a:endParaRPr lang="en-US" altLang="zh-CN" sz="2000" dirty="0" smtClean="0"/>
          </a:p>
        </p:txBody>
      </p:sp>
      <p:sp>
        <p:nvSpPr>
          <p:cNvPr id="4" name="矩形 3"/>
          <p:cNvSpPr/>
          <p:nvPr/>
        </p:nvSpPr>
        <p:spPr>
          <a:xfrm>
            <a:off x="476334" y="1366487"/>
            <a:ext cx="11401677"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t>We argue that natural sentences are generated at a higher level before being decoded to words. Hence a language model should be able to </a:t>
            </a:r>
            <a:r>
              <a:rPr lang="zh-CN" altLang="en-US" sz="2000" dirty="0" smtClean="0"/>
              <a:t>predict </a:t>
            </a:r>
            <a:r>
              <a:rPr lang="zh-CN" altLang="en-US" sz="2000" dirty="0"/>
              <a:t>the following sequence of words given a </a:t>
            </a:r>
            <a:r>
              <a:rPr lang="zh-CN" altLang="en-US" sz="2000" dirty="0" smtClean="0"/>
              <a:t>context</a:t>
            </a:r>
            <a:r>
              <a:rPr lang="zh-CN" altLang="en-US" sz="2000" dirty="0"/>
              <a:t>.</a:t>
            </a:r>
          </a:p>
        </p:txBody>
      </p:sp>
    </p:spTree>
    <p:extLst>
      <p:ext uri="{BB962C8B-B14F-4D97-AF65-F5344CB8AC3E}">
        <p14:creationId xmlns:p14="http://schemas.microsoft.com/office/powerpoint/2010/main" val="344548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cs typeface="Arial" panose="020B0604020202020204" pitchFamily="34" charset="0"/>
              </a:rPr>
              <a:t>Conclusion</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 name="矩形 1"/>
          <p:cNvSpPr/>
          <p:nvPr/>
        </p:nvSpPr>
        <p:spPr>
          <a:xfrm>
            <a:off x="573219" y="1383941"/>
            <a:ext cx="10916479"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I</a:t>
            </a:r>
            <a:r>
              <a:rPr lang="zh-CN" altLang="en-US" sz="2000" dirty="0" smtClean="0"/>
              <a:t>mproved </a:t>
            </a:r>
            <a:r>
              <a:rPr lang="zh-CN" altLang="en-US" sz="2000" dirty="0"/>
              <a:t>state-of-the-art </a:t>
            </a:r>
            <a:r>
              <a:rPr lang="zh-CN" altLang="en-US" sz="2000" dirty="0" smtClean="0"/>
              <a:t>language </a:t>
            </a:r>
            <a:r>
              <a:rPr lang="zh-CN" altLang="en-US" sz="2000" dirty="0"/>
              <a:t>models by aligning context and induced phrases</a:t>
            </a:r>
          </a:p>
        </p:txBody>
      </p:sp>
      <p:sp>
        <p:nvSpPr>
          <p:cNvPr id="3" name="矩形 2"/>
          <p:cNvSpPr/>
          <p:nvPr/>
        </p:nvSpPr>
        <p:spPr>
          <a:xfrm>
            <a:off x="573219" y="2618479"/>
            <a:ext cx="11711546" cy="707886"/>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S</a:t>
            </a:r>
            <a:r>
              <a:rPr lang="zh-CN" altLang="en-US" sz="2000" dirty="0" smtClean="0"/>
              <a:t>uccessfully </a:t>
            </a:r>
            <a:r>
              <a:rPr lang="zh-CN" altLang="en-US" sz="2000" dirty="0"/>
              <a:t>learned approximate phrase-level </a:t>
            </a:r>
            <a:r>
              <a:rPr lang="zh-CN" altLang="en-US" sz="2000" dirty="0" smtClean="0"/>
              <a:t>knowledge</a:t>
            </a:r>
            <a:r>
              <a:rPr lang="zh-CN" altLang="en-US" sz="2000" dirty="0"/>
              <a:t>, including segmentation and headwords, without any annotation.</a:t>
            </a:r>
          </a:p>
        </p:txBody>
      </p:sp>
      <p:sp>
        <p:nvSpPr>
          <p:cNvPr id="4" name="矩形 3"/>
          <p:cNvSpPr/>
          <p:nvPr/>
        </p:nvSpPr>
        <p:spPr>
          <a:xfrm>
            <a:off x="573219" y="1988184"/>
            <a:ext cx="6970178" cy="400110"/>
          </a:xfrm>
          <a:prstGeom prst="rect">
            <a:avLst/>
          </a:prstGeom>
        </p:spPr>
        <p:txBody>
          <a:bodyPr wrap="none">
            <a:spAutoFit/>
          </a:bodyPr>
          <a:lstStyle/>
          <a:p>
            <a:pPr marL="342900" indent="-342900">
              <a:buFont typeface="Arial" panose="020B0604020202020204" pitchFamily="34" charset="0"/>
              <a:buChar char="•"/>
            </a:pPr>
            <a:r>
              <a:rPr lang="en-US" altLang="zh-CN" sz="2000" dirty="0" smtClean="0"/>
              <a:t>D</a:t>
            </a:r>
            <a:r>
              <a:rPr lang="zh-CN" altLang="en-US" sz="2000" dirty="0" smtClean="0"/>
              <a:t>efined </a:t>
            </a:r>
            <a:r>
              <a:rPr lang="zh-CN" altLang="en-US" sz="2000" dirty="0"/>
              <a:t>syntactic heights and phrase segmentation rules</a:t>
            </a:r>
          </a:p>
        </p:txBody>
      </p:sp>
    </p:spTree>
    <p:extLst>
      <p:ext uri="{BB962C8B-B14F-4D97-AF65-F5344CB8AC3E}">
        <p14:creationId xmlns:p14="http://schemas.microsoft.com/office/powerpoint/2010/main" val="134167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69815" y="6500191"/>
            <a:ext cx="8186764" cy="357809"/>
          </a:xfrm>
        </p:spPr>
        <p:txBody>
          <a:bodyPr>
            <a:noAutofit/>
          </a:bodyPr>
          <a:lstStyle/>
          <a:p>
            <a:pPr algn="l"/>
            <a:r>
              <a:rPr lang="en-US" altLang="zh-CN" sz="1600" dirty="0">
                <a:latin typeface="Arial" panose="020B0604020202020204" pitchFamily="34" charset="0"/>
                <a:cs typeface="Arial" panose="020B0604020202020204" pitchFamily="34" charset="0"/>
              </a:rPr>
              <a:t>Improving Neural Language Models </a:t>
            </a:r>
            <a:r>
              <a:rPr lang="en-US" altLang="zh-CN" sz="1600" dirty="0" smtClean="0">
                <a:latin typeface="Arial" panose="020B0604020202020204" pitchFamily="34" charset="0"/>
                <a:cs typeface="Arial" panose="020B0604020202020204" pitchFamily="34" charset="0"/>
              </a:rPr>
              <a:t>by Segmenting</a:t>
            </a:r>
            <a:r>
              <a:rPr lang="en-US" altLang="zh-CN" sz="1600" dirty="0">
                <a:latin typeface="Arial" panose="020B0604020202020204" pitchFamily="34" charset="0"/>
                <a:cs typeface="Arial" panose="020B0604020202020204" pitchFamily="34" charset="0"/>
              </a:rPr>
              <a:t>, Attending, and Predicting the Future</a:t>
            </a:r>
            <a:endParaRPr lang="zh-CN" altLang="en-US" sz="1600" dirty="0">
              <a:latin typeface="Arial" panose="020B0604020202020204" pitchFamily="34" charset="0"/>
              <a:cs typeface="Arial" panose="020B0604020202020204" pitchFamily="34" charset="0"/>
            </a:endParaRPr>
          </a:p>
        </p:txBody>
      </p:sp>
      <p:sp>
        <p:nvSpPr>
          <p:cNvPr id="4" name="矩形 3"/>
          <p:cNvSpPr/>
          <p:nvPr/>
        </p:nvSpPr>
        <p:spPr>
          <a:xfrm>
            <a:off x="4614503" y="2836830"/>
            <a:ext cx="3134191" cy="1015663"/>
          </a:xfrm>
          <a:prstGeom prst="rect">
            <a:avLst/>
          </a:prstGeom>
        </p:spPr>
        <p:txBody>
          <a:bodyPr wrap="none">
            <a:spAutoFit/>
          </a:bodyPr>
          <a:lstStyle/>
          <a:p>
            <a:r>
              <a:rPr lang="en-US" altLang="zh-CN" sz="6000" dirty="0" smtClean="0"/>
              <a:t>Thanks !</a:t>
            </a:r>
            <a:endParaRPr lang="zh-CN" altLang="en-US" sz="6000" dirty="0"/>
          </a:p>
        </p:txBody>
      </p:sp>
    </p:spTree>
    <p:extLst>
      <p:ext uri="{BB962C8B-B14F-4D97-AF65-F5344CB8AC3E}">
        <p14:creationId xmlns:p14="http://schemas.microsoft.com/office/powerpoint/2010/main" val="391054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ea typeface="+mj-ea"/>
                <a:cs typeface="Arial" panose="020B0604020202020204" pitchFamily="34" charset="0"/>
              </a:rPr>
              <a:t>Syntactic Height and Phrase Induction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446517" y="1305569"/>
            <a:ext cx="11646092" cy="707886"/>
          </a:xfrm>
          <a:prstGeom prst="rect">
            <a:avLst/>
          </a:prstGeom>
        </p:spPr>
        <p:txBody>
          <a:bodyPr wrap="square">
            <a:spAutoFit/>
          </a:bodyPr>
          <a:lstStyle/>
          <a:p>
            <a:pPr marL="342900" indent="-342900">
              <a:buFont typeface="Arial" panose="020B0604020202020204" pitchFamily="34" charset="0"/>
              <a:buChar char="•"/>
            </a:pPr>
            <a:r>
              <a:rPr lang="en-US" altLang="zh-CN" sz="2000" dirty="0"/>
              <a:t>In this work, we propose a language model that not only predicts the next word of a given context, but also attempts to match the embedding of the next phrase. </a:t>
            </a:r>
            <a:endParaRPr lang="en-US" altLang="zh-CN" sz="2000" dirty="0" smtClean="0"/>
          </a:p>
        </p:txBody>
      </p:sp>
      <p:sp>
        <p:nvSpPr>
          <p:cNvPr id="3" name="矩形 2"/>
          <p:cNvSpPr/>
          <p:nvPr/>
        </p:nvSpPr>
        <p:spPr>
          <a:xfrm>
            <a:off x="446517" y="2114189"/>
            <a:ext cx="7156126" cy="400110"/>
          </a:xfrm>
          <a:prstGeom prst="rect">
            <a:avLst/>
          </a:prstGeom>
        </p:spPr>
        <p:txBody>
          <a:bodyPr wrap="none">
            <a:spAutoFit/>
          </a:bodyPr>
          <a:lstStyle/>
          <a:p>
            <a:pPr marL="285750" indent="-285750">
              <a:buFont typeface="Arial" panose="020B0604020202020204" pitchFamily="34" charset="0"/>
              <a:buChar char="•"/>
            </a:pPr>
            <a:r>
              <a:rPr lang="en-US" altLang="zh-CN" sz="2000" dirty="0" smtClean="0"/>
              <a:t>C</a:t>
            </a:r>
            <a:r>
              <a:rPr lang="zh-CN" altLang="en-US" sz="2000" dirty="0" smtClean="0"/>
              <a:t>onduct</a:t>
            </a:r>
            <a:r>
              <a:rPr lang="en-US" altLang="zh-CN" sz="2000" dirty="0" err="1" smtClean="0"/>
              <a:t>i</a:t>
            </a:r>
            <a:r>
              <a:rPr lang="zh-CN" altLang="en-US" sz="2000" dirty="0" smtClean="0"/>
              <a:t>ng </a:t>
            </a:r>
            <a:r>
              <a:rPr lang="zh-CN" altLang="en-US" sz="2000" dirty="0"/>
              <a:t>phrase induction based on </a:t>
            </a:r>
            <a:r>
              <a:rPr lang="zh-CN" altLang="en-US" sz="2000" b="1" dirty="0">
                <a:solidFill>
                  <a:schemeClr val="accent6">
                    <a:lumMod val="75000"/>
                  </a:schemeClr>
                </a:solidFill>
              </a:rPr>
              <a:t>syntactic </a:t>
            </a:r>
            <a:r>
              <a:rPr lang="zh-CN" altLang="en-US" sz="2000" b="1" dirty="0" smtClean="0">
                <a:solidFill>
                  <a:schemeClr val="accent6">
                    <a:lumMod val="75000"/>
                  </a:schemeClr>
                </a:solidFill>
              </a:rPr>
              <a:t>heights</a:t>
            </a:r>
            <a:endParaRPr lang="zh-CN" altLang="en-US" sz="2000" b="1" dirty="0"/>
          </a:p>
        </p:txBody>
      </p:sp>
      <p:sp>
        <p:nvSpPr>
          <p:cNvPr id="5" name="矩形 4"/>
          <p:cNvSpPr/>
          <p:nvPr/>
        </p:nvSpPr>
        <p:spPr>
          <a:xfrm>
            <a:off x="446517" y="2640917"/>
            <a:ext cx="2335896" cy="400110"/>
          </a:xfrm>
          <a:prstGeom prst="rect">
            <a:avLst/>
          </a:prstGeom>
        </p:spPr>
        <p:txBody>
          <a:bodyPr wrap="none">
            <a:spAutoFit/>
          </a:bodyPr>
          <a:lstStyle/>
          <a:p>
            <a:r>
              <a:rPr lang="en-US" altLang="zh-CN" sz="2000" b="1" dirty="0" smtClean="0"/>
              <a:t>S</a:t>
            </a:r>
            <a:r>
              <a:rPr lang="zh-CN" altLang="en-US" sz="2000" b="1" dirty="0" smtClean="0"/>
              <a:t>yntactic </a:t>
            </a:r>
            <a:r>
              <a:rPr lang="en-US" altLang="zh-CN" sz="2000" b="1" dirty="0" smtClean="0"/>
              <a:t>H</a:t>
            </a:r>
            <a:r>
              <a:rPr lang="zh-CN" altLang="en-US" sz="2000" b="1" dirty="0" smtClean="0"/>
              <a:t>eights</a:t>
            </a:r>
            <a:endParaRPr lang="zh-CN" altLang="en-US" sz="2000" b="1" dirty="0"/>
          </a:p>
        </p:txBody>
      </p:sp>
      <p:sp>
        <p:nvSpPr>
          <p:cNvPr id="6" name="矩形 5"/>
          <p:cNvSpPr/>
          <p:nvPr/>
        </p:nvSpPr>
        <p:spPr>
          <a:xfrm>
            <a:off x="446517" y="3121478"/>
            <a:ext cx="11745483"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t>Intuitively, the syntactic height of a word </a:t>
            </a:r>
            <a:r>
              <a:rPr lang="zh-CN" altLang="en-US" sz="2000" dirty="0" smtClean="0"/>
              <a:t>aims to </a:t>
            </a:r>
            <a:r>
              <a:rPr lang="zh-CN" altLang="en-US" sz="2000" dirty="0"/>
              <a:t>capture its distance to the root node in a </a:t>
            </a:r>
            <a:r>
              <a:rPr lang="zh-CN" altLang="en-US" sz="2000" dirty="0" smtClean="0"/>
              <a:t>dependency </a:t>
            </a:r>
            <a:r>
              <a:rPr lang="zh-CN" altLang="en-US" sz="2000" dirty="0"/>
              <a:t>tree.</a:t>
            </a:r>
          </a:p>
        </p:txBody>
      </p:sp>
      <p:sp>
        <p:nvSpPr>
          <p:cNvPr id="8" name="矩形 7"/>
          <p:cNvSpPr/>
          <p:nvPr/>
        </p:nvSpPr>
        <p:spPr>
          <a:xfrm>
            <a:off x="446517" y="3874054"/>
            <a:ext cx="9634268"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t>A word has high </a:t>
            </a:r>
            <a:r>
              <a:rPr lang="zh-CN" altLang="en-US" sz="2000" dirty="0" smtClean="0"/>
              <a:t>syntactic </a:t>
            </a:r>
            <a:r>
              <a:rPr lang="zh-CN" altLang="en-US" sz="2000" dirty="0"/>
              <a:t>height if it has low distance to the root </a:t>
            </a:r>
            <a:r>
              <a:rPr lang="zh-CN" altLang="en-US" sz="2000" dirty="0" smtClean="0"/>
              <a:t>node</a:t>
            </a:r>
            <a:r>
              <a:rPr lang="en-US" altLang="zh-CN" sz="2000" dirty="0" smtClean="0"/>
              <a:t>.</a:t>
            </a:r>
            <a:endParaRPr lang="zh-CN" altLang="en-US" sz="2000" dirty="0"/>
          </a:p>
        </p:txBody>
      </p:sp>
      <p:pic>
        <p:nvPicPr>
          <p:cNvPr id="4" name="图片 3"/>
          <p:cNvPicPr>
            <a:picLocks noChangeAspect="1"/>
          </p:cNvPicPr>
          <p:nvPr/>
        </p:nvPicPr>
        <p:blipFill>
          <a:blip r:embed="rId3"/>
          <a:stretch>
            <a:fillRect/>
          </a:stretch>
        </p:blipFill>
        <p:spPr>
          <a:xfrm>
            <a:off x="3888357" y="4274164"/>
            <a:ext cx="3714286" cy="2400000"/>
          </a:xfrm>
          <a:prstGeom prst="rect">
            <a:avLst/>
          </a:prstGeom>
        </p:spPr>
      </p:pic>
    </p:spTree>
    <p:extLst>
      <p:ext uri="{BB962C8B-B14F-4D97-AF65-F5344CB8AC3E}">
        <p14:creationId xmlns:p14="http://schemas.microsoft.com/office/powerpoint/2010/main" val="74773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9812985"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ea typeface="+mj-ea"/>
                <a:cs typeface="Arial" panose="020B0604020202020204" pitchFamily="34" charset="0"/>
              </a:rPr>
              <a:t>Syntactic Height and Phrase Induction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9" name="矩形 8"/>
          <p:cNvSpPr/>
          <p:nvPr/>
        </p:nvSpPr>
        <p:spPr>
          <a:xfrm>
            <a:off x="426007" y="1211609"/>
            <a:ext cx="3929281" cy="400110"/>
          </a:xfrm>
          <a:prstGeom prst="rect">
            <a:avLst/>
          </a:prstGeom>
        </p:spPr>
        <p:txBody>
          <a:bodyPr wrap="none">
            <a:spAutoFit/>
          </a:bodyPr>
          <a:lstStyle/>
          <a:p>
            <a:r>
              <a:rPr lang="en-US" altLang="zh-CN" sz="2000" b="1" dirty="0" smtClean="0"/>
              <a:t>S</a:t>
            </a:r>
            <a:r>
              <a:rPr lang="zh-CN" altLang="en-US" sz="2000" b="1" dirty="0" smtClean="0"/>
              <a:t>yntactic </a:t>
            </a:r>
            <a:r>
              <a:rPr lang="en-US" altLang="zh-CN" sz="2000" b="1" dirty="0" smtClean="0"/>
              <a:t>D</a:t>
            </a:r>
            <a:r>
              <a:rPr lang="zh-CN" altLang="en-US" sz="2000" b="1" dirty="0" smtClean="0"/>
              <a:t>istance </a:t>
            </a:r>
            <a:r>
              <a:rPr lang="en-US" altLang="zh-CN" sz="2000" dirty="0" smtClean="0"/>
              <a:t>(Shen et al.)</a:t>
            </a:r>
            <a:endParaRPr lang="zh-CN" altLang="en-US" sz="2000" dirty="0"/>
          </a:p>
        </p:txBody>
      </p:sp>
      <p:sp>
        <p:nvSpPr>
          <p:cNvPr id="10" name="矩形 9"/>
          <p:cNvSpPr/>
          <p:nvPr/>
        </p:nvSpPr>
        <p:spPr>
          <a:xfrm>
            <a:off x="4355288" y="6174254"/>
            <a:ext cx="7674634" cy="338554"/>
          </a:xfrm>
          <a:prstGeom prst="rect">
            <a:avLst/>
          </a:prstGeom>
        </p:spPr>
        <p:txBody>
          <a:bodyPr wrap="square">
            <a:spAutoFit/>
          </a:bodyPr>
          <a:lstStyle/>
          <a:p>
            <a:r>
              <a:rPr lang="en-US" altLang="zh-CN" sz="1600" dirty="0">
                <a:solidFill>
                  <a:srgbClr val="000000"/>
                </a:solidFill>
                <a:latin typeface="+mj-lt"/>
              </a:rPr>
              <a:t>Neural Language Modeling by Jointly Learning Syntax and </a:t>
            </a:r>
            <a:r>
              <a:rPr lang="en-US" altLang="zh-CN" sz="1600" dirty="0" smtClean="0">
                <a:solidFill>
                  <a:srgbClr val="000000"/>
                </a:solidFill>
                <a:latin typeface="+mj-lt"/>
              </a:rPr>
              <a:t>Lexicon (ICLR-2018)</a:t>
            </a:r>
            <a:endParaRPr lang="en-US" altLang="zh-CN" sz="1600" i="0" dirty="0">
              <a:solidFill>
                <a:srgbClr val="000000"/>
              </a:solidFill>
              <a:effectLst/>
              <a:latin typeface="+mj-lt"/>
            </a:endParaRPr>
          </a:p>
        </p:txBody>
      </p:sp>
      <p:sp>
        <p:nvSpPr>
          <p:cNvPr id="11" name="矩形 10"/>
          <p:cNvSpPr/>
          <p:nvPr/>
        </p:nvSpPr>
        <p:spPr>
          <a:xfrm>
            <a:off x="426006" y="1611719"/>
            <a:ext cx="11696419" cy="707886"/>
          </a:xfrm>
          <a:prstGeom prst="rect">
            <a:avLst/>
          </a:prstGeom>
        </p:spPr>
        <p:txBody>
          <a:bodyPr wrap="square">
            <a:spAutoFit/>
          </a:bodyPr>
          <a:lstStyle/>
          <a:p>
            <a:r>
              <a:rPr lang="en-US" altLang="zh-CN" sz="2000" dirty="0" smtClean="0"/>
              <a:t>It </a:t>
            </a:r>
            <a:r>
              <a:rPr lang="zh-CN" altLang="en-US" sz="2000" dirty="0" smtClean="0"/>
              <a:t>is proposed </a:t>
            </a:r>
            <a:r>
              <a:rPr lang="zh-CN" altLang="en-US" sz="2000" dirty="0"/>
              <a:t>for constructing </a:t>
            </a:r>
            <a:r>
              <a:rPr lang="zh-CN" altLang="en-US" sz="2000" dirty="0" smtClean="0"/>
              <a:t>constituent </a:t>
            </a:r>
            <a:r>
              <a:rPr lang="zh-CN" altLang="en-US" sz="2000" dirty="0"/>
              <a:t>parsing trees. We apply the method for calculating syntactic distance to calculate </a:t>
            </a:r>
            <a:r>
              <a:rPr lang="zh-CN" altLang="en-US" sz="2000" b="1" dirty="0" smtClean="0"/>
              <a:t>syntactic </a:t>
            </a:r>
            <a:r>
              <a:rPr lang="zh-CN" altLang="en-US" sz="2000" b="1" dirty="0"/>
              <a:t>height</a:t>
            </a:r>
            <a:r>
              <a:rPr lang="zh-CN" altLang="en-US" sz="2000" dirty="0"/>
              <a:t>.</a:t>
            </a:r>
          </a:p>
        </p:txBody>
      </p:sp>
      <p:sp>
        <p:nvSpPr>
          <p:cNvPr id="2" name="矩形 1"/>
          <p:cNvSpPr/>
          <p:nvPr/>
        </p:nvSpPr>
        <p:spPr>
          <a:xfrm>
            <a:off x="2802834" y="6450496"/>
            <a:ext cx="9075177" cy="338554"/>
          </a:xfrm>
          <a:prstGeom prst="rect">
            <a:avLst/>
          </a:prstGeom>
        </p:spPr>
        <p:txBody>
          <a:bodyPr wrap="square">
            <a:spAutoFit/>
          </a:bodyPr>
          <a:lstStyle/>
          <a:p>
            <a:r>
              <a:rPr lang="zh-CN" altLang="en-US" sz="1600" dirty="0"/>
              <a:t>An Empirical Evaluation of Generic Convolutional and Recurrent Networks for Sequence Modeling</a:t>
            </a:r>
          </a:p>
        </p:txBody>
      </p:sp>
      <p:sp>
        <p:nvSpPr>
          <p:cNvPr id="14" name="矩形 13"/>
          <p:cNvSpPr/>
          <p:nvPr/>
        </p:nvSpPr>
        <p:spPr>
          <a:xfrm>
            <a:off x="442822" y="2435652"/>
            <a:ext cx="11306356"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I</a:t>
            </a:r>
            <a:r>
              <a:rPr lang="zh-CN" altLang="en-US" sz="2000" dirty="0" smtClean="0"/>
              <a:t>t</a:t>
            </a:r>
            <a:r>
              <a:rPr lang="en-US" altLang="zh-CN" sz="2000" dirty="0" smtClean="0"/>
              <a:t>’</a:t>
            </a:r>
            <a:r>
              <a:rPr lang="zh-CN" altLang="en-US" sz="2000" dirty="0" smtClean="0"/>
              <a:t>s </a:t>
            </a:r>
            <a:r>
              <a:rPr lang="zh-CN" altLang="en-US" sz="2000" dirty="0"/>
              <a:t>possible to identify the beginning and ending words of a constituent using local </a:t>
            </a:r>
            <a:r>
              <a:rPr lang="zh-CN" altLang="en-US" sz="2000" dirty="0" smtClean="0"/>
              <a:t>information</a:t>
            </a:r>
            <a:r>
              <a:rPr lang="en-US" altLang="zh-CN" sz="2000" dirty="0" smtClean="0"/>
              <a:t>.</a:t>
            </a:r>
            <a:endParaRPr lang="zh-CN" altLang="en-US" sz="2000" dirty="0"/>
          </a:p>
        </p:txBody>
      </p:sp>
      <mc:AlternateContent xmlns:mc="http://schemas.openxmlformats.org/markup-compatibility/2006" xmlns:a14="http://schemas.microsoft.com/office/drawing/2010/main">
        <mc:Choice Requires="a14">
          <p:sp>
            <p:nvSpPr>
              <p:cNvPr id="15" name="矩形 14"/>
              <p:cNvSpPr/>
              <p:nvPr/>
            </p:nvSpPr>
            <p:spPr>
              <a:xfrm>
                <a:off x="442822" y="2977320"/>
                <a:ext cx="11587100"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t>Formally, the syntactic distance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𝑖</m:t>
                        </m:r>
                      </m:sub>
                    </m:sSub>
                  </m:oMath>
                </a14:m>
                <a:r>
                  <a:rPr lang="zh-CN" altLang="en-US" sz="2000" dirty="0" smtClean="0"/>
                  <a:t> is </a:t>
                </a:r>
                <a:r>
                  <a:rPr lang="zh-CN" altLang="en-US" sz="2000" dirty="0"/>
                  <a:t>computed </a:t>
                </a:r>
                <a:r>
                  <a:rPr lang="zh-CN" altLang="en-US" sz="2000" dirty="0" smtClean="0"/>
                  <a:t>with a</a:t>
                </a:r>
                <a:endParaRPr lang="zh-CN" altLang="en-US" sz="2000" dirty="0"/>
              </a:p>
            </p:txBody>
          </p:sp>
        </mc:Choice>
        <mc:Fallback xmlns="">
          <p:sp>
            <p:nvSpPr>
              <p:cNvPr id="15" name="矩形 14"/>
              <p:cNvSpPr>
                <a:spLocks noRot="1" noChangeAspect="1" noMove="1" noResize="1" noEditPoints="1" noAdjustHandles="1" noChangeArrowheads="1" noChangeShapeType="1" noTextEdit="1"/>
              </p:cNvSpPr>
              <p:nvPr/>
            </p:nvSpPr>
            <p:spPr>
              <a:xfrm>
                <a:off x="442822" y="2977320"/>
                <a:ext cx="11587100" cy="400110"/>
              </a:xfrm>
              <a:prstGeom prst="rect">
                <a:avLst/>
              </a:prstGeom>
              <a:blipFill>
                <a:blip r:embed="rId3"/>
                <a:stretch>
                  <a:fillRect l="-579" t="-6061" b="-27273"/>
                </a:stretch>
              </a:blipFill>
            </p:spPr>
            <p:txBody>
              <a:bodyPr/>
              <a:lstStyle/>
              <a:p>
                <a:r>
                  <a:rPr lang="zh-CN" altLang="en-US">
                    <a:noFill/>
                  </a:rPr>
                  <a:t> </a:t>
                </a:r>
              </a:p>
            </p:txBody>
          </p:sp>
        </mc:Fallback>
      </mc:AlternateContent>
      <p:pic>
        <p:nvPicPr>
          <p:cNvPr id="16" name="图片 15"/>
          <p:cNvPicPr>
            <a:picLocks noChangeAspect="1"/>
          </p:cNvPicPr>
          <p:nvPr/>
        </p:nvPicPr>
        <p:blipFill>
          <a:blip r:embed="rId4"/>
          <a:stretch>
            <a:fillRect/>
          </a:stretch>
        </p:blipFill>
        <p:spPr>
          <a:xfrm>
            <a:off x="4355288" y="3950632"/>
            <a:ext cx="3300839" cy="1650420"/>
          </a:xfrm>
          <a:prstGeom prst="rect">
            <a:avLst/>
          </a:prstGeom>
        </p:spPr>
      </p:pic>
      <p:sp>
        <p:nvSpPr>
          <p:cNvPr id="4" name="矩形 3"/>
          <p:cNvSpPr/>
          <p:nvPr/>
        </p:nvSpPr>
        <p:spPr>
          <a:xfrm>
            <a:off x="6579662" y="2977320"/>
            <a:ext cx="5085046" cy="400110"/>
          </a:xfrm>
          <a:prstGeom prst="rect">
            <a:avLst/>
          </a:prstGeom>
        </p:spPr>
        <p:txBody>
          <a:bodyPr wrap="none">
            <a:spAutoFit/>
          </a:bodyPr>
          <a:lstStyle/>
          <a:p>
            <a:r>
              <a:rPr lang="zh-CN" altLang="en-US" sz="2000" b="1" dirty="0"/>
              <a:t>temporal convolutional </a:t>
            </a:r>
            <a:r>
              <a:rPr lang="en-US" altLang="zh-CN" sz="2000" b="1" dirty="0"/>
              <a:t>network (TCN)</a:t>
            </a:r>
            <a:r>
              <a:rPr lang="zh-CN" altLang="en-US" sz="2000" b="1" dirty="0"/>
              <a:t>：</a:t>
            </a:r>
            <a:endParaRPr lang="zh-CN" altLang="en-US" sz="2000" dirty="0"/>
          </a:p>
        </p:txBody>
      </p:sp>
    </p:spTree>
    <p:extLst>
      <p:ext uri="{BB962C8B-B14F-4D97-AF65-F5344CB8AC3E}">
        <p14:creationId xmlns:p14="http://schemas.microsoft.com/office/powerpoint/2010/main" val="42519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4"/>
                                        </p:tgtEl>
                                        <p:attrNameLst>
                                          <p:attrName>fillcolor</p:attrName>
                                        </p:attrNameLst>
                                      </p:cBhvr>
                                      <p:to>
                                        <a:srgbClr val="5B9BD5"/>
                                      </p:to>
                                    </p:animClr>
                                    <p:set>
                                      <p:cBhvr>
                                        <p:cTn id="7" dur="500" fill="hold"/>
                                        <p:tgtEl>
                                          <p:spTgt spid="4"/>
                                        </p:tgtEl>
                                        <p:attrNameLst>
                                          <p:attrName>fill.type</p:attrName>
                                        </p:attrNameLst>
                                      </p:cBhvr>
                                      <p:to>
                                        <p:strVal val="solid"/>
                                      </p:to>
                                    </p:set>
                                    <p:set>
                                      <p:cBhvr>
                                        <p:cTn id="8"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Temporal Convolutional Network </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4" name="矩形 3"/>
          <p:cNvSpPr/>
          <p:nvPr/>
        </p:nvSpPr>
        <p:spPr>
          <a:xfrm>
            <a:off x="2665564" y="6519446"/>
            <a:ext cx="9299274" cy="338554"/>
          </a:xfrm>
          <a:prstGeom prst="rect">
            <a:avLst/>
          </a:prstGeom>
        </p:spPr>
        <p:txBody>
          <a:bodyPr wrap="square">
            <a:spAutoFit/>
          </a:bodyPr>
          <a:lstStyle/>
          <a:p>
            <a:r>
              <a:rPr lang="zh-CN" altLang="en-US" sz="1600" dirty="0"/>
              <a:t>An Empirical Evaluation of Generic Convolutional and Recurrent Networks for Sequence Modeling</a:t>
            </a:r>
          </a:p>
        </p:txBody>
      </p:sp>
      <p:sp>
        <p:nvSpPr>
          <p:cNvPr id="6" name="矩形 5"/>
          <p:cNvSpPr/>
          <p:nvPr/>
        </p:nvSpPr>
        <p:spPr>
          <a:xfrm>
            <a:off x="615351" y="1208024"/>
            <a:ext cx="11349487" cy="707886"/>
          </a:xfrm>
          <a:prstGeom prst="rect">
            <a:avLst/>
          </a:prstGeom>
        </p:spPr>
        <p:txBody>
          <a:bodyPr wrap="square">
            <a:spAutoFit/>
          </a:bodyPr>
          <a:lstStyle/>
          <a:p>
            <a:r>
              <a:rPr lang="en-US" altLang="zh-CN" sz="2000" dirty="0"/>
              <a:t>Recurrent networks are dedicated sequence models that maintain a vector of hidden activations that are propagated through </a:t>
            </a:r>
            <a:r>
              <a:rPr lang="en-US" altLang="zh-CN" sz="2000" dirty="0" smtClean="0"/>
              <a:t>time.</a:t>
            </a:r>
            <a:endParaRPr lang="zh-CN" altLang="en-US" sz="2000" dirty="0"/>
          </a:p>
        </p:txBody>
      </p:sp>
      <p:sp>
        <p:nvSpPr>
          <p:cNvPr id="7" name="矩形 6"/>
          <p:cNvSpPr/>
          <p:nvPr/>
        </p:nvSpPr>
        <p:spPr>
          <a:xfrm>
            <a:off x="615350" y="2060607"/>
            <a:ext cx="11504763" cy="1015663"/>
          </a:xfrm>
          <a:prstGeom prst="rect">
            <a:avLst/>
          </a:prstGeom>
        </p:spPr>
        <p:txBody>
          <a:bodyPr wrap="square">
            <a:spAutoFit/>
          </a:bodyPr>
          <a:lstStyle/>
          <a:p>
            <a:r>
              <a:rPr lang="zh-CN" altLang="en-US" sz="2000" dirty="0"/>
              <a:t>While there have been multiple thorough evaluations of RNN architectures on representative sequence modeling tasks, we are not aware of a similarly thorough </a:t>
            </a:r>
            <a:r>
              <a:rPr lang="zh-CN" altLang="en-US" sz="2000" dirty="0" smtClean="0"/>
              <a:t>comparison </a:t>
            </a:r>
            <a:r>
              <a:rPr lang="zh-CN" altLang="en-US" sz="2000" dirty="0"/>
              <a:t>of convolutional and recurrent approaches to sequence modeling. </a:t>
            </a:r>
          </a:p>
        </p:txBody>
      </p:sp>
      <p:sp>
        <p:nvSpPr>
          <p:cNvPr id="8" name="矩形 7"/>
          <p:cNvSpPr/>
          <p:nvPr/>
        </p:nvSpPr>
        <p:spPr>
          <a:xfrm>
            <a:off x="615350" y="3330322"/>
            <a:ext cx="11418498" cy="1015663"/>
          </a:xfrm>
          <a:prstGeom prst="rect">
            <a:avLst/>
          </a:prstGeom>
        </p:spPr>
        <p:txBody>
          <a:bodyPr wrap="square">
            <a:spAutoFit/>
          </a:bodyPr>
          <a:lstStyle/>
          <a:p>
            <a:r>
              <a:rPr lang="en-US" altLang="zh-CN" sz="2000" dirty="0" smtClean="0"/>
              <a:t>Propose a </a:t>
            </a:r>
            <a:r>
              <a:rPr lang="en-US" altLang="zh-CN" sz="2000" dirty="0"/>
              <a:t>generic architecture for </a:t>
            </a:r>
            <a:r>
              <a:rPr lang="en-US" altLang="zh-CN" sz="2000" dirty="0" smtClean="0"/>
              <a:t>convolutional </a:t>
            </a:r>
            <a:r>
              <a:rPr lang="en-US" altLang="zh-CN" sz="2000" dirty="0"/>
              <a:t>sequence prediction. Our aim is to distill the best practices in convolutional network design into a simple architecture that can serve as a convenient but powerful starting point. </a:t>
            </a:r>
            <a:endParaRPr lang="zh-CN" altLang="en-US" sz="2000" dirty="0"/>
          </a:p>
        </p:txBody>
      </p:sp>
    </p:spTree>
    <p:extLst>
      <p:ext uri="{BB962C8B-B14F-4D97-AF65-F5344CB8AC3E}">
        <p14:creationId xmlns:p14="http://schemas.microsoft.com/office/powerpoint/2010/main" val="1269517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Temporal Convolutional Network </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8" y="3143564"/>
            <a:ext cx="2736647" cy="400110"/>
          </a:xfrm>
          <a:prstGeom prst="rect">
            <a:avLst/>
          </a:prstGeom>
        </p:spPr>
        <p:txBody>
          <a:bodyPr wrap="none">
            <a:spAutoFit/>
          </a:bodyPr>
          <a:lstStyle/>
          <a:p>
            <a:r>
              <a:rPr lang="zh-CN" altLang="en-US" sz="2000" b="1" dirty="0"/>
              <a:t>Causal Convolutions</a:t>
            </a:r>
          </a:p>
        </p:txBody>
      </p:sp>
      <p:sp>
        <p:nvSpPr>
          <p:cNvPr id="5" name="矩形 4"/>
          <p:cNvSpPr/>
          <p:nvPr/>
        </p:nvSpPr>
        <p:spPr>
          <a:xfrm>
            <a:off x="573218" y="1191411"/>
            <a:ext cx="6096000" cy="400110"/>
          </a:xfrm>
          <a:prstGeom prst="rect">
            <a:avLst/>
          </a:prstGeom>
        </p:spPr>
        <p:txBody>
          <a:bodyPr>
            <a:spAutoFit/>
          </a:bodyPr>
          <a:lstStyle/>
          <a:p>
            <a:r>
              <a:rPr lang="zh-CN" altLang="en-US" sz="2000" b="1" dirty="0"/>
              <a:t>Sequence </a:t>
            </a:r>
            <a:r>
              <a:rPr lang="zh-CN" altLang="en-US" sz="2000" b="1" dirty="0" smtClean="0"/>
              <a:t>Modelin</a:t>
            </a:r>
            <a:r>
              <a:rPr lang="en-US" altLang="zh-CN" sz="2000" b="1" dirty="0" smtClean="0"/>
              <a:t>g</a:t>
            </a:r>
            <a:endParaRPr lang="zh-CN" altLang="en-US" sz="2000" b="1" dirty="0"/>
          </a:p>
        </p:txBody>
      </p:sp>
      <mc:AlternateContent xmlns:mc="http://schemas.openxmlformats.org/markup-compatibility/2006" xmlns:a14="http://schemas.microsoft.com/office/drawing/2010/main">
        <mc:Choice Requires="a14">
          <p:sp>
            <p:nvSpPr>
              <p:cNvPr id="9" name="矩形 8"/>
              <p:cNvSpPr/>
              <p:nvPr/>
            </p:nvSpPr>
            <p:spPr>
              <a:xfrm>
                <a:off x="573218" y="1823252"/>
                <a:ext cx="11279475" cy="369332"/>
              </a:xfrm>
              <a:prstGeom prst="rect">
                <a:avLst/>
              </a:prstGeom>
            </p:spPr>
            <p:txBody>
              <a:bodyPr wrap="square">
                <a:spAutoFit/>
              </a:bodyPr>
              <a:lstStyle/>
              <a:p>
                <a:r>
                  <a:rPr lang="en-US" altLang="zh-CN" dirty="0" smtClean="0"/>
                  <a:t>G</a:t>
                </a:r>
                <a:r>
                  <a:rPr lang="zh-CN" altLang="en-US" dirty="0" smtClean="0"/>
                  <a:t>iven </a:t>
                </a:r>
                <a:r>
                  <a:rPr lang="zh-CN" altLang="en-US" dirty="0"/>
                  <a:t>an input </a:t>
                </a:r>
                <a:r>
                  <a:rPr lang="zh-CN" altLang="en-US" dirty="0" smtClean="0"/>
                  <a:t>sequence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oMath>
                </a14:m>
                <a:r>
                  <a:rPr lang="zh-CN" altLang="en-US" dirty="0" smtClean="0"/>
                  <a:t>, </a:t>
                </a:r>
                <a:r>
                  <a:rPr lang="zh-CN" altLang="en-US" dirty="0"/>
                  <a:t>and wish to predict some corresponding outputs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𝑇</m:t>
                        </m:r>
                      </m:sub>
                    </m:sSub>
                    <m:r>
                      <a:rPr lang="en-US" altLang="zh-CN" i="1">
                        <a:latin typeface="Cambria Math" panose="02040503050406030204" pitchFamily="18" charset="0"/>
                      </a:rPr>
                      <m:t> </m:t>
                    </m:r>
                  </m:oMath>
                </a14:m>
                <a:r>
                  <a:rPr lang="zh-CN" altLang="en-US" dirty="0" smtClean="0"/>
                  <a:t>at </a:t>
                </a:r>
                <a:r>
                  <a:rPr lang="zh-CN" altLang="en-US" dirty="0"/>
                  <a:t>each time.</a:t>
                </a:r>
              </a:p>
            </p:txBody>
          </p:sp>
        </mc:Choice>
        <mc:Fallback xmlns="">
          <p:sp>
            <p:nvSpPr>
              <p:cNvPr id="9" name="矩形 8"/>
              <p:cNvSpPr>
                <a:spLocks noRot="1" noChangeAspect="1" noMove="1" noResize="1" noEditPoints="1" noAdjustHandles="1" noChangeArrowheads="1" noChangeShapeType="1" noTextEdit="1"/>
              </p:cNvSpPr>
              <p:nvPr/>
            </p:nvSpPr>
            <p:spPr>
              <a:xfrm>
                <a:off x="573218" y="1823252"/>
                <a:ext cx="11279475" cy="369332"/>
              </a:xfrm>
              <a:prstGeom prst="rect">
                <a:avLst/>
              </a:prstGeom>
              <a:blipFill>
                <a:blip r:embed="rId3"/>
                <a:stretch>
                  <a:fillRect l="-43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73218" y="2285803"/>
                <a:ext cx="11297729" cy="668260"/>
              </a:xfrm>
              <a:prstGeom prst="rect">
                <a:avLst/>
              </a:prstGeom>
            </p:spPr>
            <p:txBody>
              <a:bodyPr wrap="square">
                <a:spAutoFit/>
              </a:bodyPr>
              <a:lstStyle/>
              <a:p>
                <a:r>
                  <a:rPr lang="zh-CN" altLang="en-US" dirty="0" smtClean="0"/>
                  <a:t>The key constraint is that to predict the output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oMath>
                </a14:m>
                <a:r>
                  <a:rPr lang="zh-CN" altLang="en-US" dirty="0" smtClean="0"/>
                  <a:t> </a:t>
                </a:r>
                <a:r>
                  <a:rPr lang="zh-CN" altLang="en-US" dirty="0"/>
                  <a:t>for some time t, we are constrained to only use those inputs that have been previously </a:t>
                </a:r>
                <a:r>
                  <a:rPr lang="zh-CN" altLang="en-US" dirty="0" smtClean="0"/>
                  <a:t>observed.</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73218" y="2285803"/>
                <a:ext cx="11297729" cy="668260"/>
              </a:xfrm>
              <a:prstGeom prst="rect">
                <a:avLst/>
              </a:prstGeom>
              <a:blipFill>
                <a:blip r:embed="rId4"/>
                <a:stretch>
                  <a:fillRect l="-432" t="-5455" b="-10000"/>
                </a:stretch>
              </a:blipFill>
            </p:spPr>
            <p:txBody>
              <a:bodyPr/>
              <a:lstStyle/>
              <a:p>
                <a:r>
                  <a:rPr lang="zh-CN" altLang="en-US">
                    <a:noFill/>
                  </a:rPr>
                  <a:t> </a:t>
                </a:r>
              </a:p>
            </p:txBody>
          </p:sp>
        </mc:Fallback>
      </mc:AlternateContent>
      <p:sp>
        <p:nvSpPr>
          <p:cNvPr id="12" name="矩形 11"/>
          <p:cNvSpPr/>
          <p:nvPr/>
        </p:nvSpPr>
        <p:spPr>
          <a:xfrm>
            <a:off x="573219" y="3648345"/>
            <a:ext cx="11297728" cy="923330"/>
          </a:xfrm>
          <a:prstGeom prst="rect">
            <a:avLst/>
          </a:prstGeom>
        </p:spPr>
        <p:txBody>
          <a:bodyPr wrap="square">
            <a:spAutoFit/>
          </a:bodyPr>
          <a:lstStyle/>
          <a:p>
            <a:r>
              <a:rPr lang="zh-CN" altLang="en-US" dirty="0" smtClean="0"/>
              <a:t>TCN </a:t>
            </a:r>
            <a:r>
              <a:rPr lang="zh-CN" altLang="en-US" dirty="0"/>
              <a:t>is based upon two principles: </a:t>
            </a:r>
            <a:endParaRPr lang="en-US" altLang="zh-CN" dirty="0" smtClean="0"/>
          </a:p>
          <a:p>
            <a:pPr marL="285750" indent="-285750">
              <a:buFont typeface="Arial" panose="020B0604020202020204" pitchFamily="34" charset="0"/>
              <a:buChar char="•"/>
            </a:pPr>
            <a:r>
              <a:rPr lang="zh-CN" altLang="en-US" dirty="0" smtClean="0"/>
              <a:t>the </a:t>
            </a:r>
            <a:r>
              <a:rPr lang="zh-CN" altLang="en-US" dirty="0"/>
              <a:t>fact that the network produces an output of the same length as the </a:t>
            </a:r>
            <a:r>
              <a:rPr lang="zh-CN" altLang="en-US" dirty="0" smtClean="0"/>
              <a:t>input</a:t>
            </a:r>
            <a:endParaRPr lang="en-US" altLang="zh-CN" dirty="0" smtClean="0"/>
          </a:p>
          <a:p>
            <a:pPr marL="285750" indent="-285750">
              <a:buFont typeface="Arial" panose="020B0604020202020204" pitchFamily="34" charset="0"/>
              <a:buChar char="•"/>
            </a:pPr>
            <a:r>
              <a:rPr lang="zh-CN" altLang="en-US" dirty="0" smtClean="0"/>
              <a:t>the </a:t>
            </a:r>
            <a:r>
              <a:rPr lang="zh-CN" altLang="en-US" dirty="0"/>
              <a:t>fact that there can be no leakage from the future into the past</a:t>
            </a:r>
          </a:p>
        </p:txBody>
      </p:sp>
      <p:sp>
        <p:nvSpPr>
          <p:cNvPr id="14" name="矩形 13"/>
          <p:cNvSpPr/>
          <p:nvPr/>
        </p:nvSpPr>
        <p:spPr>
          <a:xfrm>
            <a:off x="573218" y="4823505"/>
            <a:ext cx="11378242" cy="646331"/>
          </a:xfrm>
          <a:prstGeom prst="rect">
            <a:avLst/>
          </a:prstGeom>
        </p:spPr>
        <p:txBody>
          <a:bodyPr wrap="square">
            <a:spAutoFit/>
          </a:bodyPr>
          <a:lstStyle/>
          <a:p>
            <a:r>
              <a:rPr lang="en-US" altLang="zh-CN" b="1" dirty="0" smtClean="0"/>
              <a:t>C</a:t>
            </a:r>
            <a:r>
              <a:rPr lang="zh-CN" altLang="en-US" b="1" dirty="0" smtClean="0"/>
              <a:t>ausal convolutions</a:t>
            </a:r>
            <a:r>
              <a:rPr lang="en-US" altLang="zh-CN" dirty="0" smtClean="0"/>
              <a:t>,</a:t>
            </a:r>
            <a:r>
              <a:rPr lang="zh-CN" altLang="en-US" dirty="0" smtClean="0"/>
              <a:t> </a:t>
            </a:r>
            <a:r>
              <a:rPr lang="zh-CN" altLang="en-US" dirty="0"/>
              <a:t>convolutions where an output at time t is convolved only with elements from time t and earlier in the previous </a:t>
            </a:r>
            <a:r>
              <a:rPr lang="zh-CN" altLang="en-US" dirty="0" smtClean="0"/>
              <a:t>layer</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8942404" y="1124879"/>
                <a:ext cx="1324530" cy="369332"/>
              </a:xfrm>
              <a:prstGeom prst="rect">
                <a:avLst/>
              </a:prstGeom>
              <a:ln w="19050">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smtClean="0">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𝑇</m:t>
                          </m:r>
                          <m:r>
                            <a:rPr lang="en-US" altLang="zh-CN" i="1" smtClean="0">
                              <a:latin typeface="Cambria Math" panose="02040503050406030204" pitchFamily="18" charset="0"/>
                            </a:rPr>
                            <m:t>+</m:t>
                          </m:r>
                          <m:r>
                            <a:rPr lang="en-US" altLang="zh-CN" i="1">
                              <a:latin typeface="Cambria Math" panose="02040503050406030204" pitchFamily="18" charset="0"/>
                            </a:rPr>
                            <m:t>1</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8942404" y="1124879"/>
                <a:ext cx="1324530" cy="369332"/>
              </a:xfrm>
              <a:prstGeom prst="rect">
                <a:avLst/>
              </a:prstGeom>
              <a:blipFill>
                <a:blip r:embed="rId6"/>
                <a:stretch>
                  <a:fillRect/>
                </a:stretch>
              </a:blipFill>
              <a:ln w="19050">
                <a:solidFill>
                  <a:schemeClr val="accent1"/>
                </a:solidFill>
              </a:ln>
            </p:spPr>
            <p:txBody>
              <a:bodyPr/>
              <a:lstStyle/>
              <a:p>
                <a:r>
                  <a:rPr lang="zh-CN" altLang="en-US">
                    <a:noFill/>
                  </a:rPr>
                  <a:t> </a:t>
                </a:r>
              </a:p>
            </p:txBody>
          </p:sp>
        </mc:Fallback>
      </mc:AlternateContent>
      <p:cxnSp>
        <p:nvCxnSpPr>
          <p:cNvPr id="7" name="直接箭头连接符 6"/>
          <p:cNvCxnSpPr>
            <a:endCxn id="4" idx="2"/>
          </p:cNvCxnSpPr>
          <p:nvPr/>
        </p:nvCxnSpPr>
        <p:spPr>
          <a:xfrm flipV="1">
            <a:off x="9481930" y="1494211"/>
            <a:ext cx="122739" cy="3290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255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4"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Temporal Convolutional Network </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7" name="矩形 6"/>
          <p:cNvSpPr/>
          <p:nvPr/>
        </p:nvSpPr>
        <p:spPr>
          <a:xfrm>
            <a:off x="668108" y="1168115"/>
            <a:ext cx="2736647" cy="400110"/>
          </a:xfrm>
          <a:prstGeom prst="rect">
            <a:avLst/>
          </a:prstGeom>
        </p:spPr>
        <p:txBody>
          <a:bodyPr wrap="none">
            <a:spAutoFit/>
          </a:bodyPr>
          <a:lstStyle/>
          <a:p>
            <a:r>
              <a:rPr lang="zh-CN" altLang="en-US" sz="2000" b="1" dirty="0"/>
              <a:t>Causal Convolutions</a:t>
            </a:r>
          </a:p>
        </p:txBody>
      </p:sp>
      <p:pic>
        <p:nvPicPr>
          <p:cNvPr id="8" name="图片 7"/>
          <p:cNvPicPr>
            <a:picLocks noChangeAspect="1"/>
          </p:cNvPicPr>
          <p:nvPr/>
        </p:nvPicPr>
        <p:blipFill>
          <a:blip r:embed="rId3"/>
          <a:stretch>
            <a:fillRect/>
          </a:stretch>
        </p:blipFill>
        <p:spPr>
          <a:xfrm>
            <a:off x="668108" y="1695392"/>
            <a:ext cx="5555040" cy="1927702"/>
          </a:xfrm>
          <a:prstGeom prst="rect">
            <a:avLst/>
          </a:prstGeom>
        </p:spPr>
      </p:pic>
      <p:sp>
        <p:nvSpPr>
          <p:cNvPr id="9" name="矩形 8"/>
          <p:cNvSpPr/>
          <p:nvPr/>
        </p:nvSpPr>
        <p:spPr>
          <a:xfrm>
            <a:off x="758154" y="3854901"/>
            <a:ext cx="11374367" cy="954107"/>
          </a:xfrm>
          <a:prstGeom prst="rect">
            <a:avLst/>
          </a:prstGeom>
        </p:spPr>
        <p:txBody>
          <a:bodyPr wrap="square">
            <a:spAutoFit/>
          </a:bodyPr>
          <a:lstStyle/>
          <a:p>
            <a:r>
              <a:rPr lang="en-US" altLang="zh-CN" sz="2000" b="1" dirty="0" smtClean="0"/>
              <a:t>D</a:t>
            </a:r>
            <a:r>
              <a:rPr lang="zh-CN" altLang="en-US" sz="2000" b="1" dirty="0" smtClean="0"/>
              <a:t>isadvantage</a:t>
            </a:r>
            <a:r>
              <a:rPr lang="zh-CN" altLang="en-US" dirty="0" smtClean="0"/>
              <a:t>： </a:t>
            </a:r>
            <a:endParaRPr lang="en-US" altLang="zh-CN" dirty="0" smtClean="0"/>
          </a:p>
          <a:p>
            <a:r>
              <a:rPr lang="en-US" altLang="zh-CN" dirty="0"/>
              <a:t>I</a:t>
            </a:r>
            <a:r>
              <a:rPr lang="zh-CN" altLang="en-US" dirty="0" smtClean="0"/>
              <a:t>n </a:t>
            </a:r>
            <a:r>
              <a:rPr lang="zh-CN" altLang="en-US" dirty="0"/>
              <a:t>order to achieve a long effective history size, we need an extremely deep network or very large filters, neither of which were particularly feasible when the methods were first introduced</a:t>
            </a:r>
          </a:p>
        </p:txBody>
      </p:sp>
    </p:spTree>
    <p:extLst>
      <p:ext uri="{BB962C8B-B14F-4D97-AF65-F5344CB8AC3E}">
        <p14:creationId xmlns:p14="http://schemas.microsoft.com/office/powerpoint/2010/main" val="75953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812985"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Temporal Convolutional Network </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6" name="矩形 5"/>
          <p:cNvSpPr/>
          <p:nvPr/>
        </p:nvSpPr>
        <p:spPr>
          <a:xfrm>
            <a:off x="701489" y="1148115"/>
            <a:ext cx="2749471" cy="400110"/>
          </a:xfrm>
          <a:prstGeom prst="rect">
            <a:avLst/>
          </a:prstGeom>
        </p:spPr>
        <p:txBody>
          <a:bodyPr wrap="none">
            <a:spAutoFit/>
          </a:bodyPr>
          <a:lstStyle/>
          <a:p>
            <a:r>
              <a:rPr lang="zh-CN" altLang="en-US" sz="2000" b="1" dirty="0"/>
              <a:t>Dilated Convolutions</a:t>
            </a:r>
          </a:p>
        </p:txBody>
      </p:sp>
      <p:sp>
        <p:nvSpPr>
          <p:cNvPr id="7" name="矩形 6"/>
          <p:cNvSpPr/>
          <p:nvPr/>
        </p:nvSpPr>
        <p:spPr>
          <a:xfrm>
            <a:off x="701489" y="1644793"/>
            <a:ext cx="11090695" cy="369332"/>
          </a:xfrm>
          <a:prstGeom prst="rect">
            <a:avLst/>
          </a:prstGeom>
        </p:spPr>
        <p:txBody>
          <a:bodyPr wrap="square">
            <a:spAutoFit/>
          </a:bodyPr>
          <a:lstStyle/>
          <a:p>
            <a:r>
              <a:rPr lang="zh-CN" altLang="en-US" dirty="0"/>
              <a:t>A simple causal convolution is only able to look back at a history with size linear in the depth of the network</a:t>
            </a:r>
          </a:p>
        </p:txBody>
      </p:sp>
      <p:sp>
        <p:nvSpPr>
          <p:cNvPr id="8" name="矩形 7"/>
          <p:cNvSpPr/>
          <p:nvPr/>
        </p:nvSpPr>
        <p:spPr>
          <a:xfrm>
            <a:off x="701489" y="2032828"/>
            <a:ext cx="10797398" cy="369332"/>
          </a:xfrm>
          <a:prstGeom prst="rect">
            <a:avLst/>
          </a:prstGeom>
        </p:spPr>
        <p:txBody>
          <a:bodyPr wrap="square">
            <a:spAutoFit/>
          </a:bodyPr>
          <a:lstStyle/>
          <a:p>
            <a:r>
              <a:rPr lang="en-US" altLang="zh-CN" dirty="0" smtClean="0"/>
              <a:t>E</a:t>
            </a:r>
            <a:r>
              <a:rPr lang="zh-CN" altLang="en-US" dirty="0" smtClean="0"/>
              <a:t>mploy </a:t>
            </a:r>
            <a:r>
              <a:rPr lang="zh-CN" altLang="en-US" dirty="0"/>
              <a:t>dilated convolutions that </a:t>
            </a:r>
            <a:r>
              <a:rPr lang="zh-CN" altLang="en-US" b="1" dirty="0"/>
              <a:t>enable an exponentially large receptive </a:t>
            </a:r>
            <a:r>
              <a:rPr lang="zh-CN" altLang="en-US" b="1" dirty="0" smtClean="0"/>
              <a:t>fiel</a:t>
            </a:r>
            <a:r>
              <a:rPr lang="en-US" altLang="zh-CN" b="1" dirty="0" smtClean="0"/>
              <a:t>d</a:t>
            </a:r>
            <a:endParaRPr lang="zh-CN" altLang="en-US" b="1" dirty="0"/>
          </a:p>
        </p:txBody>
      </p:sp>
      <p:sp>
        <p:nvSpPr>
          <p:cNvPr id="9" name="矩形 8"/>
          <p:cNvSpPr/>
          <p:nvPr/>
        </p:nvSpPr>
        <p:spPr>
          <a:xfrm>
            <a:off x="701489" y="2406145"/>
            <a:ext cx="10253933" cy="369332"/>
          </a:xfrm>
          <a:prstGeom prst="rect">
            <a:avLst/>
          </a:prstGeom>
        </p:spPr>
        <p:txBody>
          <a:bodyPr wrap="square">
            <a:spAutoFit/>
          </a:bodyPr>
          <a:lstStyle/>
          <a:p>
            <a:r>
              <a:rPr lang="zh-CN" altLang="en-US" dirty="0"/>
              <a:t>the dilated convolution operation F on element s of the sequence is defined </a:t>
            </a:r>
            <a:r>
              <a:rPr lang="zh-CN" altLang="en-US" dirty="0" smtClean="0"/>
              <a:t>as</a:t>
            </a:r>
            <a:r>
              <a:rPr lang="en-US" altLang="zh-CN" dirty="0"/>
              <a:t>:</a:t>
            </a:r>
            <a:endParaRPr lang="zh-CN" altLang="en-US" dirty="0"/>
          </a:p>
        </p:txBody>
      </p:sp>
      <p:pic>
        <p:nvPicPr>
          <p:cNvPr id="10" name="图片 9"/>
          <p:cNvPicPr>
            <a:picLocks noChangeAspect="1"/>
          </p:cNvPicPr>
          <p:nvPr/>
        </p:nvPicPr>
        <p:blipFill>
          <a:blip r:embed="rId3"/>
          <a:stretch>
            <a:fillRect/>
          </a:stretch>
        </p:blipFill>
        <p:spPr>
          <a:xfrm>
            <a:off x="3957933" y="2831548"/>
            <a:ext cx="3926611" cy="774261"/>
          </a:xfrm>
          <a:prstGeom prst="rect">
            <a:avLst/>
          </a:prstGeom>
        </p:spPr>
      </p:pic>
      <p:sp>
        <p:nvSpPr>
          <p:cNvPr id="11" name="矩形 10"/>
          <p:cNvSpPr/>
          <p:nvPr/>
        </p:nvSpPr>
        <p:spPr>
          <a:xfrm>
            <a:off x="882770" y="3605809"/>
            <a:ext cx="10426460" cy="369332"/>
          </a:xfrm>
          <a:prstGeom prst="rect">
            <a:avLst/>
          </a:prstGeom>
        </p:spPr>
        <p:txBody>
          <a:bodyPr wrap="square">
            <a:spAutoFit/>
          </a:bodyPr>
          <a:lstStyle/>
          <a:p>
            <a:r>
              <a:rPr lang="zh-CN" altLang="en-US" dirty="0"/>
              <a:t>where d is the dilation factor, k is the filter size, and s−d · i accounts for the direction of the past.</a:t>
            </a:r>
          </a:p>
        </p:txBody>
      </p:sp>
      <p:pic>
        <p:nvPicPr>
          <p:cNvPr id="2050" name="Picture 2" descr="https://pic2.zhimg.com/50/v2-4959201e816888c6648f2e78cccfd253_hd.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82770" y="4212686"/>
            <a:ext cx="2575267" cy="24839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rchitecture animation"/>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479806" y="4194602"/>
            <a:ext cx="5021644" cy="230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467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A000120150910A17KPBG</Template>
  <TotalTime>5984</TotalTime>
  <Words>2208</Words>
  <Application>Microsoft Office PowerPoint</Application>
  <PresentationFormat>宽屏</PresentationFormat>
  <Paragraphs>218</Paragraphs>
  <Slides>31</Slides>
  <Notes>30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黑体</vt:lpstr>
      <vt:lpstr>Arial</vt:lpstr>
      <vt:lpstr>Cambria Math</vt:lpstr>
      <vt:lpstr>Office 主题​​</vt:lpstr>
      <vt:lpstr>Improving Neural Language Models by Segmenting, Attending, and Predicting the Future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Improving Neural Language Models by Segmenting, Attending, and Predicting 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Retrieval-Based Neural Code Generation</dc:title>
  <dc:creator>Windows 用户</dc:creator>
  <cp:lastModifiedBy>Pang</cp:lastModifiedBy>
  <cp:revision>727</cp:revision>
  <dcterms:created xsi:type="dcterms:W3CDTF">2019-03-15T13:05:11Z</dcterms:created>
  <dcterms:modified xsi:type="dcterms:W3CDTF">2019-07-10T00:50:25Z</dcterms:modified>
</cp:coreProperties>
</file>